
<file path=[Content_Types].xml><?xml version="1.0" encoding="utf-8"?>
<Types xmlns="http://schemas.openxmlformats.org/package/2006/content-types">
  <Default Extension="jpeg" ContentType="image/jpe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9"/>
  </p:handoutMasterIdLst>
  <p:sldIdLst>
    <p:sldId id="717" r:id="rId3"/>
    <p:sldId id="711" r:id="rId5"/>
    <p:sldId id="712" r:id="rId6"/>
    <p:sldId id="658" r:id="rId7"/>
    <p:sldId id="659" r:id="rId8"/>
    <p:sldId id="660" r:id="rId9"/>
    <p:sldId id="661" r:id="rId10"/>
    <p:sldId id="662" r:id="rId11"/>
    <p:sldId id="713" r:id="rId12"/>
    <p:sldId id="664" r:id="rId13"/>
    <p:sldId id="665" r:id="rId14"/>
    <p:sldId id="666" r:id="rId15"/>
    <p:sldId id="667" r:id="rId16"/>
    <p:sldId id="668" r:id="rId17"/>
    <p:sldId id="669" r:id="rId18"/>
    <p:sldId id="670" r:id="rId19"/>
    <p:sldId id="671" r:id="rId20"/>
    <p:sldId id="672" r:id="rId21"/>
    <p:sldId id="673" r:id="rId22"/>
    <p:sldId id="674" r:id="rId23"/>
    <p:sldId id="675" r:id="rId24"/>
    <p:sldId id="676" r:id="rId25"/>
    <p:sldId id="677" r:id="rId26"/>
    <p:sldId id="678" r:id="rId27"/>
    <p:sldId id="679" r:id="rId28"/>
    <p:sldId id="680" r:id="rId29"/>
    <p:sldId id="681" r:id="rId30"/>
    <p:sldId id="682" r:id="rId31"/>
    <p:sldId id="683" r:id="rId32"/>
    <p:sldId id="684" r:id="rId33"/>
    <p:sldId id="685" r:id="rId34"/>
    <p:sldId id="686" r:id="rId35"/>
    <p:sldId id="687" r:id="rId36"/>
    <p:sldId id="688" r:id="rId37"/>
    <p:sldId id="689" r:id="rId38"/>
    <p:sldId id="690" r:id="rId39"/>
    <p:sldId id="691" r:id="rId40"/>
    <p:sldId id="692" r:id="rId41"/>
    <p:sldId id="693" r:id="rId42"/>
    <p:sldId id="694" r:id="rId43"/>
    <p:sldId id="695" r:id="rId44"/>
    <p:sldId id="696" r:id="rId45"/>
    <p:sldId id="697" r:id="rId46"/>
    <p:sldId id="698" r:id="rId47"/>
    <p:sldId id="699" r:id="rId48"/>
    <p:sldId id="700" r:id="rId49"/>
    <p:sldId id="701" r:id="rId50"/>
    <p:sldId id="702" r:id="rId51"/>
    <p:sldId id="703" r:id="rId52"/>
    <p:sldId id="704" r:id="rId53"/>
    <p:sldId id="714" r:id="rId54"/>
    <p:sldId id="706" r:id="rId55"/>
    <p:sldId id="715" r:id="rId56"/>
    <p:sldId id="708" r:id="rId57"/>
    <p:sldId id="718" r:id="rId58"/>
  </p:sldIdLst>
  <p:sldSz cx="12190095" cy="6859270"/>
  <p:notesSz cx="6858000" cy="9144000"/>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 玲森" initials="孟"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984"/>
    <a:srgbClr val="083F88"/>
    <a:srgbClr val="7F2E30"/>
    <a:srgbClr val="0880D5"/>
    <a:srgbClr val="DD3C44"/>
    <a:srgbClr val="FFCC00"/>
    <a:srgbClr val="22568A"/>
    <a:srgbClr val="5A99C3"/>
    <a:srgbClr val="1E76B0"/>
    <a:srgbClr val="EDE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4" autoAdjust="0"/>
    <p:restoredTop sz="94767" autoAdjust="0"/>
  </p:normalViewPr>
  <p:slideViewPr>
    <p:cSldViewPr>
      <p:cViewPr>
        <p:scale>
          <a:sx n="74" d="100"/>
          <a:sy n="74" d="100"/>
        </p:scale>
        <p:origin x="1760" y="360"/>
      </p:cViewPr>
      <p:guideLst>
        <p:guide orient="horz" pos="2160"/>
        <p:guide orient="horz" pos="2817"/>
        <p:guide pos="3822"/>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108" y="54"/>
      </p:cViewPr>
      <p:guideLst>
        <p:guide orient="horz" pos="2880"/>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0_两栏内容">
    <p:spTree>
      <p:nvGrpSpPr>
        <p:cNvPr id="1" name=""/>
        <p:cNvGrpSpPr/>
        <p:nvPr/>
      </p:nvGrpSpPr>
      <p:grpSpPr>
        <a:xfrm>
          <a:off x="0" y="0"/>
          <a:ext cx="0" cy="0"/>
          <a:chOff x="0" y="0"/>
          <a:chExt cx="0" cy="0"/>
        </a:xfrm>
      </p:grpSpPr>
      <p:sp>
        <p:nvSpPr>
          <p:cNvPr id="12" name="矩形 11"/>
          <p:cNvSpPr/>
          <p:nvPr userDrawn="1"/>
        </p:nvSpPr>
        <p:spPr>
          <a:xfrm>
            <a:off x="1620000" y="657506"/>
            <a:ext cx="10571998" cy="107992"/>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57506"/>
            <a:ext cx="1774726" cy="107992"/>
          </a:xfrm>
          <a:prstGeom prst="rect">
            <a:avLst/>
          </a:prstGeom>
          <a:solidFill>
            <a:srgbClr val="22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11207774" y="6238106"/>
            <a:ext cx="984224" cy="432039"/>
            <a:chOff x="10634092" y="6090541"/>
            <a:chExt cx="1128537" cy="432039"/>
          </a:xfrm>
          <a:solidFill>
            <a:srgbClr val="C7C7C7"/>
          </a:solidFill>
        </p:grpSpPr>
        <p:sp>
          <p:nvSpPr>
            <p:cNvPr id="21" name="Rectangle 3"/>
            <p:cNvSpPr/>
            <p:nvPr userDrawn="1"/>
          </p:nvSpPr>
          <p:spPr bwMode="auto">
            <a:xfrm>
              <a:off x="10634092" y="6090541"/>
              <a:ext cx="792088" cy="432039"/>
            </a:xfrm>
            <a:prstGeom prst="roundRect">
              <a:avLst/>
            </a:prstGeom>
            <a:grp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22" name="Rectangle 3"/>
            <p:cNvSpPr/>
            <p:nvPr userDrawn="1"/>
          </p:nvSpPr>
          <p:spPr bwMode="auto">
            <a:xfrm>
              <a:off x="10634093" y="6456944"/>
              <a:ext cx="1128536" cy="65636"/>
            </a:xfrm>
            <a:prstGeom prst="roundRect">
              <a:avLst>
                <a:gd name="adj" fmla="val 0"/>
              </a:avLst>
            </a:prstGeom>
            <a:grp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grpSp>
      <p:sp>
        <p:nvSpPr>
          <p:cNvPr id="23" name="TextBox 15"/>
          <p:cNvSpPr txBox="1"/>
          <p:nvPr userDrawn="1"/>
        </p:nvSpPr>
        <p:spPr>
          <a:xfrm>
            <a:off x="11207774" y="6271852"/>
            <a:ext cx="671347" cy="369332"/>
          </a:xfrm>
          <a:prstGeom prst="rect">
            <a:avLst/>
          </a:prstGeom>
          <a:noFill/>
        </p:spPr>
        <p:txBody>
          <a:bodyPr wrap="square" rtlCol="0">
            <a:spAutoFit/>
          </a:bodyPr>
          <a:lstStyle/>
          <a:p>
            <a:pPr algn="ctr"/>
            <a:fld id="{2EEF1883-7A0E-4F66-9932-E581691AD397}" type="slidenum">
              <a:rPr lang="zh-CN" altLang="en-US" sz="1800" smtClean="0">
                <a:solidFill>
                  <a:schemeClr val="tx1">
                    <a:lumMod val="85000"/>
                    <a:lumOff val="15000"/>
                  </a:schemeClr>
                </a:solidFill>
                <a:latin typeface="微软雅黑" panose="020B0503020204020204" pitchFamily="34" charset="-122"/>
                <a:ea typeface="微软雅黑" panose="020B0503020204020204" pitchFamily="34" charset="-122"/>
              </a:rPr>
            </a:fld>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800" b="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7526" y="0"/>
            <a:ext cx="1560970" cy="626340"/>
          </a:xfrm>
          <a:prstGeom prst="rect">
            <a:avLst/>
          </a:prstGeom>
        </p:spPr>
      </p:pic>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193"/>
            <a:ext cx="10513957" cy="1325808"/>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069" y="1825963"/>
            <a:ext cx="10513957" cy="435214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528"/>
            <a:ext cx="2742771" cy="365193"/>
          </a:xfrm>
        </p:spPr>
        <p:txBody>
          <a:bodyPr/>
          <a:lstStyle/>
          <a:p>
            <a:fld id="{3C2FFA66-FAA5-4DDC-9250-9231B5818042}" type="datetimeFigureOut">
              <a:rPr lang="zh-CN" altLang="en-US" smtClean="0"/>
            </a:fld>
            <a:endParaRPr lang="zh-CN" altLang="en-US"/>
          </a:p>
        </p:txBody>
      </p:sp>
      <p:sp>
        <p:nvSpPr>
          <p:cNvPr id="5" name="Footer Placeholder 4"/>
          <p:cNvSpPr>
            <a:spLocks noGrp="1"/>
          </p:cNvSpPr>
          <p:nvPr>
            <p:ph type="ftr" sz="quarter" idx="11"/>
          </p:nvPr>
        </p:nvSpPr>
        <p:spPr>
          <a:xfrm>
            <a:off x="4037969" y="6357528"/>
            <a:ext cx="4114157" cy="365193"/>
          </a:xfrm>
        </p:spPr>
        <p:txBody>
          <a:bodyPr/>
          <a:lstStyle/>
          <a:p>
            <a:endParaRPr lang="zh-CN" altLang="en-US"/>
          </a:p>
        </p:txBody>
      </p:sp>
      <p:sp>
        <p:nvSpPr>
          <p:cNvPr id="6" name="Slide Number Placeholder 5"/>
          <p:cNvSpPr>
            <a:spLocks noGrp="1"/>
          </p:cNvSpPr>
          <p:nvPr>
            <p:ph type="sldNum" sz="quarter" idx="12"/>
          </p:nvPr>
        </p:nvSpPr>
        <p:spPr>
          <a:xfrm>
            <a:off x="8609255" y="6357528"/>
            <a:ext cx="2742771" cy="365193"/>
          </a:xfrm>
        </p:spPr>
        <p:txBody>
          <a:bodyPr/>
          <a:lstStyle/>
          <a:p>
            <a:fld id="{21474362-6CDF-48E6-9E8A-60734090C5EB}" type="slidenum">
              <a:rPr lang="zh-CN" altLang="en-US" smtClean="0"/>
            </a:fld>
            <a:endParaRPr lang="zh-CN" altLang="en-US"/>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69" y="6357528"/>
            <a:ext cx="2742771" cy="365193"/>
          </a:xfrm>
        </p:spPr>
        <p:txBody>
          <a:bodyPr/>
          <a:lstStyle/>
          <a:p>
            <a:fld id="{3C2FFA66-FAA5-4DDC-9250-9231B5818042}" type="datetimeFigureOut">
              <a:rPr lang="zh-CN" altLang="en-US" smtClean="0"/>
            </a:fld>
            <a:endParaRPr lang="zh-CN" altLang="en-US"/>
          </a:p>
        </p:txBody>
      </p:sp>
      <p:sp>
        <p:nvSpPr>
          <p:cNvPr id="3" name="Footer Placeholder 2"/>
          <p:cNvSpPr>
            <a:spLocks noGrp="1"/>
          </p:cNvSpPr>
          <p:nvPr>
            <p:ph type="ftr" sz="quarter" idx="11"/>
          </p:nvPr>
        </p:nvSpPr>
        <p:spPr>
          <a:xfrm>
            <a:off x="4037969" y="6357528"/>
            <a:ext cx="4114157" cy="365193"/>
          </a:xfrm>
        </p:spPr>
        <p:txBody>
          <a:bodyPr/>
          <a:lstStyle/>
          <a:p>
            <a:endParaRPr lang="zh-CN" altLang="en-US"/>
          </a:p>
        </p:txBody>
      </p:sp>
      <p:sp>
        <p:nvSpPr>
          <p:cNvPr id="4" name="Slide Number Placeholder 3"/>
          <p:cNvSpPr>
            <a:spLocks noGrp="1"/>
          </p:cNvSpPr>
          <p:nvPr>
            <p:ph type="sldNum" sz="quarter" idx="12"/>
          </p:nvPr>
        </p:nvSpPr>
        <p:spPr>
          <a:xfrm>
            <a:off x="8609255" y="6357528"/>
            <a:ext cx="2742771" cy="365193"/>
          </a:xfrm>
        </p:spPr>
        <p:txBody>
          <a:bodyPr/>
          <a:lstStyle/>
          <a:p>
            <a:fld id="{21474362-6CDF-48E6-9E8A-60734090C5EB}" type="slidenum">
              <a:rPr lang="zh-CN" altLang="en-US" smtClean="0"/>
            </a:fld>
            <a:endParaRPr lang="zh-CN" altLang="en-US"/>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2"/>
            <a:ext cx="9142810" cy="2388153"/>
          </a:xfrm>
          <a:prstGeom prst="rect">
            <a:avLst/>
          </a:prstGeom>
        </p:spPr>
        <p:txBody>
          <a:bodyPr lIns="121917" tIns="60958" rIns="121917" bIns="60958"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3802" y="3602871"/>
            <a:ext cx="9142810" cy="1656146"/>
          </a:xfrm>
          <a:prstGeom prst="rect">
            <a:avLst/>
          </a:prstGeom>
        </p:spPr>
        <p:txBody>
          <a:bodyPr lIns="121917" tIns="60958" rIns="121917" bIns="60958"/>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092" y="6357822"/>
            <a:ext cx="2742843" cy="365210"/>
          </a:xfrm>
          <a:prstGeom prst="rect">
            <a:avLst/>
          </a:prstGeom>
        </p:spPr>
        <p:txBody>
          <a:bodyPr lIns="121917" tIns="60958" rIns="121917" bIns="60958"/>
          <a:lstStyle/>
          <a:p>
            <a:fld id="{2C8CA30F-E2BA-46AB-91D0-7C3F79B8C2C1}" type="datetimeFigureOut">
              <a:rPr lang="zh-CN" altLang="en-US" smtClean="0"/>
            </a:fld>
            <a:endParaRPr lang="zh-CN" altLang="en-US"/>
          </a:p>
        </p:txBody>
      </p:sp>
      <p:sp>
        <p:nvSpPr>
          <p:cNvPr id="5" name="Footer Placeholder 4"/>
          <p:cNvSpPr>
            <a:spLocks noGrp="1"/>
          </p:cNvSpPr>
          <p:nvPr>
            <p:ph type="ftr" sz="quarter" idx="11"/>
          </p:nvPr>
        </p:nvSpPr>
        <p:spPr>
          <a:xfrm>
            <a:off x="4038076" y="6357822"/>
            <a:ext cx="4114264" cy="365210"/>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8609480" y="6357822"/>
            <a:ext cx="2742843" cy="365210"/>
          </a:xfrm>
          <a:prstGeom prst="rect">
            <a:avLst/>
          </a:prstGeom>
        </p:spPr>
        <p:txBody>
          <a:bodyPr lIns="121917" tIns="60958" rIns="121917" bIns="60958"/>
          <a:lstStyle/>
          <a:p>
            <a:fld id="{D37CEF63-9C16-499E-B416-DF03BDEA151A}" type="slidenum">
              <a:rPr lang="zh-CN" altLang="en-US" smtClean="0"/>
            </a:fld>
            <a:endParaRPr lang="zh-CN" altLang="en-US"/>
          </a:p>
        </p:txBody>
      </p:sp>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GIF"/></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75.jpeg"/><Relationship Id="rId1"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86394"/>
            <a:ext cx="12190413" cy="1693577"/>
          </a:xfrm>
          <a:prstGeom prst="rect">
            <a:avLst/>
          </a:prstGeom>
          <a:solidFill>
            <a:srgbClr val="22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
          <p:cNvSpPr txBox="1"/>
          <p:nvPr/>
        </p:nvSpPr>
        <p:spPr>
          <a:xfrm>
            <a:off x="1270670" y="4517452"/>
            <a:ext cx="9649072" cy="461665"/>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2400" b="1" spc="0" dirty="0">
                <a:solidFill>
                  <a:schemeClr val="bg1"/>
                </a:solidFill>
                <a:effectLst/>
                <a:latin typeface="微软雅黑" panose="020B0503020204020204" pitchFamily="34" charset="-122"/>
                <a:ea typeface="微软雅黑" panose="020B0503020204020204" pitchFamily="34" charset="-122"/>
              </a:rPr>
              <a:t>北京久其软件股份有限公司</a:t>
            </a:r>
            <a:endParaRPr lang="zh-CN" altLang="en-US" sz="2400" b="1" spc="0" dirty="0">
              <a:solidFill>
                <a:schemeClr val="bg1"/>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070870" y="5261932"/>
            <a:ext cx="6048672" cy="400110"/>
          </a:xfrm>
          <a:prstGeom prst="rect">
            <a:avLst/>
          </a:prstGeom>
        </p:spPr>
        <p:txBody>
          <a:bodyPr wrap="square" anchor="ctr">
            <a:spAutoFit/>
          </a:bodyPr>
          <a:lstStyle/>
          <a:p>
            <a:pPr algn="ctr"/>
            <a:endParaRPr lang="zh-CN" altLang="en-US" sz="2000" dirty="0">
              <a:solidFill>
                <a:schemeClr val="bg1"/>
              </a:solidFill>
              <a:effectLst/>
              <a:latin typeface="微软雅黑" panose="020B0503020204020204" pitchFamily="34" charset="-122"/>
              <a:ea typeface="微软雅黑" panose="020B0503020204020204" pitchFamily="34" charset="-122"/>
              <a:cs typeface="经典繁仿黑" pitchFamily="49"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8582" y="279875"/>
            <a:ext cx="2208770" cy="886269"/>
          </a:xfrm>
          <a:prstGeom prst="rect">
            <a:avLst/>
          </a:prstGeom>
        </p:spPr>
      </p:pic>
      <p:sp>
        <p:nvSpPr>
          <p:cNvPr id="14" name="文本框 1"/>
          <p:cNvSpPr txBox="1">
            <a:spLocks noChangeArrowheads="1"/>
          </p:cNvSpPr>
          <p:nvPr/>
        </p:nvSpPr>
        <p:spPr bwMode="auto">
          <a:xfrm>
            <a:off x="1461054" y="1878205"/>
            <a:ext cx="92683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lnSpc>
                <a:spcPct val="150000"/>
              </a:lnSpc>
            </a:pPr>
            <a:r>
              <a:rPr lang="en-US" altLang="zh-CN" sz="4800" b="1" spc="-201" dirty="0">
                <a:solidFill>
                  <a:schemeClr val="tx1">
                    <a:lumMod val="95000"/>
                    <a:lumOff val="5000"/>
                  </a:schemeClr>
                </a:solidFill>
                <a:latin typeface="微软雅黑" panose="020B0503020204020204" pitchFamily="34" charset="-122"/>
                <a:ea typeface="微软雅黑" panose="020B0503020204020204" pitchFamily="34" charset="-122"/>
              </a:rPr>
              <a:t>2018</a:t>
            </a:r>
            <a:r>
              <a:rPr lang="zh-CN" altLang="en-US" sz="4800" b="1" spc="-201" dirty="0">
                <a:solidFill>
                  <a:schemeClr val="tx1">
                    <a:lumMod val="95000"/>
                    <a:lumOff val="5000"/>
                  </a:schemeClr>
                </a:solidFill>
                <a:latin typeface="微软雅黑" panose="020B0503020204020204" pitchFamily="34" charset="-122"/>
                <a:ea typeface="微软雅黑" panose="020B0503020204020204" pitchFamily="34" charset="-122"/>
              </a:rPr>
              <a:t>年行政事业单位国有资产报表</a:t>
            </a:r>
            <a:endParaRPr lang="en-US" altLang="zh-CN" sz="4800" b="1" spc="-20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4800" b="1" spc="-201" dirty="0">
                <a:solidFill>
                  <a:schemeClr val="tx1">
                    <a:lumMod val="95000"/>
                    <a:lumOff val="5000"/>
                  </a:schemeClr>
                </a:solidFill>
                <a:latin typeface="微软雅黑" panose="020B0503020204020204" pitchFamily="34" charset="-122"/>
                <a:ea typeface="微软雅黑" panose="020B0503020204020204" pitchFamily="34" charset="-122"/>
              </a:rPr>
              <a:t>功 能 讲 解</a:t>
            </a:r>
            <a:endParaRPr lang="zh-CN" altLang="en-US" sz="4800" b="1" spc="-20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TextBox 3"/>
          <p:cNvSpPr txBox="1"/>
          <p:nvPr/>
        </p:nvSpPr>
        <p:spPr>
          <a:xfrm>
            <a:off x="1270670" y="5179098"/>
            <a:ext cx="9649072" cy="460375"/>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en-US" altLang="zh-CN" sz="2400" b="1" spc="0" dirty="0">
                <a:solidFill>
                  <a:schemeClr val="bg1"/>
                </a:solidFill>
                <a:effectLst/>
                <a:latin typeface="微软雅黑" panose="020B0503020204020204" pitchFamily="34" charset="-122"/>
                <a:ea typeface="微软雅黑" panose="020B0503020204020204" pitchFamily="34" charset="-122"/>
              </a:rPr>
              <a:t>2019</a:t>
            </a:r>
            <a:r>
              <a:rPr lang="zh-CN" altLang="en-US" sz="2400" b="1" spc="0" dirty="0">
                <a:solidFill>
                  <a:schemeClr val="bg1"/>
                </a:solidFill>
                <a:effectLst/>
                <a:latin typeface="微软雅黑" panose="020B0503020204020204" pitchFamily="34" charset="-122"/>
                <a:ea typeface="微软雅黑" panose="020B0503020204020204" pitchFamily="34" charset="-122"/>
              </a:rPr>
              <a:t>年</a:t>
            </a:r>
            <a:r>
              <a:rPr lang="en-US" altLang="zh-CN" sz="2400" b="1" spc="0" dirty="0">
                <a:solidFill>
                  <a:schemeClr val="bg1"/>
                </a:solidFill>
                <a:effectLst/>
                <a:latin typeface="微软雅黑" panose="020B0503020204020204" pitchFamily="34" charset="-122"/>
                <a:ea typeface="微软雅黑" panose="020B0503020204020204" pitchFamily="34" charset="-122"/>
              </a:rPr>
              <a:t>2</a:t>
            </a:r>
            <a:r>
              <a:rPr lang="zh-CN" altLang="en-US" sz="2400" b="1" spc="0" dirty="0">
                <a:solidFill>
                  <a:schemeClr val="bg1"/>
                </a:solidFill>
                <a:effectLst/>
                <a:latin typeface="微软雅黑" panose="020B0503020204020204" pitchFamily="34" charset="-122"/>
                <a:ea typeface="微软雅黑" panose="020B0503020204020204" pitchFamily="34" charset="-122"/>
              </a:rPr>
              <a:t>月</a:t>
            </a:r>
            <a:endParaRPr lang="zh-CN" altLang="en-US" sz="2400" b="1" spc="0" dirty="0">
              <a:solidFill>
                <a:schemeClr val="bg1"/>
              </a:solidFill>
              <a:effectLst/>
              <a:latin typeface="微软雅黑" panose="020B0503020204020204" pitchFamily="34" charset="-122"/>
              <a:ea typeface="微软雅黑" panose="020B0503020204020204" pitchFamily="34" charset="-122"/>
            </a:endParaRPr>
          </a:p>
        </p:txBody>
      </p:sp>
      <p:pic>
        <p:nvPicPr>
          <p:cNvPr id="17" name="Picture 2" descr="D:\0 培训中心\20101130 董老师任务\3 图片资料\口号艺术字(黑色)\天长地久与其为友.pn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a:stretch>
            <a:fillRect/>
          </a:stretch>
        </p:blipFill>
        <p:spPr bwMode="auto">
          <a:xfrm>
            <a:off x="8424882" y="486694"/>
            <a:ext cx="3462338" cy="679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by="(-#ppt_w*2)" calcmode="lin" valueType="num">
                                      <p:cBhvr rctx="PPT">
                                        <p:cTn id="17" dur="250" autoRev="1" fill="hold">
                                          <p:stCondLst>
                                            <p:cond delay="0"/>
                                          </p:stCondLst>
                                        </p:cTn>
                                        <p:tgtEl>
                                          <p:spTgt spid="14"/>
                                        </p:tgtEl>
                                        <p:attrNameLst>
                                          <p:attrName>ppt_w</p:attrName>
                                        </p:attrNameLst>
                                      </p:cBhvr>
                                    </p:anim>
                                    <p:anim by="(#ppt_w*0.50)" calcmode="lin" valueType="num">
                                      <p:cBhvr>
                                        <p:cTn id="18" dur="250" decel="50000" autoRev="1" fill="hold">
                                          <p:stCondLst>
                                            <p:cond delay="0"/>
                                          </p:stCondLst>
                                        </p:cTn>
                                        <p:tgtEl>
                                          <p:spTgt spid="14"/>
                                        </p:tgtEl>
                                        <p:attrNameLst>
                                          <p:attrName>ppt_x</p:attrName>
                                        </p:attrNameLst>
                                      </p:cBhvr>
                                    </p:anim>
                                    <p:anim from="(-#ppt_h/2)" to="(#ppt_y)" calcmode="lin" valueType="num">
                                      <p:cBhvr>
                                        <p:cTn id="19" dur="500" fill="hold">
                                          <p:stCondLst>
                                            <p:cond delay="0"/>
                                          </p:stCondLst>
                                        </p:cTn>
                                        <p:tgtEl>
                                          <p:spTgt spid="14"/>
                                        </p:tgtEl>
                                        <p:attrNameLst>
                                          <p:attrName>ppt_y</p:attrName>
                                        </p:attrNameLst>
                                      </p:cBhvr>
                                    </p:anim>
                                    <p:animRot by="21600000">
                                      <p:cBhvr>
                                        <p:cTn id="20" dur="500" fill="hold">
                                          <p:stCondLst>
                                            <p:cond delay="0"/>
                                          </p:stCondLst>
                                        </p:cTn>
                                        <p:tgtEl>
                                          <p:spTgt spid="14"/>
                                        </p:tgtEl>
                                        <p:attrNameLst>
                                          <p:attrName>r</p:attrName>
                                        </p:attrNameLst>
                                      </p:cBhvr>
                                    </p:animRot>
                                  </p:childTnLst>
                                </p:cTn>
                              </p:par>
                            </p:childTnLst>
                          </p:cTn>
                        </p:par>
                        <p:par>
                          <p:cTn id="21" fill="hold">
                            <p:stCondLst>
                              <p:cond delay="265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15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814422" y="969120"/>
            <a:ext cx="10174675" cy="5297812"/>
          </a:xfrm>
          <a:prstGeom prst="rect">
            <a:avLst/>
          </a:prstGeom>
          <a:ln>
            <a:solidFill>
              <a:srgbClr val="6F93ED"/>
            </a:solidFill>
          </a:ln>
        </p:spPr>
      </p:pic>
      <p:grpSp>
        <p:nvGrpSpPr>
          <p:cNvPr id="8" name="组合 19"/>
          <p:cNvGrpSpPr/>
          <p:nvPr/>
        </p:nvGrpSpPr>
        <p:grpSpPr>
          <a:xfrm>
            <a:off x="1298334" y="961422"/>
            <a:ext cx="8236132" cy="3143398"/>
            <a:chOff x="2660637" y="1456743"/>
            <a:chExt cx="5347029" cy="2237425"/>
          </a:xfrm>
        </p:grpSpPr>
        <p:sp>
          <p:nvSpPr>
            <p:cNvPr id="10" name="矩形 9"/>
            <p:cNvSpPr/>
            <p:nvPr/>
          </p:nvSpPr>
          <p:spPr>
            <a:xfrm>
              <a:off x="2660637" y="1459705"/>
              <a:ext cx="78179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文本框 10"/>
            <p:cNvSpPr txBox="1"/>
            <p:nvPr/>
          </p:nvSpPr>
          <p:spPr>
            <a:xfrm>
              <a:off x="3578474" y="1456743"/>
              <a:ext cx="1543559" cy="273839"/>
            </a:xfrm>
            <a:prstGeom prst="rect">
              <a:avLst/>
            </a:prstGeom>
            <a:noFill/>
          </p:spPr>
          <p:txBody>
            <a:bodyPr wrap="none" rtlCol="0">
              <a:spAutoFit/>
            </a:bodyPr>
            <a:lstStyle/>
            <a:p>
              <a:r>
                <a:rPr lang="zh-CN" altLang="en-US" sz="1900" dirty="0">
                  <a:solidFill>
                    <a:srgbClr val="FF0000"/>
                  </a:solidFill>
                  <a:latin typeface="微软雅黑" panose="020B0503020204020204" pitchFamily="34" charset="-122"/>
                  <a:ea typeface="微软雅黑" panose="020B0503020204020204" pitchFamily="34" charset="-122"/>
                </a:rPr>
                <a:t>输入系统的登录地址</a:t>
              </a:r>
              <a:endParaRPr lang="zh-CN" altLang="en-US" sz="1900" dirty="0">
                <a:solidFill>
                  <a:srgbClr val="FF0000"/>
                </a:solidFill>
                <a:latin typeface="微软雅黑" panose="020B0503020204020204" pitchFamily="34" charset="-122"/>
                <a:ea typeface="微软雅黑" panose="020B0503020204020204" pitchFamily="34" charset="-122"/>
              </a:endParaRPr>
            </a:p>
          </p:txBody>
        </p:sp>
        <p:sp>
          <p:nvSpPr>
            <p:cNvPr id="12" name="椭圆形标注 11"/>
            <p:cNvSpPr/>
            <p:nvPr/>
          </p:nvSpPr>
          <p:spPr>
            <a:xfrm>
              <a:off x="6752233" y="2261091"/>
              <a:ext cx="1255433" cy="701520"/>
            </a:xfrm>
            <a:prstGeom prst="wedgeEllipseCallout">
              <a:avLst>
                <a:gd name="adj1" fmla="val -31572"/>
                <a:gd name="adj2" fmla="val 772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F0000"/>
                  </a:solidFill>
                  <a:latin typeface="微软雅黑" panose="020B0503020204020204" pitchFamily="34" charset="-122"/>
                  <a:ea typeface="微软雅黑" panose="020B0503020204020204" pitchFamily="34" charset="-122"/>
                </a:rPr>
                <a:t>输入用户名及密码</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6287547" y="3157998"/>
              <a:ext cx="1416135" cy="536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4" name="直接箭头连接符 18"/>
            <p:cNvCxnSpPr/>
            <p:nvPr/>
          </p:nvCxnSpPr>
          <p:spPr>
            <a:xfrm flipH="1">
              <a:off x="3442428" y="1596193"/>
              <a:ext cx="180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2948058" y="6243865"/>
            <a:ext cx="5710853" cy="415494"/>
          </a:xfrm>
          <a:prstGeom prst="rect">
            <a:avLst/>
          </a:prstGeom>
        </p:spPr>
        <p:txBody>
          <a:bodyPr wrap="none" lIns="121917" tIns="60958" rIns="121917" bIns="60958">
            <a:spAutoFit/>
          </a:bodyPr>
          <a:lstStyle/>
          <a:p>
            <a:r>
              <a:rPr lang="zh-CN" altLang="en-US" sz="1900" b="1" i="1" dirty="0">
                <a:solidFill>
                  <a:schemeClr val="tx1">
                    <a:lumMod val="75000"/>
                    <a:lumOff val="25000"/>
                  </a:schemeClr>
                </a:solidFill>
                <a:latin typeface="微软雅黑" panose="020B0503020204020204" pitchFamily="34" charset="-122"/>
                <a:ea typeface="微软雅黑" panose="020B0503020204020204" pitchFamily="34" charset="-122"/>
              </a:rPr>
              <a:t>推荐</a:t>
            </a:r>
            <a:r>
              <a:rPr lang="en-US" altLang="zh-CN" sz="1900" b="1" i="1" dirty="0">
                <a:solidFill>
                  <a:schemeClr val="tx1">
                    <a:lumMod val="75000"/>
                    <a:lumOff val="25000"/>
                  </a:schemeClr>
                </a:solidFill>
                <a:latin typeface="微软雅黑" panose="020B0503020204020204" pitchFamily="34" charset="-122"/>
                <a:ea typeface="微软雅黑" panose="020B0503020204020204" pitchFamily="34" charset="-122"/>
              </a:rPr>
              <a:t>IE8.0</a:t>
            </a:r>
            <a:r>
              <a:rPr lang="zh-CN" altLang="zh-CN" sz="1900" b="1" i="1" dirty="0">
                <a:solidFill>
                  <a:schemeClr val="tx1">
                    <a:lumMod val="75000"/>
                    <a:lumOff val="25000"/>
                  </a:schemeClr>
                </a:solidFill>
                <a:latin typeface="微软雅黑" panose="020B0503020204020204" pitchFamily="34" charset="-122"/>
                <a:ea typeface="微软雅黑" panose="020B0503020204020204" pitchFamily="34" charset="-122"/>
              </a:rPr>
              <a:t>及以上的版本</a:t>
            </a:r>
            <a:r>
              <a:rPr lang="zh-CN" altLang="en-US" sz="1900" b="1" i="1" dirty="0">
                <a:solidFill>
                  <a:schemeClr val="tx1">
                    <a:lumMod val="75000"/>
                    <a:lumOff val="25000"/>
                  </a:schemeClr>
                </a:solidFill>
                <a:latin typeface="微软雅黑" panose="020B0503020204020204" pitchFamily="34" charset="-122"/>
                <a:ea typeface="微软雅黑" panose="020B0503020204020204" pitchFamily="34" charset="-122"/>
              </a:rPr>
              <a:t>，建议使用资产火狐浏览器</a:t>
            </a:r>
            <a:endParaRPr lang="zh-CN" altLang="en-US" sz="1800" dirty="0"/>
          </a:p>
        </p:txBody>
      </p:sp>
      <p:sp>
        <p:nvSpPr>
          <p:cNvPr id="19" name="矩形 18"/>
          <p:cNvSpPr/>
          <p:nvPr/>
        </p:nvSpPr>
        <p:spPr>
          <a:xfrm>
            <a:off x="8744042" y="5535535"/>
            <a:ext cx="650155" cy="278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5" name="线形标注 1(带强调线) 14"/>
          <p:cNvSpPr/>
          <p:nvPr/>
        </p:nvSpPr>
        <p:spPr>
          <a:xfrm>
            <a:off x="9871654" y="4269276"/>
            <a:ext cx="1219041" cy="1266260"/>
          </a:xfrm>
          <a:prstGeom prst="accentCallout1">
            <a:avLst>
              <a:gd name="adj1" fmla="val 22848"/>
              <a:gd name="adj2" fmla="val -21099"/>
              <a:gd name="adj3" fmla="val 112500"/>
              <a:gd name="adj4" fmla="val -383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2" name="文本框 21"/>
          <p:cNvSpPr txBox="1"/>
          <p:nvPr/>
        </p:nvSpPr>
        <p:spPr>
          <a:xfrm>
            <a:off x="9508523" y="3996460"/>
            <a:ext cx="1582173" cy="1723948"/>
          </a:xfrm>
          <a:prstGeom prst="rect">
            <a:avLst/>
          </a:prstGeom>
          <a:noFill/>
        </p:spPr>
        <p:txBody>
          <a:bodyPr wrap="square" lIns="121917" tIns="60958" rIns="121917" bIns="60958" rtlCol="0">
            <a:spAutoFit/>
          </a:bodyPr>
          <a:lstStyle/>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可以下载</a:t>
            </a:r>
            <a:r>
              <a:rPr lang="zh-CN" altLang="en-US" sz="1900" b="1" dirty="0">
                <a:solidFill>
                  <a:srgbClr val="FF0000"/>
                </a:solidFill>
                <a:latin typeface="微软雅黑" panose="020B0503020204020204" pitchFamily="34" charset="-122"/>
                <a:ea typeface="微软雅黑" panose="020B0503020204020204" pitchFamily="34" charset="-122"/>
              </a:rPr>
              <a:t>资产火狐浏览器</a:t>
            </a:r>
            <a:r>
              <a:rPr lang="zh-CN" altLang="en-US" sz="1600" dirty="0">
                <a:solidFill>
                  <a:srgbClr val="FF0000"/>
                </a:solidFill>
                <a:latin typeface="微软雅黑" panose="020B0503020204020204" pitchFamily="34" charset="-122"/>
                <a:ea typeface="微软雅黑" panose="020B0503020204020204" pitchFamily="34" charset="-122"/>
              </a:rPr>
              <a:t>、资产系统相关</a:t>
            </a:r>
            <a:r>
              <a:rPr lang="zh-CN" altLang="en-US" sz="1600" b="1" dirty="0">
                <a:solidFill>
                  <a:srgbClr val="FF0000"/>
                </a:solidFill>
                <a:latin typeface="微软雅黑" panose="020B0503020204020204" pitchFamily="34" charset="-122"/>
                <a:ea typeface="微软雅黑" panose="020B0503020204020204" pitchFamily="34" charset="-122"/>
              </a:rPr>
              <a:t>控件</a:t>
            </a:r>
            <a:r>
              <a:rPr lang="zh-CN" altLang="en-US" sz="1600" dirty="0">
                <a:solidFill>
                  <a:srgbClr val="FF0000"/>
                </a:solidFill>
                <a:latin typeface="微软雅黑" panose="020B0503020204020204" pitchFamily="34" charset="-122"/>
                <a:ea typeface="微软雅黑" panose="020B0503020204020204" pitchFamily="34" charset="-122"/>
              </a:rPr>
              <a:t>等。</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1"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系统登录</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207154" y="1765526"/>
            <a:ext cx="9493164" cy="4953537"/>
          </a:xfrm>
          <a:prstGeom prst="rect">
            <a:avLst/>
          </a:prstGeom>
        </p:spPr>
      </p:pic>
      <p:sp>
        <p:nvSpPr>
          <p:cNvPr id="5" name="矩形 4"/>
          <p:cNvSpPr/>
          <p:nvPr/>
        </p:nvSpPr>
        <p:spPr>
          <a:xfrm>
            <a:off x="302115" y="570933"/>
            <a:ext cx="11660555" cy="1292658"/>
          </a:xfrm>
          <a:prstGeom prst="rect">
            <a:avLst/>
          </a:prstGeom>
        </p:spPr>
        <p:txBody>
          <a:bodyPr wrap="square" lIns="121917" tIns="60958" rIns="121917" bIns="60958">
            <a:spAutoFit/>
          </a:bodyPr>
          <a:lstStyle/>
          <a:p>
            <a:pPr indent="603250">
              <a:lnSpc>
                <a:spcPct val="200000"/>
              </a:lnSpc>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进入系统首页界面后，点击功能导航栏的</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资产报表</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900" b="1"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年行政事业单位资产报表</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功能，进入到“</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年资产报表填报”界面。</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874743" y="2453229"/>
            <a:ext cx="544676" cy="2322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2" name="矩形 11"/>
          <p:cNvSpPr/>
          <p:nvPr/>
        </p:nvSpPr>
        <p:spPr>
          <a:xfrm>
            <a:off x="1754520" y="2986175"/>
            <a:ext cx="1460366" cy="2441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11" name="直接箭头连接符 10"/>
          <p:cNvCxnSpPr>
            <a:stCxn id="6" idx="1"/>
          </p:cNvCxnSpPr>
          <p:nvPr/>
        </p:nvCxnSpPr>
        <p:spPr>
          <a:xfrm flipH="1">
            <a:off x="3214886" y="2569347"/>
            <a:ext cx="2659857" cy="5389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7563623" y="2458373"/>
            <a:ext cx="544676" cy="2322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14" name="直接箭头连接符 13"/>
          <p:cNvCxnSpPr>
            <a:endCxn id="4" idx="1"/>
          </p:cNvCxnSpPr>
          <p:nvPr/>
        </p:nvCxnSpPr>
        <p:spPr>
          <a:xfrm>
            <a:off x="8108299" y="2685465"/>
            <a:ext cx="2748325" cy="11428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856624" y="2453229"/>
            <a:ext cx="1106045" cy="2750107"/>
          </a:xfrm>
          <a:prstGeom prst="rect">
            <a:avLst/>
          </a:prstGeom>
          <a:noFill/>
        </p:spPr>
        <p:txBody>
          <a:bodyPr wrap="square" lIns="121917" tIns="60958" rIns="121917" bIns="60958" rtlCol="0">
            <a:spAutoFit/>
          </a:bodyPr>
          <a:lstStyle/>
          <a:p>
            <a:r>
              <a:rPr lang="zh-CN" altLang="en-US" b="1" dirty="0">
                <a:latin typeface="微软雅黑" panose="020B0503020204020204" pitchFamily="34" charset="-122"/>
                <a:ea typeface="微软雅黑" panose="020B0503020204020204" pitchFamily="34" charset="-122"/>
              </a:rPr>
              <a:t>重要：</a:t>
            </a:r>
            <a:r>
              <a:rPr lang="zh-CN" altLang="en-US" dirty="0">
                <a:latin typeface="微软雅黑" panose="020B0503020204020204" pitchFamily="34" charset="-122"/>
                <a:ea typeface="微软雅黑" panose="020B0503020204020204" pitchFamily="34" charset="-122"/>
              </a:rPr>
              <a:t>报表填报前，请各单位先完成数据体检工作。</a:t>
            </a:r>
            <a:endParaRPr lang="zh-CN" altLang="en-US" dirty="0">
              <a:latin typeface="微软雅黑" panose="020B0503020204020204" pitchFamily="34" charset="-122"/>
              <a:ea typeface="微软雅黑" panose="020B0503020204020204" pitchFamily="34" charset="-122"/>
            </a:endParaRPr>
          </a:p>
        </p:txBody>
      </p:sp>
      <p:sp>
        <p:nvSpPr>
          <p:cNvPr id="18" name="椭圆 17"/>
          <p:cNvSpPr/>
          <p:nvPr/>
        </p:nvSpPr>
        <p:spPr>
          <a:xfrm>
            <a:off x="7667667" y="2261184"/>
            <a:ext cx="191975" cy="192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200" dirty="0">
                <a:solidFill>
                  <a:srgbClr val="FF0000"/>
                </a:solidFill>
                <a:latin typeface="微软雅黑" panose="020B0503020204020204" pitchFamily="34" charset="-122"/>
                <a:ea typeface="微软雅黑" panose="020B0503020204020204" pitchFamily="34" charset="-122"/>
              </a:rPr>
              <a:t>1</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19" name="椭圆 18"/>
          <p:cNvSpPr/>
          <p:nvPr/>
        </p:nvSpPr>
        <p:spPr>
          <a:xfrm>
            <a:off x="6051094" y="2249845"/>
            <a:ext cx="191975" cy="192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200" dirty="0">
                <a:solidFill>
                  <a:srgbClr val="FF0000"/>
                </a:solidFill>
                <a:latin typeface="微软雅黑" panose="020B0503020204020204" pitchFamily="34" charset="-122"/>
                <a:ea typeface="微软雅黑" panose="020B0503020204020204" pitchFamily="34" charset="-122"/>
              </a:rPr>
              <a:t>2</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0"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报表功能</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 y="779874"/>
            <a:ext cx="11479300" cy="561688"/>
          </a:xfrm>
          <a:prstGeom prst="rect">
            <a:avLst/>
          </a:prstGeom>
        </p:spPr>
        <p:txBody>
          <a:bodyPr wrap="square" lIns="121917" tIns="60958" rIns="121917" bIns="60958">
            <a:spAutoFit/>
          </a:bodyPr>
          <a:lstStyle/>
          <a:p>
            <a:pPr indent="603250">
              <a:lnSpc>
                <a:spcPct val="150000"/>
              </a:lnSpc>
            </a:pPr>
            <a:r>
              <a:rPr lang="zh-CN" altLang="en-US" sz="1900" dirty="0">
                <a:latin typeface="微软雅黑" panose="020B0503020204020204" pitchFamily="34" charset="-122"/>
                <a:ea typeface="微软雅黑" panose="020B0503020204020204" pitchFamily="34" charset="-122"/>
              </a:rPr>
              <a:t>行政事业</a:t>
            </a:r>
            <a:r>
              <a:rPr lang="zh-CN" altLang="en-US" sz="1900" b="1" dirty="0">
                <a:latin typeface="微软雅黑" panose="020B0503020204020204" pitchFamily="34" charset="-122"/>
                <a:ea typeface="微软雅黑" panose="020B0503020204020204" pitchFamily="34" charset="-122"/>
              </a:rPr>
              <a:t>基层单位</a:t>
            </a:r>
            <a:r>
              <a:rPr lang="zh-CN" altLang="en-US" sz="1900" dirty="0">
                <a:latin typeface="微软雅黑" panose="020B0503020204020204" pitchFamily="34" charset="-122"/>
                <a:ea typeface="微软雅黑" panose="020B0503020204020204" pitchFamily="34" charset="-122"/>
              </a:rPr>
              <a:t>通过系统填写报表共需要七个步骤，可以根据系统功能向导完成填报工作：</a:t>
            </a:r>
            <a:endParaRPr lang="zh-CN" altLang="en-US" sz="1900"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9720" y="1330594"/>
            <a:ext cx="9559862" cy="5123536"/>
          </a:xfrm>
          <a:prstGeom prst="rect">
            <a:avLst/>
          </a:prstGeom>
          <a:ln>
            <a:solidFill>
              <a:srgbClr val="1848C0"/>
            </a:solidFill>
          </a:ln>
        </p:spPr>
      </p:pic>
      <p:sp>
        <p:nvSpPr>
          <p:cNvPr id="8" name="矩形 7"/>
          <p:cNvSpPr/>
          <p:nvPr/>
        </p:nvSpPr>
        <p:spPr>
          <a:xfrm>
            <a:off x="3218393" y="2510106"/>
            <a:ext cx="1076613" cy="3288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9" name="矩形 8"/>
          <p:cNvSpPr/>
          <p:nvPr/>
        </p:nvSpPr>
        <p:spPr>
          <a:xfrm>
            <a:off x="7751390" y="6169584"/>
            <a:ext cx="700949" cy="2845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2"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操作说明</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256" y="1482913"/>
            <a:ext cx="8338100" cy="3798825"/>
          </a:xfrm>
          <a:prstGeom prst="rect">
            <a:avLst/>
          </a:prstGeom>
          <a:ln>
            <a:solidFill>
              <a:srgbClr val="1848C0"/>
            </a:solidFill>
          </a:ln>
        </p:spPr>
      </p:pic>
      <p:sp>
        <p:nvSpPr>
          <p:cNvPr id="6" name="矩形 5"/>
          <p:cNvSpPr/>
          <p:nvPr/>
        </p:nvSpPr>
        <p:spPr>
          <a:xfrm>
            <a:off x="7679382" y="1903463"/>
            <a:ext cx="719880" cy="307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 name="矩形 10"/>
          <p:cNvSpPr/>
          <p:nvPr/>
        </p:nvSpPr>
        <p:spPr>
          <a:xfrm>
            <a:off x="6425094" y="2500417"/>
            <a:ext cx="539507" cy="3097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矩形 11"/>
          <p:cNvSpPr/>
          <p:nvPr/>
        </p:nvSpPr>
        <p:spPr>
          <a:xfrm>
            <a:off x="6488865" y="4325110"/>
            <a:ext cx="449615" cy="265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矩形 12"/>
          <p:cNvSpPr/>
          <p:nvPr/>
        </p:nvSpPr>
        <p:spPr>
          <a:xfrm>
            <a:off x="7535470" y="4325108"/>
            <a:ext cx="396000" cy="265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8" name="直接箭头连接符 7"/>
          <p:cNvCxnSpPr>
            <a:stCxn id="12" idx="3"/>
          </p:cNvCxnSpPr>
          <p:nvPr/>
        </p:nvCxnSpPr>
        <p:spPr>
          <a:xfrm flipV="1">
            <a:off x="6938480" y="4457830"/>
            <a:ext cx="597030" cy="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810290" y="1262552"/>
            <a:ext cx="3332869" cy="5391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点击</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检查所有项</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按钮，可对所有事项进行检查，进而显示每个检查事项的结果状态。</a:t>
            </a:r>
            <a:endPar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当事项检查结果状态为</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已通过</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，则该事项不需要做</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任何</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处理</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当事项检查结果状态为</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待处理</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，则需要点击相应事项后的</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处理</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按钮，按操作向导完成对数据的修改。</a:t>
            </a:r>
            <a:endPar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HK"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en-US" sz="1600" dirty="0"/>
          </a:p>
        </p:txBody>
      </p:sp>
      <p:sp>
        <p:nvSpPr>
          <p:cNvPr id="25" name="椭圆 24"/>
          <p:cNvSpPr/>
          <p:nvPr/>
        </p:nvSpPr>
        <p:spPr>
          <a:xfrm>
            <a:off x="8638759" y="1450876"/>
            <a:ext cx="191975" cy="192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200" dirty="0">
                <a:solidFill>
                  <a:srgbClr val="FF0000"/>
                </a:solidFill>
                <a:latin typeface="微软雅黑" panose="020B0503020204020204" pitchFamily="34" charset="-122"/>
                <a:ea typeface="微软雅黑" panose="020B0503020204020204" pitchFamily="34" charset="-122"/>
              </a:rPr>
              <a:t>1</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6" name="椭圆 25"/>
          <p:cNvSpPr/>
          <p:nvPr/>
        </p:nvSpPr>
        <p:spPr>
          <a:xfrm>
            <a:off x="8638759" y="2910338"/>
            <a:ext cx="191975" cy="192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200" dirty="0">
                <a:solidFill>
                  <a:srgbClr val="FF0000"/>
                </a:solidFill>
                <a:latin typeface="微软雅黑" panose="020B0503020204020204" pitchFamily="34" charset="-122"/>
                <a:ea typeface="微软雅黑" panose="020B0503020204020204" pitchFamily="34" charset="-122"/>
              </a:rPr>
              <a:t>2</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28" name="椭圆 27"/>
          <p:cNvSpPr/>
          <p:nvPr/>
        </p:nvSpPr>
        <p:spPr>
          <a:xfrm>
            <a:off x="8638759" y="3996393"/>
            <a:ext cx="191975" cy="192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200" dirty="0">
                <a:solidFill>
                  <a:srgbClr val="FF0000"/>
                </a:solidFill>
                <a:latin typeface="微软雅黑" panose="020B0503020204020204" pitchFamily="34" charset="-122"/>
                <a:ea typeface="微软雅黑" panose="020B0503020204020204" pitchFamily="34" charset="-122"/>
              </a:rPr>
              <a:t>3</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34" name="矩形 33"/>
          <p:cNvSpPr/>
          <p:nvPr/>
        </p:nvSpPr>
        <p:spPr>
          <a:xfrm>
            <a:off x="350578" y="1903056"/>
            <a:ext cx="980506" cy="2485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27" name="直接箭头连接符 26"/>
          <p:cNvCxnSpPr>
            <a:stCxn id="11" idx="3"/>
            <a:endCxn id="26" idx="2"/>
          </p:cNvCxnSpPr>
          <p:nvPr/>
        </p:nvCxnSpPr>
        <p:spPr>
          <a:xfrm>
            <a:off x="6964601" y="2655316"/>
            <a:ext cx="1674159" cy="3510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6" idx="0"/>
            <a:endCxn id="25" idx="3"/>
          </p:cNvCxnSpPr>
          <p:nvPr/>
        </p:nvCxnSpPr>
        <p:spPr>
          <a:xfrm flipV="1">
            <a:off x="8039322" y="1614796"/>
            <a:ext cx="627551" cy="2886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2" idx="3"/>
            <a:endCxn id="28" idx="2"/>
          </p:cNvCxnSpPr>
          <p:nvPr/>
        </p:nvCxnSpPr>
        <p:spPr>
          <a:xfrm flipV="1">
            <a:off x="6938479" y="4092415"/>
            <a:ext cx="1700280" cy="3654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144" y="921010"/>
            <a:ext cx="12098785" cy="5371890"/>
            <a:chOff x="12860" y="690598"/>
            <a:chExt cx="9075270" cy="4027985"/>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4271" y="856040"/>
              <a:ext cx="7553859" cy="3606983"/>
            </a:xfrm>
            <a:prstGeom prst="rect">
              <a:avLst/>
            </a:prstGeom>
            <a:ln>
              <a:solidFill>
                <a:srgbClr val="1848C0"/>
              </a:solidFill>
            </a:ln>
          </p:spPr>
        </p:pic>
        <p:sp>
          <p:nvSpPr>
            <p:cNvPr id="12" name="矩形 11"/>
            <p:cNvSpPr/>
            <p:nvPr/>
          </p:nvSpPr>
          <p:spPr>
            <a:xfrm>
              <a:off x="1791866" y="1308251"/>
              <a:ext cx="620597" cy="160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p:nvSpPr>
          <p:spPr>
            <a:xfrm>
              <a:off x="12860" y="690598"/>
              <a:ext cx="1480397" cy="4027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自动提取系统存量数据到</a:t>
              </a:r>
              <a:r>
                <a:rPr lang="zh-CN" altLang="en-US" sz="1600" b="1" dirty="0">
                  <a:solidFill>
                    <a:schemeClr val="tx1"/>
                  </a:solidFill>
                  <a:latin typeface="微软雅黑" panose="020B0503020204020204" pitchFamily="34" charset="-122"/>
                  <a:ea typeface="微软雅黑" panose="020B0503020204020204" pitchFamily="34" charset="-122"/>
                </a:rPr>
                <a:t>未盘点</a:t>
              </a:r>
              <a:r>
                <a:rPr lang="zh-CN" altLang="en-US" sz="1600" dirty="0">
                  <a:solidFill>
                    <a:schemeClr val="tx1"/>
                  </a:solidFill>
                  <a:latin typeface="微软雅黑" panose="020B0503020204020204" pitchFamily="34" charset="-122"/>
                  <a:ea typeface="微软雅黑" panose="020B0503020204020204" pitchFamily="34" charset="-122"/>
                </a:rPr>
                <a:t>页签；</a:t>
              </a: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根据功能向导开展盘点工作；</a:t>
              </a: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支持</a:t>
              </a:r>
              <a:r>
                <a:rPr lang="en-US" altLang="zh-CN" sz="1600" dirty="0">
                  <a:solidFill>
                    <a:schemeClr val="tx1"/>
                  </a:solidFill>
                  <a:latin typeface="微软雅黑" panose="020B0503020204020204" pitchFamily="34" charset="-122"/>
                  <a:ea typeface="微软雅黑" panose="020B0503020204020204" pitchFamily="34" charset="-122"/>
                </a:rPr>
                <a:t>EXCEL</a:t>
              </a:r>
              <a:r>
                <a:rPr lang="zh-CN" altLang="en-US" sz="1600" dirty="0">
                  <a:solidFill>
                    <a:schemeClr val="tx1"/>
                  </a:solidFill>
                  <a:latin typeface="微软雅黑" panose="020B0503020204020204" pitchFamily="34" charset="-122"/>
                  <a:ea typeface="微软雅黑" panose="020B0503020204020204" pitchFamily="34" charset="-122"/>
                </a:rPr>
                <a:t>、条码枪、手工盘点方式；</a:t>
              </a: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完成所有数据盘点并确认后，才可进行报表填报。</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58957" y="7348058"/>
            <a:ext cx="9923821" cy="3623261"/>
          </a:xfrm>
          <a:prstGeom prst="rect">
            <a:avLst/>
          </a:prstGeom>
          <a:ln>
            <a:noFill/>
          </a:ln>
        </p:spPr>
      </p:pic>
      <p:grpSp>
        <p:nvGrpSpPr>
          <p:cNvPr id="92" name="组合 91"/>
          <p:cNvGrpSpPr/>
          <p:nvPr/>
        </p:nvGrpSpPr>
        <p:grpSpPr>
          <a:xfrm>
            <a:off x="9066320" y="2184970"/>
            <a:ext cx="2831631" cy="4586029"/>
            <a:chOff x="5697931" y="1515299"/>
            <a:chExt cx="3617136" cy="3524570"/>
          </a:xfrm>
        </p:grpSpPr>
        <p:cxnSp>
          <p:nvCxnSpPr>
            <p:cNvPr id="72" name="直接连接符 71"/>
            <p:cNvCxnSpPr/>
            <p:nvPr/>
          </p:nvCxnSpPr>
          <p:spPr>
            <a:xfrm flipV="1">
              <a:off x="5753922" y="2094914"/>
              <a:ext cx="3390078"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697931" y="1515299"/>
              <a:ext cx="2798369" cy="461253"/>
            </a:xfrm>
            <a:prstGeom prst="rect">
              <a:avLst/>
            </a:prstGeom>
          </p:spPr>
          <p:txBody>
            <a:bodyPr wrap="square">
              <a:spAutoFit/>
            </a:bodyPr>
            <a:lstStyle/>
            <a:p>
              <a:pPr>
                <a:lnSpc>
                  <a:spcPct val="150000"/>
                </a:lnSpc>
              </a:pPr>
              <a:r>
                <a:rPr lang="zh-CN" altLang="zh-CN" sz="1100" dirty="0">
                  <a:latin typeface="微软雅黑" panose="020B0503020204020204" pitchFamily="34" charset="-122"/>
                  <a:ea typeface="微软雅黑" panose="020B0503020204020204" pitchFamily="34" charset="-122"/>
                </a:rPr>
                <a:t>对所选页签下，符合</a:t>
              </a:r>
              <a:r>
                <a:rPr lang="zh-CN" altLang="en-US" sz="1100" dirty="0">
                  <a:latin typeface="微软雅黑" panose="020B0503020204020204" pitchFamily="34" charset="-122"/>
                  <a:ea typeface="微软雅黑" panose="020B0503020204020204" pitchFamily="34" charset="-122"/>
                </a:rPr>
                <a:t>查找</a:t>
              </a:r>
              <a:r>
                <a:rPr lang="zh-CN" altLang="zh-CN" sz="1100" dirty="0">
                  <a:latin typeface="微软雅黑" panose="020B0503020204020204" pitchFamily="34" charset="-122"/>
                  <a:ea typeface="微软雅黑" panose="020B0503020204020204" pitchFamily="34" charset="-122"/>
                </a:rPr>
                <a:t>条件的资产卡片列表进行打印。</a:t>
              </a:r>
              <a:endParaRPr lang="zh-CN" altLang="zh-CN" sz="1100" dirty="0">
                <a:latin typeface="微软雅黑" panose="020B0503020204020204" pitchFamily="34" charset="-122"/>
                <a:ea typeface="微软雅黑" panose="020B0503020204020204" pitchFamily="34" charset="-122"/>
              </a:endParaRPr>
            </a:p>
          </p:txBody>
        </p:sp>
        <p:sp>
          <p:nvSpPr>
            <p:cNvPr id="60" name="矩形 59"/>
            <p:cNvSpPr/>
            <p:nvPr/>
          </p:nvSpPr>
          <p:spPr>
            <a:xfrm>
              <a:off x="5697931" y="2029271"/>
              <a:ext cx="3289841" cy="656399"/>
            </a:xfrm>
            <a:prstGeom prst="rect">
              <a:avLst/>
            </a:prstGeom>
          </p:spPr>
          <p:txBody>
            <a:bodyPr wrap="square">
              <a:spAutoFit/>
            </a:bodyPr>
            <a:lstStyle/>
            <a:p>
              <a:pPr>
                <a:lnSpc>
                  <a:spcPct val="150000"/>
                </a:lnSpc>
              </a:pPr>
              <a:r>
                <a:rPr lang="zh-CN" altLang="zh-CN" sz="1100" dirty="0">
                  <a:latin typeface="微软雅黑" panose="020B0503020204020204" pitchFamily="34" charset="-122"/>
                  <a:ea typeface="微软雅黑" panose="020B0503020204020204" pitchFamily="34" charset="-122"/>
                </a:rPr>
                <a:t>如果在盘点过程中资产信息有变化时，需要通过</a:t>
              </a:r>
              <a:r>
                <a:rPr lang="en-US" altLang="zh-CN" sz="1100" dirty="0">
                  <a:latin typeface="微软雅黑" panose="020B0503020204020204" pitchFamily="34" charset="-122"/>
                  <a:ea typeface="微软雅黑" panose="020B0503020204020204" pitchFamily="34" charset="-122"/>
                </a:rPr>
                <a:t>“</a:t>
              </a:r>
              <a:r>
                <a:rPr lang="zh-CN" altLang="zh-CN" sz="1100" dirty="0">
                  <a:latin typeface="微软雅黑" panose="020B0503020204020204" pitchFamily="34" charset="-122"/>
                  <a:ea typeface="微软雅黑" panose="020B0503020204020204" pitchFamily="34" charset="-122"/>
                </a:rPr>
                <a:t>更新</a:t>
              </a:r>
              <a:r>
                <a:rPr lang="en-US" altLang="zh-CN" sz="1100" dirty="0">
                  <a:latin typeface="微软雅黑" panose="020B0503020204020204" pitchFamily="34" charset="-122"/>
                  <a:ea typeface="微软雅黑" panose="020B0503020204020204" pitchFamily="34" charset="-122"/>
                </a:rPr>
                <a:t>”</a:t>
              </a:r>
              <a:r>
                <a:rPr lang="zh-CN" altLang="zh-CN" sz="1100" dirty="0">
                  <a:latin typeface="微软雅黑" panose="020B0503020204020204" pitchFamily="34" charset="-122"/>
                  <a:ea typeface="微软雅黑" panose="020B0503020204020204" pitchFamily="34" charset="-122"/>
                </a:rPr>
                <a:t>功能对盘点结果中的相应资产信息进行同步更新。</a:t>
              </a:r>
              <a:endParaRPr lang="en-US" altLang="zh-CN" sz="1100" dirty="0">
                <a:latin typeface="微软雅黑" panose="020B0503020204020204" pitchFamily="34" charset="-122"/>
                <a:ea typeface="微软雅黑" panose="020B0503020204020204" pitchFamily="34" charset="-122"/>
              </a:endParaRPr>
            </a:p>
          </p:txBody>
        </p:sp>
        <p:sp>
          <p:nvSpPr>
            <p:cNvPr id="66" name="矩形 65"/>
            <p:cNvSpPr/>
            <p:nvPr/>
          </p:nvSpPr>
          <p:spPr>
            <a:xfrm>
              <a:off x="5697931" y="2748709"/>
              <a:ext cx="3289841" cy="461253"/>
            </a:xfrm>
            <a:prstGeom prst="rect">
              <a:avLst/>
            </a:prstGeom>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如盘点单所有资产无盈亏，可通过此按钮将实有数按账面数赋值。</a:t>
              </a:r>
              <a:endParaRPr lang="en-US" altLang="zh-CN" sz="1100" dirty="0">
                <a:latin typeface="微软雅黑" panose="020B0503020204020204" pitchFamily="34" charset="-122"/>
                <a:ea typeface="微软雅黑" panose="020B0503020204020204" pitchFamily="34" charset="-122"/>
              </a:endParaRPr>
            </a:p>
          </p:txBody>
        </p:sp>
        <p:sp>
          <p:nvSpPr>
            <p:cNvPr id="61" name="矩形 60"/>
            <p:cNvSpPr/>
            <p:nvPr/>
          </p:nvSpPr>
          <p:spPr>
            <a:xfrm>
              <a:off x="5697931" y="3224789"/>
              <a:ext cx="3617136" cy="656399"/>
            </a:xfrm>
            <a:prstGeom prst="rect">
              <a:avLst/>
            </a:prstGeom>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如果盘点单已确认</a:t>
              </a:r>
              <a:r>
                <a:rPr lang="zh-CN"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但盘点单信息需求修改时，</a:t>
              </a:r>
              <a:r>
                <a:rPr lang="zh-CN" altLang="zh-CN" sz="1100" dirty="0">
                  <a:latin typeface="微软雅黑" panose="020B0503020204020204" pitchFamily="34" charset="-122"/>
                  <a:ea typeface="微软雅黑" panose="020B0503020204020204" pitchFamily="34" charset="-122"/>
                </a:rPr>
                <a:t>需通过</a:t>
              </a:r>
              <a:r>
                <a:rPr lang="zh-CN" altLang="en-US" sz="1100" dirty="0">
                  <a:latin typeface="微软雅黑" panose="020B0503020204020204" pitchFamily="34" charset="-122"/>
                  <a:ea typeface="微软雅黑" panose="020B0503020204020204" pitchFamily="34" charset="-122"/>
                </a:rPr>
                <a:t>此</a:t>
              </a:r>
              <a:r>
                <a:rPr lang="zh-CN" altLang="zh-CN" sz="1100" dirty="0">
                  <a:latin typeface="微软雅黑" panose="020B0503020204020204" pitchFamily="34" charset="-122"/>
                  <a:ea typeface="微软雅黑" panose="020B0503020204020204" pitchFamily="34" charset="-122"/>
                </a:rPr>
                <a:t>按钮取消确认</a:t>
              </a:r>
              <a:r>
                <a:rPr lang="zh-CN" altLang="en-US" sz="1100" dirty="0">
                  <a:latin typeface="微软雅黑" panose="020B0503020204020204" pitchFamily="34" charset="-122"/>
                  <a:ea typeface="微软雅黑" panose="020B0503020204020204" pitchFamily="34" charset="-122"/>
                </a:rPr>
                <a:t>后</a:t>
              </a:r>
              <a:r>
                <a:rPr lang="zh-CN" altLang="zh-CN" sz="1100" dirty="0">
                  <a:latin typeface="微软雅黑" panose="020B0503020204020204" pitchFamily="34" charset="-122"/>
                  <a:ea typeface="微软雅黑" panose="020B0503020204020204" pitchFamily="34" charset="-122"/>
                </a:rPr>
                <a:t>，才能对盘点</a:t>
              </a:r>
              <a:r>
                <a:rPr lang="zh-CN" altLang="en-US" sz="1100" dirty="0">
                  <a:latin typeface="微软雅黑" panose="020B0503020204020204" pitchFamily="34" charset="-122"/>
                  <a:ea typeface="微软雅黑" panose="020B0503020204020204" pitchFamily="34" charset="-122"/>
                </a:rPr>
                <a:t>单</a:t>
              </a:r>
              <a:r>
                <a:rPr lang="zh-CN" altLang="zh-CN" sz="1100" dirty="0">
                  <a:latin typeface="微软雅黑" panose="020B0503020204020204" pitchFamily="34" charset="-122"/>
                  <a:ea typeface="微软雅黑" panose="020B0503020204020204" pitchFamily="34" charset="-122"/>
                </a:rPr>
                <a:t>进行相应数据修改操作。</a:t>
              </a:r>
              <a:endParaRPr lang="zh-CN" altLang="en-US" sz="1100" dirty="0">
                <a:latin typeface="微软雅黑" panose="020B0503020204020204" pitchFamily="34" charset="-122"/>
                <a:ea typeface="微软雅黑" panose="020B0503020204020204" pitchFamily="34" charset="-122"/>
              </a:endParaRPr>
            </a:p>
          </p:txBody>
        </p:sp>
        <p:sp>
          <p:nvSpPr>
            <p:cNvPr id="62" name="矩形 61"/>
            <p:cNvSpPr/>
            <p:nvPr/>
          </p:nvSpPr>
          <p:spPr>
            <a:xfrm>
              <a:off x="5697932" y="3910879"/>
              <a:ext cx="3151031" cy="461253"/>
            </a:xfrm>
            <a:prstGeom prst="rect">
              <a:avLst/>
            </a:prstGeom>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可</a:t>
              </a:r>
              <a:r>
                <a:rPr lang="zh-CN" altLang="zh-CN" sz="1100" dirty="0">
                  <a:latin typeface="微软雅黑" panose="020B0503020204020204" pitchFamily="34" charset="-122"/>
                  <a:ea typeface="微软雅黑" panose="020B0503020204020204" pitchFamily="34" charset="-122"/>
                </a:rPr>
                <a:t>将盘点单</a:t>
              </a:r>
              <a:r>
                <a:rPr lang="zh-CN" altLang="en-US" sz="1100" dirty="0">
                  <a:latin typeface="微软雅黑" panose="020B0503020204020204" pitchFamily="34" charset="-122"/>
                  <a:ea typeface="微软雅黑" panose="020B0503020204020204" pitchFamily="34" charset="-122"/>
                </a:rPr>
                <a:t>中</a:t>
              </a:r>
              <a:r>
                <a:rPr lang="zh-CN" altLang="zh-CN" sz="1100" dirty="0">
                  <a:latin typeface="微软雅黑" panose="020B0503020204020204" pitchFamily="34" charset="-122"/>
                  <a:ea typeface="微软雅黑" panose="020B0503020204020204" pitchFamily="34" charset="-122"/>
                </a:rPr>
                <a:t>资产卡片的使用人、使用部门、存放地点信息反写回卡片。</a:t>
              </a:r>
              <a:endParaRPr lang="en-US" altLang="zh-CN" sz="1100" dirty="0">
                <a:latin typeface="微软雅黑" panose="020B0503020204020204" pitchFamily="34" charset="-122"/>
                <a:ea typeface="微软雅黑" panose="020B0503020204020204" pitchFamily="34" charset="-122"/>
              </a:endParaRPr>
            </a:p>
          </p:txBody>
        </p:sp>
        <p:sp>
          <p:nvSpPr>
            <p:cNvPr id="64" name="矩形 63"/>
            <p:cNvSpPr/>
            <p:nvPr/>
          </p:nvSpPr>
          <p:spPr>
            <a:xfrm>
              <a:off x="5697931" y="4383470"/>
              <a:ext cx="3151031" cy="656399"/>
            </a:xfrm>
            <a:prstGeom prst="rect">
              <a:avLst/>
            </a:prstGeom>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对盘点单中的所有数据进行清空。需重新打开盘点单界面进行数据重新提取。</a:t>
              </a:r>
              <a:endParaRPr lang="zh-CN" altLang="zh-CN" sz="1100" dirty="0">
                <a:latin typeface="微软雅黑" panose="020B0503020204020204" pitchFamily="34" charset="-122"/>
                <a:ea typeface="微软雅黑" panose="020B0503020204020204" pitchFamily="34" charset="-122"/>
              </a:endParaRPr>
            </a:p>
          </p:txBody>
        </p:sp>
        <p:cxnSp>
          <p:nvCxnSpPr>
            <p:cNvPr id="88" name="直接连接符 87"/>
            <p:cNvCxnSpPr/>
            <p:nvPr/>
          </p:nvCxnSpPr>
          <p:spPr>
            <a:xfrm flipV="1">
              <a:off x="5753922" y="2673520"/>
              <a:ext cx="3390078"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753922" y="3248921"/>
              <a:ext cx="3390078"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5753922" y="3820158"/>
              <a:ext cx="3390078"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5753922" y="4400424"/>
              <a:ext cx="3390078" cy="0"/>
            </a:xfrm>
            <a:prstGeom prst="line">
              <a:avLst/>
            </a:prstGeom>
            <a:ln>
              <a:solidFill>
                <a:srgbClr val="C0C0C0"/>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153515" y="1052112"/>
            <a:ext cx="9969531" cy="1807766"/>
            <a:chOff x="1323965" y="813723"/>
            <a:chExt cx="7478122" cy="1355511"/>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65" y="813723"/>
              <a:ext cx="7452000" cy="721516"/>
            </a:xfrm>
            <a:prstGeom prst="rect">
              <a:avLst/>
            </a:prstGeom>
            <a:ln>
              <a:noFill/>
            </a:ln>
          </p:spPr>
        </p:pic>
        <p:pic>
          <p:nvPicPr>
            <p:cNvPr id="6" name="图片 5"/>
            <p:cNvPicPr>
              <a:picLocks noChangeAspect="1"/>
            </p:cNvPicPr>
            <p:nvPr/>
          </p:nvPicPr>
          <p:blipFill>
            <a:blip r:embed="rId3"/>
            <a:stretch>
              <a:fillRect/>
            </a:stretch>
          </p:blipFill>
          <p:spPr>
            <a:xfrm>
              <a:off x="8330909" y="1371313"/>
              <a:ext cx="471178" cy="797921"/>
            </a:xfrm>
            <a:prstGeom prst="rect">
              <a:avLst/>
            </a:prstGeom>
          </p:spPr>
        </p:pic>
      </p:grpSp>
      <p:sp>
        <p:nvSpPr>
          <p:cNvPr id="12" name="矩形 11"/>
          <p:cNvSpPr/>
          <p:nvPr/>
        </p:nvSpPr>
        <p:spPr>
          <a:xfrm>
            <a:off x="3522381" y="1514532"/>
            <a:ext cx="3982342" cy="346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8" name="矩形 17"/>
          <p:cNvSpPr/>
          <p:nvPr/>
        </p:nvSpPr>
        <p:spPr>
          <a:xfrm>
            <a:off x="-3234849" y="921006"/>
            <a:ext cx="2117620" cy="5371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自动提取系统存量数据到</a:t>
            </a:r>
            <a:r>
              <a:rPr lang="zh-CN" altLang="en-US" sz="1600" b="1" dirty="0">
                <a:solidFill>
                  <a:schemeClr val="tx1"/>
                </a:solidFill>
                <a:latin typeface="微软雅黑" panose="020B0503020204020204" pitchFamily="34" charset="-122"/>
                <a:ea typeface="微软雅黑" panose="020B0503020204020204" pitchFamily="34" charset="-122"/>
              </a:rPr>
              <a:t>未盘点</a:t>
            </a:r>
            <a:r>
              <a:rPr lang="zh-CN" altLang="en-US" sz="1600" dirty="0">
                <a:solidFill>
                  <a:schemeClr val="tx1"/>
                </a:solidFill>
                <a:latin typeface="微软雅黑" panose="020B0503020204020204" pitchFamily="34" charset="-122"/>
                <a:ea typeface="微软雅黑" panose="020B0503020204020204" pitchFamily="34" charset="-122"/>
              </a:rPr>
              <a:t>页签；</a:t>
            </a: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根据功能向导开展盘点工作；</a:t>
            </a: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支持</a:t>
            </a:r>
            <a:r>
              <a:rPr lang="en-US" altLang="zh-CN" sz="1600" dirty="0">
                <a:solidFill>
                  <a:schemeClr val="tx1"/>
                </a:solidFill>
                <a:latin typeface="微软雅黑" panose="020B0503020204020204" pitchFamily="34" charset="-122"/>
                <a:ea typeface="微软雅黑" panose="020B0503020204020204" pitchFamily="34" charset="-122"/>
              </a:rPr>
              <a:t>EXCEL</a:t>
            </a:r>
            <a:r>
              <a:rPr lang="zh-CN" altLang="en-US" sz="1600" dirty="0">
                <a:solidFill>
                  <a:schemeClr val="tx1"/>
                </a:solidFill>
                <a:latin typeface="微软雅黑" panose="020B0503020204020204" pitchFamily="34" charset="-122"/>
                <a:ea typeface="微软雅黑" panose="020B0503020204020204" pitchFamily="34" charset="-122"/>
              </a:rPr>
              <a:t>、条码枪、手工盘点方式；</a:t>
            </a: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endParaRPr lang="en-US" altLang="zh-CN" sz="1600" dirty="0">
              <a:solidFill>
                <a:schemeClr val="tx1"/>
              </a:solidFill>
              <a:latin typeface="微软雅黑" panose="020B0503020204020204" pitchFamily="34" charset="-122"/>
              <a:ea typeface="微软雅黑" panose="020B0503020204020204" pitchFamily="34" charset="-122"/>
            </a:endParaRPr>
          </a:p>
          <a:p>
            <a:pPr marL="304800" indent="-304800">
              <a:lnSpc>
                <a:spcPct val="150000"/>
              </a:lnSpc>
              <a:buFont typeface="+mj-ea"/>
              <a:buAutoNum type="circleNumDbPlain"/>
            </a:pPr>
            <a:r>
              <a:rPr lang="zh-CN" altLang="en-US" sz="1600" dirty="0">
                <a:solidFill>
                  <a:schemeClr val="tx1"/>
                </a:solidFill>
                <a:latin typeface="微软雅黑" panose="020B0503020204020204" pitchFamily="34" charset="-122"/>
                <a:ea typeface="微软雅黑" panose="020B0503020204020204" pitchFamily="34" charset="-122"/>
              </a:rPr>
              <a:t>完成所有数据盘点并确认后，才可进行报表填报。</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70972" y="1867233"/>
            <a:ext cx="846614" cy="219069"/>
            <a:chOff x="3150394" y="1467689"/>
            <a:chExt cx="635043" cy="164262"/>
          </a:xfrm>
        </p:grpSpPr>
        <p:sp>
          <p:nvSpPr>
            <p:cNvPr id="15" name="圆角矩形 14"/>
            <p:cNvSpPr/>
            <p:nvPr/>
          </p:nvSpPr>
          <p:spPr>
            <a:xfrm>
              <a:off x="3150394" y="1472721"/>
              <a:ext cx="614362" cy="159230"/>
            </a:xfrm>
            <a:prstGeom prst="roundRect">
              <a:avLst/>
            </a:prstGeom>
            <a:solidFill>
              <a:srgbClr val="4A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3178572" y="1492936"/>
              <a:ext cx="118800" cy="11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rgbClr val="8AB3E8"/>
                  </a:solidFill>
                </a:rPr>
                <a:t>1</a:t>
              </a:r>
              <a:endParaRPr lang="zh-CN" altLang="en-US" sz="1800" dirty="0">
                <a:solidFill>
                  <a:srgbClr val="8AB3E8"/>
                </a:solidFill>
              </a:endParaRPr>
            </a:p>
          </p:txBody>
        </p:sp>
        <p:sp>
          <p:nvSpPr>
            <p:cNvPr id="21" name="等腰三角形 20"/>
            <p:cNvSpPr/>
            <p:nvPr/>
          </p:nvSpPr>
          <p:spPr>
            <a:xfrm flipV="1">
              <a:off x="3704115" y="1541536"/>
              <a:ext cx="36000" cy="21600"/>
            </a:xfrm>
            <a:prstGeom prst="triangl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文本框 21"/>
            <p:cNvSpPr txBox="1"/>
            <p:nvPr/>
          </p:nvSpPr>
          <p:spPr>
            <a:xfrm>
              <a:off x="3216051" y="1467689"/>
              <a:ext cx="569386" cy="150005"/>
            </a:xfrm>
            <a:prstGeom prst="rect">
              <a:avLst/>
            </a:prstGeom>
            <a:noFill/>
          </p:spPr>
          <p:txBody>
            <a:bodyPr wrap="square" rtlCol="0">
              <a:spAutoFit/>
            </a:bodyPr>
            <a:lstStyle/>
            <a:p>
              <a:r>
                <a:rPr lang="zh-CN" altLang="en-US" sz="700" dirty="0">
                  <a:solidFill>
                    <a:schemeClr val="bg1"/>
                  </a:solidFill>
                </a:rPr>
                <a:t>查找盘点资产</a:t>
              </a:r>
              <a:endParaRPr lang="zh-CN" altLang="en-US" sz="700" dirty="0">
                <a:solidFill>
                  <a:schemeClr val="bg1"/>
                </a:solidFill>
              </a:endParaRPr>
            </a:p>
          </p:txBody>
        </p:sp>
      </p:grpSp>
      <p:grpSp>
        <p:nvGrpSpPr>
          <p:cNvPr id="56" name="组合 55"/>
          <p:cNvGrpSpPr/>
          <p:nvPr/>
        </p:nvGrpSpPr>
        <p:grpSpPr>
          <a:xfrm>
            <a:off x="170971" y="2134496"/>
            <a:ext cx="7333753" cy="1291490"/>
            <a:chOff x="128245" y="1600635"/>
            <a:chExt cx="5449768" cy="975758"/>
          </a:xfrm>
        </p:grpSpPr>
        <p:pic>
          <p:nvPicPr>
            <p:cNvPr id="27" name="图片 26"/>
            <p:cNvPicPr>
              <a:picLocks noChangeAspect="1"/>
            </p:cNvPicPr>
            <p:nvPr/>
          </p:nvPicPr>
          <p:blipFill>
            <a:blip r:embed="rId4"/>
            <a:stretch>
              <a:fillRect/>
            </a:stretch>
          </p:blipFill>
          <p:spPr>
            <a:xfrm>
              <a:off x="128245" y="1633278"/>
              <a:ext cx="1907112" cy="943115"/>
            </a:xfrm>
            <a:prstGeom prst="rect">
              <a:avLst/>
            </a:prstGeom>
          </p:spPr>
        </p:pic>
        <p:sp>
          <p:nvSpPr>
            <p:cNvPr id="28" name="矩形 27"/>
            <p:cNvSpPr/>
            <p:nvPr/>
          </p:nvSpPr>
          <p:spPr>
            <a:xfrm>
              <a:off x="2035357" y="1600635"/>
              <a:ext cx="3542656" cy="860573"/>
            </a:xfrm>
            <a:prstGeom prst="rect">
              <a:avLst/>
            </a:prstGeom>
          </p:spPr>
          <p:txBody>
            <a:bodyPr wrap="square">
              <a:spAutoFit/>
            </a:bodyPr>
            <a:lstStyle/>
            <a:p>
              <a:pPr lvl="0">
                <a:lnSpc>
                  <a:spcPct val="150000"/>
                </a:lnSpc>
              </a:pPr>
              <a:r>
                <a:rPr lang="zh-CN" altLang="zh-CN" sz="1500" dirty="0">
                  <a:latin typeface="微软雅黑" panose="020B0503020204020204" pitchFamily="34" charset="-122"/>
                  <a:ea typeface="微软雅黑" panose="020B0503020204020204" pitchFamily="34" charset="-122"/>
                </a:rPr>
                <a:t>结合单位资产盘点工作安排，可通过输入查询条件</a:t>
              </a:r>
              <a:r>
                <a:rPr lang="zh-CN" altLang="en-US" sz="1500" dirty="0">
                  <a:latin typeface="微软雅黑" panose="020B0503020204020204" pitchFamily="34" charset="-122"/>
                  <a:ea typeface="微软雅黑" panose="020B0503020204020204" pitchFamily="34" charset="-122"/>
                </a:rPr>
                <a:t>查找</a:t>
              </a:r>
              <a:r>
                <a:rPr lang="zh-CN" altLang="zh-CN" sz="1500" dirty="0">
                  <a:latin typeface="微软雅黑" panose="020B0503020204020204" pitchFamily="34" charset="-122"/>
                  <a:ea typeface="微软雅黑" panose="020B0503020204020204" pitchFamily="34" charset="-122"/>
                </a:rPr>
                <a:t>待盘点的资产卡片，在相应页面下展示符合条件的卡片数据，为下一步盘点工作提供数据基础。</a:t>
              </a:r>
              <a:endParaRPr lang="zh-CN" altLang="zh-CN" sz="1500" dirty="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70972" y="3584694"/>
            <a:ext cx="846614" cy="219057"/>
            <a:chOff x="3150394" y="1467697"/>
            <a:chExt cx="635043" cy="164254"/>
          </a:xfrm>
        </p:grpSpPr>
        <p:sp>
          <p:nvSpPr>
            <p:cNvPr id="32" name="圆角矩形 31"/>
            <p:cNvSpPr/>
            <p:nvPr/>
          </p:nvSpPr>
          <p:spPr>
            <a:xfrm>
              <a:off x="3150394" y="1472721"/>
              <a:ext cx="614362" cy="159230"/>
            </a:xfrm>
            <a:prstGeom prst="roundRect">
              <a:avLst/>
            </a:prstGeom>
            <a:solidFill>
              <a:srgbClr val="4A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3" name="椭圆 32"/>
            <p:cNvSpPr/>
            <p:nvPr/>
          </p:nvSpPr>
          <p:spPr>
            <a:xfrm>
              <a:off x="3178572" y="1492936"/>
              <a:ext cx="118800" cy="11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rgbClr val="8AB3E8"/>
                  </a:solidFill>
                </a:rPr>
                <a:t>2</a:t>
              </a:r>
              <a:endParaRPr lang="zh-CN" altLang="en-US" sz="1800" dirty="0">
                <a:solidFill>
                  <a:srgbClr val="8AB3E8"/>
                </a:solidFill>
              </a:endParaRPr>
            </a:p>
          </p:txBody>
        </p:sp>
        <p:sp>
          <p:nvSpPr>
            <p:cNvPr id="34" name="等腰三角形 33"/>
            <p:cNvSpPr/>
            <p:nvPr/>
          </p:nvSpPr>
          <p:spPr>
            <a:xfrm flipV="1">
              <a:off x="3704115" y="1541536"/>
              <a:ext cx="36000" cy="21600"/>
            </a:xfrm>
            <a:prstGeom prst="triangl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文本框 34"/>
            <p:cNvSpPr txBox="1"/>
            <p:nvPr/>
          </p:nvSpPr>
          <p:spPr>
            <a:xfrm>
              <a:off x="3216051" y="1467697"/>
              <a:ext cx="569386" cy="150006"/>
            </a:xfrm>
            <a:prstGeom prst="rect">
              <a:avLst/>
            </a:prstGeom>
            <a:noFill/>
          </p:spPr>
          <p:txBody>
            <a:bodyPr wrap="square" rtlCol="0">
              <a:spAutoFit/>
            </a:bodyPr>
            <a:lstStyle/>
            <a:p>
              <a:r>
                <a:rPr lang="zh-CN" altLang="en-US" sz="700" dirty="0">
                  <a:solidFill>
                    <a:schemeClr val="bg1"/>
                  </a:solidFill>
                </a:rPr>
                <a:t>选择盘点方式</a:t>
              </a:r>
              <a:endParaRPr lang="zh-CN" altLang="en-US" sz="700" dirty="0">
                <a:solidFill>
                  <a:schemeClr val="bg1"/>
                </a:solidFill>
              </a:endParaRPr>
            </a:p>
          </p:txBody>
        </p:sp>
      </p:grpSp>
      <p:grpSp>
        <p:nvGrpSpPr>
          <p:cNvPr id="57" name="组合 56"/>
          <p:cNvGrpSpPr/>
          <p:nvPr/>
        </p:nvGrpSpPr>
        <p:grpSpPr>
          <a:xfrm>
            <a:off x="170971" y="3630054"/>
            <a:ext cx="7333752" cy="946128"/>
            <a:chOff x="128245" y="2721524"/>
            <a:chExt cx="5501029" cy="713826"/>
          </a:xfrm>
        </p:grpSpPr>
        <p:pic>
          <p:nvPicPr>
            <p:cNvPr id="29" name="图片 28"/>
            <p:cNvPicPr>
              <a:picLocks noChangeAspect="1"/>
            </p:cNvPicPr>
            <p:nvPr/>
          </p:nvPicPr>
          <p:blipFill>
            <a:blip r:embed="rId5"/>
            <a:stretch>
              <a:fillRect/>
            </a:stretch>
          </p:blipFill>
          <p:spPr>
            <a:xfrm>
              <a:off x="128245" y="2851403"/>
              <a:ext cx="773035" cy="583947"/>
            </a:xfrm>
            <a:prstGeom prst="rect">
              <a:avLst/>
            </a:prstGeom>
          </p:spPr>
        </p:pic>
        <p:sp>
          <p:nvSpPr>
            <p:cNvPr id="49" name="矩形 48"/>
            <p:cNvSpPr/>
            <p:nvPr/>
          </p:nvSpPr>
          <p:spPr>
            <a:xfrm>
              <a:off x="901283" y="2721524"/>
              <a:ext cx="4727991" cy="603881"/>
            </a:xfrm>
            <a:prstGeom prst="rect">
              <a:avLst/>
            </a:prstGeom>
          </p:spPr>
          <p:txBody>
            <a:bodyPr wrap="square">
              <a:spAutoFit/>
            </a:bodyPr>
            <a:lstStyle/>
            <a:p>
              <a:pPr>
                <a:lnSpc>
                  <a:spcPct val="150000"/>
                </a:lnSpc>
              </a:pPr>
              <a:r>
                <a:rPr lang="zh-CN" altLang="zh-CN" sz="1500" dirty="0">
                  <a:latin typeface="微软雅黑" panose="020B0503020204020204" pitchFamily="34" charset="-122"/>
                  <a:ea typeface="微软雅黑" panose="020B0503020204020204" pitchFamily="34" charset="-122"/>
                </a:rPr>
                <a:t>根据第一步</a:t>
              </a:r>
              <a:r>
                <a:rPr lang="zh-CN" altLang="en-US" sz="1500" dirty="0">
                  <a:latin typeface="微软雅黑" panose="020B0503020204020204" pitchFamily="34" charset="-122"/>
                  <a:ea typeface="微软雅黑" panose="020B0503020204020204" pitchFamily="34" charset="-122"/>
                </a:rPr>
                <a:t>查找</a:t>
              </a:r>
              <a:r>
                <a:rPr lang="zh-CN" altLang="zh-CN" sz="1500" dirty="0">
                  <a:latin typeface="微软雅黑" panose="020B0503020204020204" pitchFamily="34" charset="-122"/>
                  <a:ea typeface="微软雅黑" panose="020B0503020204020204" pitchFamily="34" charset="-122"/>
                </a:rPr>
                <a:t>出的资产卡片数据，选择合适的盘点方式开展盘点工作。</a:t>
              </a:r>
              <a:r>
                <a:rPr lang="zh-CN" altLang="en-US" sz="1500" dirty="0">
                  <a:latin typeface="微软雅黑" panose="020B0503020204020204" pitchFamily="34" charset="-122"/>
                  <a:ea typeface="微软雅黑" panose="020B0503020204020204" pitchFamily="34" charset="-122"/>
                </a:rPr>
                <a:t>盘点方式包括：</a:t>
              </a:r>
              <a:r>
                <a:rPr lang="en-US" altLang="zh-CN" sz="1500" b="1" dirty="0">
                  <a:latin typeface="微软雅黑" panose="020B0503020204020204" pitchFamily="34" charset="-122"/>
                  <a:ea typeface="微软雅黑" panose="020B0503020204020204" pitchFamily="34" charset="-122"/>
                </a:rPr>
                <a:t>EXCEL</a:t>
              </a:r>
              <a:r>
                <a:rPr lang="zh-CN" altLang="en-US" sz="1500" b="1" dirty="0">
                  <a:latin typeface="微软雅黑" panose="020B0503020204020204" pitchFamily="34" charset="-122"/>
                  <a:ea typeface="微软雅黑" panose="020B0503020204020204" pitchFamily="34" charset="-122"/>
                </a:rPr>
                <a:t>盘点</a:t>
              </a:r>
              <a:r>
                <a:rPr lang="zh-CN" altLang="en-US" sz="1500"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条码枪盘点</a:t>
              </a:r>
              <a:r>
                <a:rPr lang="zh-CN" altLang="en-US" sz="1500" dirty="0">
                  <a:latin typeface="微软雅黑" panose="020B0503020204020204" pitchFamily="34" charset="-122"/>
                  <a:ea typeface="微软雅黑" panose="020B0503020204020204" pitchFamily="34" charset="-122"/>
                </a:rPr>
                <a:t>以及</a:t>
              </a:r>
              <a:r>
                <a:rPr lang="zh-CN" altLang="en-US" sz="1500" b="1" dirty="0">
                  <a:latin typeface="微软雅黑" panose="020B0503020204020204" pitchFamily="34" charset="-122"/>
                  <a:ea typeface="微软雅黑" panose="020B0503020204020204" pitchFamily="34" charset="-122"/>
                </a:rPr>
                <a:t>手工录入盘点信息</a:t>
              </a:r>
              <a:r>
                <a:rPr lang="zh-CN" altLang="en-US" sz="1500" dirty="0">
                  <a:latin typeface="微软雅黑" panose="020B0503020204020204" pitchFamily="34" charset="-122"/>
                  <a:ea typeface="微软雅黑" panose="020B0503020204020204" pitchFamily="34" charset="-122"/>
                </a:rPr>
                <a:t>。</a:t>
              </a:r>
              <a:endParaRPr lang="zh-CN" altLang="zh-CN" sz="15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68800" y="4792888"/>
            <a:ext cx="846614" cy="219057"/>
            <a:chOff x="3150394" y="1467697"/>
            <a:chExt cx="635043" cy="164254"/>
          </a:xfrm>
        </p:grpSpPr>
        <p:sp>
          <p:nvSpPr>
            <p:cNvPr id="37" name="圆角矩形 36"/>
            <p:cNvSpPr/>
            <p:nvPr/>
          </p:nvSpPr>
          <p:spPr>
            <a:xfrm>
              <a:off x="3150394" y="1472721"/>
              <a:ext cx="614362" cy="159230"/>
            </a:xfrm>
            <a:prstGeom prst="roundRect">
              <a:avLst/>
            </a:prstGeom>
            <a:solidFill>
              <a:srgbClr val="4A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8" name="椭圆 37"/>
            <p:cNvSpPr/>
            <p:nvPr/>
          </p:nvSpPr>
          <p:spPr>
            <a:xfrm>
              <a:off x="3178572" y="1492936"/>
              <a:ext cx="118800" cy="11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rgbClr val="8AB3E8"/>
                  </a:solidFill>
                </a:rPr>
                <a:t>3</a:t>
              </a:r>
              <a:endParaRPr lang="zh-CN" altLang="en-US" sz="1800" dirty="0">
                <a:solidFill>
                  <a:srgbClr val="8AB3E8"/>
                </a:solidFill>
              </a:endParaRPr>
            </a:p>
          </p:txBody>
        </p:sp>
        <p:sp>
          <p:nvSpPr>
            <p:cNvPr id="39" name="等腰三角形 38"/>
            <p:cNvSpPr/>
            <p:nvPr/>
          </p:nvSpPr>
          <p:spPr>
            <a:xfrm flipV="1">
              <a:off x="3704115" y="1541536"/>
              <a:ext cx="36000" cy="21600"/>
            </a:xfrm>
            <a:prstGeom prst="triangle">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文本框 39"/>
            <p:cNvSpPr txBox="1"/>
            <p:nvPr/>
          </p:nvSpPr>
          <p:spPr>
            <a:xfrm>
              <a:off x="3216051" y="1467697"/>
              <a:ext cx="569386" cy="150006"/>
            </a:xfrm>
            <a:prstGeom prst="rect">
              <a:avLst/>
            </a:prstGeom>
            <a:noFill/>
          </p:spPr>
          <p:txBody>
            <a:bodyPr wrap="square" rtlCol="0">
              <a:spAutoFit/>
            </a:bodyPr>
            <a:lstStyle/>
            <a:p>
              <a:r>
                <a:rPr lang="zh-CN" altLang="en-US" sz="700" dirty="0">
                  <a:solidFill>
                    <a:schemeClr val="bg1"/>
                  </a:solidFill>
                </a:rPr>
                <a:t>导入盘点结果</a:t>
              </a:r>
              <a:endParaRPr lang="zh-CN" altLang="en-US" sz="700" dirty="0">
                <a:solidFill>
                  <a:schemeClr val="bg1"/>
                </a:solidFill>
              </a:endParaRPr>
            </a:p>
          </p:txBody>
        </p:sp>
      </p:grpSp>
      <p:grpSp>
        <p:nvGrpSpPr>
          <p:cNvPr id="58" name="组合 57"/>
          <p:cNvGrpSpPr/>
          <p:nvPr/>
        </p:nvGrpSpPr>
        <p:grpSpPr>
          <a:xfrm>
            <a:off x="156101" y="4635763"/>
            <a:ext cx="7348623" cy="928638"/>
            <a:chOff x="118719" y="3512819"/>
            <a:chExt cx="5512185" cy="696317"/>
          </a:xfrm>
        </p:grpSpPr>
        <p:pic>
          <p:nvPicPr>
            <p:cNvPr id="47" name="图片 46"/>
            <p:cNvPicPr>
              <a:picLocks noChangeAspect="1"/>
            </p:cNvPicPr>
            <p:nvPr/>
          </p:nvPicPr>
          <p:blipFill>
            <a:blip r:embed="rId6"/>
            <a:stretch>
              <a:fillRect/>
            </a:stretch>
          </p:blipFill>
          <p:spPr>
            <a:xfrm>
              <a:off x="118719" y="3777136"/>
              <a:ext cx="784193" cy="432000"/>
            </a:xfrm>
            <a:prstGeom prst="rect">
              <a:avLst/>
            </a:prstGeom>
          </p:spPr>
        </p:pic>
        <p:sp>
          <p:nvSpPr>
            <p:cNvPr id="54" name="矩形 53"/>
            <p:cNvSpPr/>
            <p:nvPr/>
          </p:nvSpPr>
          <p:spPr>
            <a:xfrm>
              <a:off x="888062" y="3512819"/>
              <a:ext cx="4742842" cy="600164"/>
            </a:xfrm>
            <a:prstGeom prst="rect">
              <a:avLst/>
            </a:prstGeom>
          </p:spPr>
          <p:txBody>
            <a:bodyPr wrap="square">
              <a:spAutoFit/>
            </a:bodyPr>
            <a:lstStyle/>
            <a:p>
              <a:pPr>
                <a:lnSpc>
                  <a:spcPct val="150000"/>
                </a:lnSpc>
              </a:pPr>
              <a:r>
                <a:rPr lang="zh-CN" altLang="en-US" sz="1500" dirty="0">
                  <a:latin typeface="微软雅黑" panose="020B0503020204020204" pitchFamily="34" charset="-122"/>
                  <a:ea typeface="微软雅黑" panose="020B0503020204020204" pitchFamily="34" charset="-122"/>
                </a:rPr>
                <a:t>通过</a:t>
              </a:r>
              <a:r>
                <a:rPr lang="en-US" altLang="zh-CN" sz="1500" dirty="0">
                  <a:latin typeface="微软雅黑" panose="020B0503020204020204" pitchFamily="34" charset="-122"/>
                  <a:ea typeface="微软雅黑" panose="020B0503020204020204" pitchFamily="34" charset="-122"/>
                </a:rPr>
                <a:t>EXCEL</a:t>
              </a:r>
              <a:r>
                <a:rPr lang="zh-CN" altLang="en-US" sz="1500" dirty="0">
                  <a:latin typeface="微软雅黑" panose="020B0503020204020204" pitchFamily="34" charset="-122"/>
                  <a:ea typeface="微软雅黑" panose="020B0503020204020204" pitchFamily="34" charset="-122"/>
                </a:rPr>
                <a:t>或条码枪完成盘点工作后，通过相应的导入方式进行</a:t>
              </a:r>
              <a:r>
                <a:rPr lang="zh-CN" altLang="zh-CN" sz="1500" dirty="0">
                  <a:latin typeface="微软雅黑" panose="020B0503020204020204" pitchFamily="34" charset="-122"/>
                  <a:ea typeface="微软雅黑" panose="020B0503020204020204" pitchFamily="34" charset="-122"/>
                </a:rPr>
                <a:t>盘点结果</a:t>
              </a:r>
              <a:r>
                <a:rPr lang="zh-CN" altLang="en-US" sz="1500" dirty="0">
                  <a:latin typeface="微软雅黑" panose="020B0503020204020204" pitchFamily="34" charset="-122"/>
                  <a:ea typeface="微软雅黑" panose="020B0503020204020204" pitchFamily="34" charset="-122"/>
                </a:rPr>
                <a:t>导入，</a:t>
              </a:r>
              <a:r>
                <a:rPr lang="zh-CN" altLang="zh-CN" sz="1500" dirty="0">
                  <a:latin typeface="微软雅黑" panose="020B0503020204020204" pitchFamily="34" charset="-122"/>
                  <a:ea typeface="微软雅黑" panose="020B0503020204020204" pitchFamily="34" charset="-122"/>
                </a:rPr>
                <a:t>更新相应资产的盘点结果，完成盘点工作</a:t>
              </a:r>
              <a:r>
                <a:rPr lang="zh-CN" altLang="en-US" sz="1500" dirty="0">
                  <a:latin typeface="微软雅黑" panose="020B0503020204020204" pitchFamily="34" charset="-122"/>
                  <a:ea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70972" y="5910025"/>
            <a:ext cx="946835" cy="219057"/>
            <a:chOff x="3150394" y="1467697"/>
            <a:chExt cx="710219" cy="164254"/>
          </a:xfrm>
        </p:grpSpPr>
        <p:sp>
          <p:nvSpPr>
            <p:cNvPr id="42" name="圆角矩形 41"/>
            <p:cNvSpPr/>
            <p:nvPr/>
          </p:nvSpPr>
          <p:spPr>
            <a:xfrm>
              <a:off x="3150394" y="1472721"/>
              <a:ext cx="614362" cy="159230"/>
            </a:xfrm>
            <a:prstGeom prst="roundRect">
              <a:avLst/>
            </a:prstGeom>
            <a:solidFill>
              <a:srgbClr val="4A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椭圆 42"/>
            <p:cNvSpPr/>
            <p:nvPr/>
          </p:nvSpPr>
          <p:spPr>
            <a:xfrm>
              <a:off x="3178572" y="1492936"/>
              <a:ext cx="118800" cy="11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 dirty="0">
                  <a:solidFill>
                    <a:srgbClr val="8AB3E8"/>
                  </a:solidFill>
                </a:rPr>
                <a:t>4</a:t>
              </a:r>
              <a:endParaRPr lang="zh-CN" altLang="en-US" sz="1800" dirty="0">
                <a:solidFill>
                  <a:srgbClr val="8AB3E8"/>
                </a:solidFill>
              </a:endParaRPr>
            </a:p>
          </p:txBody>
        </p:sp>
        <p:sp>
          <p:nvSpPr>
            <p:cNvPr id="45" name="文本框 44"/>
            <p:cNvSpPr txBox="1"/>
            <p:nvPr/>
          </p:nvSpPr>
          <p:spPr>
            <a:xfrm>
              <a:off x="3216050" y="1467697"/>
              <a:ext cx="644563" cy="150006"/>
            </a:xfrm>
            <a:prstGeom prst="rect">
              <a:avLst/>
            </a:prstGeom>
            <a:noFill/>
          </p:spPr>
          <p:txBody>
            <a:bodyPr wrap="square" rtlCol="0">
              <a:spAutoFit/>
            </a:bodyPr>
            <a:lstStyle/>
            <a:p>
              <a:r>
                <a:rPr lang="zh-CN" altLang="en-US" sz="700" dirty="0">
                  <a:solidFill>
                    <a:schemeClr val="bg1"/>
                  </a:solidFill>
                </a:rPr>
                <a:t>检查并确认结果</a:t>
              </a:r>
              <a:endParaRPr lang="zh-CN" altLang="en-US" sz="700" dirty="0">
                <a:solidFill>
                  <a:schemeClr val="bg1"/>
                </a:solidFill>
              </a:endParaRPr>
            </a:p>
          </p:txBody>
        </p:sp>
      </p:grpSp>
      <p:sp>
        <p:nvSpPr>
          <p:cNvPr id="55" name="矩形 54"/>
          <p:cNvSpPr/>
          <p:nvPr/>
        </p:nvSpPr>
        <p:spPr>
          <a:xfrm>
            <a:off x="1201554" y="5815500"/>
            <a:ext cx="6303169" cy="815604"/>
          </a:xfrm>
          <a:prstGeom prst="rect">
            <a:avLst/>
          </a:prstGeom>
        </p:spPr>
        <p:txBody>
          <a:bodyPr wrap="square" lIns="121917" tIns="60958" rIns="121917" bIns="60958">
            <a:spAutoFit/>
          </a:bodyPr>
          <a:lstStyle/>
          <a:p>
            <a:pPr>
              <a:lnSpc>
                <a:spcPct val="150000"/>
              </a:lnSpc>
            </a:pPr>
            <a:r>
              <a:rPr lang="zh-CN" altLang="en-US" sz="1500" dirty="0">
                <a:latin typeface="微软雅黑" panose="020B0503020204020204" pitchFamily="34" charset="-122"/>
                <a:ea typeface="微软雅黑" panose="020B0503020204020204" pitchFamily="34" charset="-122"/>
              </a:rPr>
              <a:t>通过检查并确认结果对盘点单进行校验，如有错误根据校验信息进行修改，直至检查通过，可进行报表编报工作。</a:t>
            </a:r>
            <a:endParaRPr lang="en-US" altLang="zh-CN" sz="150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8006295" y="2235446"/>
            <a:ext cx="1103856" cy="4369011"/>
            <a:chOff x="3701922" y="1547294"/>
            <a:chExt cx="2052000" cy="3401447"/>
          </a:xfrm>
        </p:grpSpPr>
        <p:sp>
          <p:nvSpPr>
            <p:cNvPr id="69" name="矩形 68"/>
            <p:cNvSpPr/>
            <p:nvPr/>
          </p:nvSpPr>
          <p:spPr>
            <a:xfrm>
              <a:off x="3701922" y="1547294"/>
              <a:ext cx="2052000" cy="540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b="1" dirty="0">
                  <a:solidFill>
                    <a:schemeClr val="tx1"/>
                  </a:solidFill>
                  <a:latin typeface="微软雅黑" panose="020B0503020204020204" pitchFamily="34" charset="-122"/>
                  <a:ea typeface="微软雅黑" panose="020B0503020204020204" pitchFamily="34" charset="-122"/>
                </a:rPr>
                <a:t>打印</a:t>
              </a:r>
              <a:endParaRPr lang="zh-CN" altLang="en-US" sz="1300" b="1" dirty="0">
                <a:solidFill>
                  <a:schemeClr val="tx1"/>
                </a:solidFill>
                <a:latin typeface="微软雅黑" panose="020B0503020204020204" pitchFamily="34" charset="-122"/>
                <a:ea typeface="微软雅黑" panose="020B0503020204020204" pitchFamily="34" charset="-122"/>
              </a:endParaRPr>
            </a:p>
          </p:txBody>
        </p:sp>
        <p:sp>
          <p:nvSpPr>
            <p:cNvPr id="82" name="矩形 81"/>
            <p:cNvSpPr/>
            <p:nvPr/>
          </p:nvSpPr>
          <p:spPr>
            <a:xfrm>
              <a:off x="3701922" y="2119583"/>
              <a:ext cx="2052000" cy="540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b="1" dirty="0">
                  <a:solidFill>
                    <a:schemeClr val="tx1"/>
                  </a:solidFill>
                  <a:latin typeface="微软雅黑" panose="020B0503020204020204" pitchFamily="34" charset="-122"/>
                  <a:ea typeface="微软雅黑" panose="020B0503020204020204" pitchFamily="34" charset="-122"/>
                </a:rPr>
                <a:t>更新</a:t>
              </a:r>
              <a:endParaRPr lang="zh-CN" altLang="en-US" sz="1300" b="1" dirty="0">
                <a:solidFill>
                  <a:schemeClr val="tx1"/>
                </a:solidFill>
                <a:latin typeface="微软雅黑" panose="020B0503020204020204" pitchFamily="34" charset="-122"/>
                <a:ea typeface="微软雅黑" panose="020B0503020204020204" pitchFamily="34" charset="-122"/>
              </a:endParaRPr>
            </a:p>
          </p:txBody>
        </p:sp>
        <p:sp>
          <p:nvSpPr>
            <p:cNvPr id="83" name="矩形 82"/>
            <p:cNvSpPr/>
            <p:nvPr/>
          </p:nvSpPr>
          <p:spPr>
            <a:xfrm>
              <a:off x="3701922" y="2691872"/>
              <a:ext cx="2052000" cy="540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b="1" dirty="0">
                  <a:solidFill>
                    <a:schemeClr val="tx1"/>
                  </a:solidFill>
                  <a:latin typeface="微软雅黑" panose="020B0503020204020204" pitchFamily="34" charset="-122"/>
                  <a:ea typeface="微软雅黑" panose="020B0503020204020204" pitchFamily="34" charset="-122"/>
                </a:rPr>
                <a:t>设置实有数为账面数</a:t>
              </a:r>
              <a:endParaRPr lang="zh-CN" altLang="en-US" sz="1300" b="1" dirty="0">
                <a:solidFill>
                  <a:schemeClr val="tx1"/>
                </a:solidFill>
                <a:latin typeface="微软雅黑" panose="020B0503020204020204" pitchFamily="34" charset="-122"/>
                <a:ea typeface="微软雅黑" panose="020B0503020204020204" pitchFamily="34" charset="-122"/>
              </a:endParaRPr>
            </a:p>
          </p:txBody>
        </p:sp>
        <p:sp>
          <p:nvSpPr>
            <p:cNvPr id="84" name="矩形 83"/>
            <p:cNvSpPr/>
            <p:nvPr/>
          </p:nvSpPr>
          <p:spPr>
            <a:xfrm>
              <a:off x="3701922" y="3264161"/>
              <a:ext cx="2052000" cy="540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b="1" dirty="0">
                  <a:solidFill>
                    <a:schemeClr val="tx1"/>
                  </a:solidFill>
                  <a:latin typeface="微软雅黑" panose="020B0503020204020204" pitchFamily="34" charset="-122"/>
                  <a:ea typeface="微软雅黑" panose="020B0503020204020204" pitchFamily="34" charset="-122"/>
                </a:rPr>
                <a:t>取消确认</a:t>
              </a:r>
              <a:endParaRPr lang="zh-CN" altLang="en-US" sz="1300" b="1" dirty="0">
                <a:solidFill>
                  <a:schemeClr val="tx1"/>
                </a:solidFill>
                <a:latin typeface="微软雅黑" panose="020B0503020204020204" pitchFamily="34" charset="-122"/>
                <a:ea typeface="微软雅黑" panose="020B0503020204020204" pitchFamily="34" charset="-122"/>
              </a:endParaRPr>
            </a:p>
          </p:txBody>
        </p:sp>
        <p:sp>
          <p:nvSpPr>
            <p:cNvPr id="85" name="矩形 84"/>
            <p:cNvSpPr/>
            <p:nvPr/>
          </p:nvSpPr>
          <p:spPr>
            <a:xfrm>
              <a:off x="3701922" y="3836450"/>
              <a:ext cx="2052000" cy="540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b="1" dirty="0">
                  <a:solidFill>
                    <a:schemeClr val="tx1"/>
                  </a:solidFill>
                  <a:latin typeface="微软雅黑" panose="020B0503020204020204" pitchFamily="34" charset="-122"/>
                  <a:ea typeface="微软雅黑" panose="020B0503020204020204" pitchFamily="34" charset="-122"/>
                </a:rPr>
                <a:t>反写回卡片</a:t>
              </a:r>
              <a:endParaRPr lang="zh-CN" altLang="en-US" sz="1300" b="1" dirty="0">
                <a:solidFill>
                  <a:schemeClr val="tx1"/>
                </a:solidFill>
                <a:latin typeface="微软雅黑" panose="020B0503020204020204" pitchFamily="34" charset="-122"/>
                <a:ea typeface="微软雅黑" panose="020B0503020204020204" pitchFamily="34" charset="-122"/>
              </a:endParaRPr>
            </a:p>
          </p:txBody>
        </p:sp>
        <p:sp>
          <p:nvSpPr>
            <p:cNvPr id="86" name="矩形 85"/>
            <p:cNvSpPr/>
            <p:nvPr/>
          </p:nvSpPr>
          <p:spPr>
            <a:xfrm>
              <a:off x="3701922" y="4408741"/>
              <a:ext cx="2052000" cy="540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b="1" dirty="0">
                  <a:solidFill>
                    <a:schemeClr val="tx1"/>
                  </a:solidFill>
                  <a:latin typeface="微软雅黑" panose="020B0503020204020204" pitchFamily="34" charset="-122"/>
                  <a:ea typeface="微软雅黑" panose="020B0503020204020204" pitchFamily="34" charset="-122"/>
                </a:rPr>
                <a:t>删除盘点单</a:t>
              </a:r>
              <a:endParaRPr lang="zh-CN" altLang="en-US" sz="1300" b="1"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006295" y="1547878"/>
            <a:ext cx="3987822" cy="5006104"/>
            <a:chOff x="6005503" y="1160639"/>
            <a:chExt cx="2991256" cy="3753709"/>
          </a:xfrm>
        </p:grpSpPr>
        <p:sp>
          <p:nvSpPr>
            <p:cNvPr id="63" name="矩形 62"/>
            <p:cNvSpPr/>
            <p:nvPr/>
          </p:nvSpPr>
          <p:spPr>
            <a:xfrm>
              <a:off x="6005503" y="1650345"/>
              <a:ext cx="795123" cy="3264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65" name="直接箭头连接符 64"/>
            <p:cNvCxnSpPr/>
            <p:nvPr/>
          </p:nvCxnSpPr>
          <p:spPr>
            <a:xfrm flipV="1">
              <a:off x="6833503" y="1600501"/>
              <a:ext cx="1710422" cy="756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8612765" y="1160639"/>
              <a:ext cx="383994" cy="993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1"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1" nodeType="withEffect">
                                  <p:stCondLst>
                                    <p:cond delay="0"/>
                                  </p:stCondLst>
                                  <p:childTnLst>
                                    <p:animMotion origin="layout" path="M 0.27118 0.00216 L 0.27118 0.00031 " pathEditMode="relative" rAng="0" ptsTypes="AA">
                                      <p:cBhvr>
                                        <p:cTn id="6" dur="10" fill="hold"/>
                                        <p:tgtEl>
                                          <p:spTgt spid="18"/>
                                        </p:tgtEl>
                                        <p:attrNameLst>
                                          <p:attrName>ppt_x</p:attrName>
                                          <p:attrName>ppt_y</p:attrName>
                                        </p:attrNameLst>
                                      </p:cBhvr>
                                      <p:rCtr x="0" y="-93"/>
                                    </p:animMotion>
                                  </p:childTnLst>
                                </p:cTn>
                              </p:par>
                              <p:par>
                                <p:cTn id="7" presetID="64" presetClass="path" presetSubtype="0" accel="50000" decel="50000" fill="hold" nodeType="withEffect">
                                  <p:stCondLst>
                                    <p:cond delay="0"/>
                                  </p:stCondLst>
                                  <p:childTnLst>
                                    <p:animMotion origin="layout" path="M -0.00156 -0.77592 L 1.66667E-6 -0.77778 " pathEditMode="relative" rAng="0" ptsTypes="AA">
                                      <p:cBhvr>
                                        <p:cTn id="8" dur="10" fill="hold"/>
                                        <p:tgtEl>
                                          <p:spTgt spid="19"/>
                                        </p:tgtEl>
                                        <p:attrNameLst>
                                          <p:attrName>ppt_x</p:attrName>
                                          <p:attrName>ppt_y</p:attrName>
                                        </p:attrNameLst>
                                      </p:cBhvr>
                                      <p:rCtr x="69" y="-93"/>
                                    </p:animMotion>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9"/>
                                        </p:tgtEl>
                                        <p:attrNameLst>
                                          <p:attrName>ppt_x</p:attrName>
                                        </p:attrNameLst>
                                      </p:cBhvr>
                                      <p:tavLst>
                                        <p:tav tm="0">
                                          <p:val>
                                            <p:strVal val="ppt_x"/>
                                          </p:val>
                                        </p:tav>
                                        <p:tav tm="100000">
                                          <p:val>
                                            <p:strVal val="ppt_x"/>
                                          </p:val>
                                        </p:tav>
                                      </p:tavLst>
                                    </p:anim>
                                    <p:anim calcmode="lin" valueType="num">
                                      <p:cBhvr additive="base">
                                        <p:cTn id="17" dur="500"/>
                                        <p:tgtEl>
                                          <p:spTgt spid="19"/>
                                        </p:tgtEl>
                                        <p:attrNameLst>
                                          <p:attrName>ppt_y</p:attrName>
                                        </p:attrNameLst>
                                      </p:cBhvr>
                                      <p:tavLst>
                                        <p:tav tm="0">
                                          <p:val>
                                            <p:strVal val="ppt_y"/>
                                          </p:val>
                                        </p:tav>
                                        <p:tav tm="100000">
                                          <p:val>
                                            <p:strVal val="1+ppt_h/2"/>
                                          </p:val>
                                        </p:tav>
                                      </p:tavLst>
                                    </p:anim>
                                    <p:set>
                                      <p:cBhvr>
                                        <p:cTn id="18" dur="1" fill="hold">
                                          <p:stCondLst>
                                            <p:cond delay="499"/>
                                          </p:stCondLst>
                                        </p:cTn>
                                        <p:tgtEl>
                                          <p:spTgt spid="19"/>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500"/>
                            </p:stCondLst>
                            <p:childTnLst>
                              <p:par>
                                <p:cTn id="23" presetID="42" presetClass="path" presetSubtype="0" accel="50000" decel="50000" fill="hold" nodeType="afterEffect">
                                  <p:stCondLst>
                                    <p:cond delay="0"/>
                                  </p:stCondLst>
                                  <p:childTnLst>
                                    <p:animMotion origin="layout" path="M 0.27171 -0.10093 L -1.11111E-6 1.97531E-6 " pathEditMode="relative" rAng="0" ptsTypes="AA">
                                      <p:cBhvr>
                                        <p:cTn id="24" dur="500" fill="hold"/>
                                        <p:tgtEl>
                                          <p:spTgt spid="23"/>
                                        </p:tgtEl>
                                        <p:attrNameLst>
                                          <p:attrName>ppt_x</p:attrName>
                                          <p:attrName>ppt_y</p:attrName>
                                        </p:attrNameLst>
                                      </p:cBhvr>
                                      <p:rCtr x="-13594" y="5031"/>
                                    </p:animMotion>
                                  </p:childTnLst>
                                </p:cTn>
                              </p:par>
                              <p:par>
                                <p:cTn id="25" presetID="22" presetClass="entr" presetSubtype="8" fill="hold" nodeType="withEffect">
                                  <p:stCondLst>
                                    <p:cond delay="50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0.34306 -0.32315 L 4.44444E-6 2.46914E-6 " pathEditMode="relative" rAng="0" ptsTypes="AA">
                                      <p:cBhvr>
                                        <p:cTn id="31" dur="500" fill="hold"/>
                                        <p:tgtEl>
                                          <p:spTgt spid="31"/>
                                        </p:tgtEl>
                                        <p:attrNameLst>
                                          <p:attrName>ppt_x</p:attrName>
                                          <p:attrName>ppt_y</p:attrName>
                                        </p:attrNameLst>
                                      </p:cBhvr>
                                      <p:rCtr x="-17135" y="16173"/>
                                    </p:animMotion>
                                  </p:childTnLst>
                                </p:cTn>
                              </p:par>
                              <p:par>
                                <p:cTn id="32" presetID="22" presetClass="entr" presetSubtype="8" fill="hold" nodeType="withEffect">
                                  <p:stCondLst>
                                    <p:cond delay="50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0.41406 -0.49938 L -0.00017 -0.00092 " pathEditMode="relative" rAng="0" ptsTypes="AA">
                                      <p:cBhvr>
                                        <p:cTn id="38" dur="500" fill="hold"/>
                                        <p:tgtEl>
                                          <p:spTgt spid="36"/>
                                        </p:tgtEl>
                                        <p:attrNameLst>
                                          <p:attrName>ppt_x</p:attrName>
                                          <p:attrName>ppt_y</p:attrName>
                                        </p:attrNameLst>
                                      </p:cBhvr>
                                      <p:rCtr x="-20712" y="24907"/>
                                    </p:animMotion>
                                  </p:childTnLst>
                                </p:cTn>
                              </p:par>
                              <p:par>
                                <p:cTn id="39" presetID="22" presetClass="entr" presetSubtype="8" fill="hold" nodeType="withEffect">
                                  <p:stCondLst>
                                    <p:cond delay="50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par>
                                <p:cTn id="42" presetID="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par>
                                <p:cTn id="44" presetID="42" presetClass="path" presetSubtype="0" accel="50000" decel="50000" fill="hold" nodeType="withEffect">
                                  <p:stCondLst>
                                    <p:cond delay="0"/>
                                  </p:stCondLst>
                                  <p:childTnLst>
                                    <p:animMotion origin="layout" path="M 0.48437 -0.66142 L -0.00018 0.00092 " pathEditMode="relative" rAng="0" ptsTypes="AA">
                                      <p:cBhvr>
                                        <p:cTn id="45" dur="500" fill="hold"/>
                                        <p:tgtEl>
                                          <p:spTgt spid="41"/>
                                        </p:tgtEl>
                                        <p:attrNameLst>
                                          <p:attrName>ppt_x</p:attrName>
                                          <p:attrName>ppt_y</p:attrName>
                                        </p:attrNameLst>
                                      </p:cBhvr>
                                      <p:rCtr x="-24236" y="33117"/>
                                    </p:animMotion>
                                  </p:childTnLst>
                                </p:cTn>
                              </p:par>
                              <p:par>
                                <p:cTn id="46" presetID="22" presetClass="entr" presetSubtype="8" fill="hold" grpId="0" nodeType="withEffect">
                                  <p:stCondLst>
                                    <p:cond delay="50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1" presetClass="entr" presetSubtype="0" fill="hold" nodeType="withEffect">
                                  <p:stCondLst>
                                    <p:cond delay="500"/>
                                  </p:stCondLst>
                                  <p:childTnLst>
                                    <p:set>
                                      <p:cBhvr>
                                        <p:cTn id="50" dur="1" fill="hold">
                                          <p:stCondLst>
                                            <p:cond delay="0"/>
                                          </p:stCondLst>
                                        </p:cTn>
                                        <p:tgtEl>
                                          <p:spTgt spid="70"/>
                                        </p:tgtEl>
                                        <p:attrNameLst>
                                          <p:attrName>style.visibility</p:attrName>
                                        </p:attrNameLst>
                                      </p:cBhvr>
                                      <p:to>
                                        <p:strVal val="visible"/>
                                      </p:to>
                                    </p:set>
                                  </p:childTnLst>
                                </p:cTn>
                              </p:par>
                              <p:par>
                                <p:cTn id="51" presetID="22" presetClass="entr" presetSubtype="8" fill="hold" nodeType="withEffect">
                                  <p:stCondLst>
                                    <p:cond delay="50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500"/>
                                        <p:tgtEl>
                                          <p:spTgt spid="92"/>
                                        </p:tgtEl>
                                      </p:cBhvr>
                                    </p:animEffect>
                                  </p:childTnLst>
                                </p:cTn>
                              </p:par>
                              <p:par>
                                <p:cTn id="54" presetID="1" presetClass="entr" presetSubtype="0"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83922" y="4766377"/>
            <a:ext cx="4243681" cy="1787458"/>
            <a:chOff x="-504825" y="30524"/>
            <a:chExt cx="8924925" cy="4318928"/>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4825" y="30524"/>
              <a:ext cx="8924925" cy="4318928"/>
            </a:xfrm>
            <a:prstGeom prst="rect">
              <a:avLst/>
            </a:prstGeom>
            <a:ln>
              <a:solidFill>
                <a:srgbClr val="1847BC"/>
              </a:solidFill>
            </a:ln>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2774" y="2099927"/>
              <a:ext cx="2805974" cy="1133476"/>
            </a:xfrm>
            <a:prstGeom prst="rect">
              <a:avLst/>
            </a:prstGeom>
            <a:ln>
              <a:solidFill>
                <a:srgbClr val="FF0000"/>
              </a:solidFill>
            </a:ln>
          </p:spPr>
        </p:pic>
        <p:sp>
          <p:nvSpPr>
            <p:cNvPr id="16" name="矩形 15"/>
            <p:cNvSpPr/>
            <p:nvPr/>
          </p:nvSpPr>
          <p:spPr>
            <a:xfrm>
              <a:off x="3685371" y="1086836"/>
              <a:ext cx="1201538" cy="341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0" name="直接箭头连接符 19"/>
            <p:cNvCxnSpPr>
              <a:stCxn id="16" idx="3"/>
            </p:cNvCxnSpPr>
            <p:nvPr/>
          </p:nvCxnSpPr>
          <p:spPr>
            <a:xfrm>
              <a:off x="4886909" y="1257688"/>
              <a:ext cx="1425274" cy="13473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290774" y="2529705"/>
              <a:ext cx="195174" cy="266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矩形 3"/>
          <p:cNvSpPr/>
          <p:nvPr/>
        </p:nvSpPr>
        <p:spPr>
          <a:xfrm>
            <a:off x="4601881" y="966606"/>
            <a:ext cx="6643775" cy="1713686"/>
          </a:xfrm>
          <a:prstGeom prst="rect">
            <a:avLst/>
          </a:prstGeom>
        </p:spPr>
        <p:txBody>
          <a:bodyPr wrap="square" lIns="121917" tIns="60958" rIns="121917" bIns="60958">
            <a:spAutoFit/>
          </a:bodyPr>
          <a:lstStyle/>
          <a:p>
            <a:pPr marL="125095">
              <a:lnSpc>
                <a:spcPts val="4135"/>
              </a:lnSpc>
              <a:buClr>
                <a:srgbClr val="C00000"/>
              </a:buClr>
              <a:buSzPct val="110000"/>
            </a:pPr>
            <a:r>
              <a:rPr lang="en-US" altLang="zh-CN" sz="1600" b="1" dirty="0">
                <a:latin typeface="微软雅黑" panose="020B0503020204020204" pitchFamily="34" charset="-122"/>
                <a:ea typeface="微软雅黑" panose="020B0503020204020204" pitchFamily="34" charset="-122"/>
              </a:rPr>
              <a:t>EXCEL</a:t>
            </a:r>
            <a:r>
              <a:rPr lang="zh-CN" altLang="en-US" sz="1600" b="1" dirty="0">
                <a:latin typeface="微软雅黑" panose="020B0503020204020204" pitchFamily="34" charset="-122"/>
                <a:ea typeface="微软雅黑" panose="020B0503020204020204" pitchFamily="34" charset="-122"/>
              </a:rPr>
              <a:t>盘点：适用于大部分单位</a:t>
            </a:r>
            <a:r>
              <a:rPr lang="zh-CN" altLang="en-US" sz="1600" dirty="0">
                <a:latin typeface="微软雅黑" panose="020B0503020204020204" pitchFamily="34" charset="-122"/>
                <a:ea typeface="微软雅黑" panose="020B0503020204020204" pitchFamily="34" charset="-122"/>
              </a:rPr>
              <a:t>，可以将查询结果数据导出</a:t>
            </a:r>
            <a:r>
              <a:rPr lang="en-US" altLang="zh-CN" sz="1600" dirty="0">
                <a:latin typeface="微软雅黑" panose="020B0503020204020204" pitchFamily="34" charset="-122"/>
                <a:ea typeface="微软雅黑" panose="020B0503020204020204" pitchFamily="34" charset="-122"/>
              </a:rPr>
              <a:t>EXCEL</a:t>
            </a:r>
            <a:r>
              <a:rPr lang="zh-CN" altLang="en-US" sz="1600" dirty="0">
                <a:latin typeface="微软雅黑" panose="020B0503020204020204" pitchFamily="34" charset="-122"/>
                <a:ea typeface="微软雅黑" panose="020B0503020204020204" pitchFamily="34" charset="-122"/>
              </a:rPr>
              <a:t>文件数据，以</a:t>
            </a:r>
            <a:r>
              <a:rPr lang="en-US" altLang="zh-CN" sz="1600" dirty="0">
                <a:latin typeface="微软雅黑" panose="020B0503020204020204" pitchFamily="34" charset="-122"/>
                <a:ea typeface="微软雅黑" panose="020B0503020204020204" pitchFamily="34" charset="-122"/>
              </a:rPr>
              <a:t>EXCEL</a:t>
            </a:r>
            <a:r>
              <a:rPr lang="zh-CN" altLang="en-US" sz="1600" dirty="0">
                <a:latin typeface="微软雅黑" panose="020B0503020204020204" pitchFamily="34" charset="-122"/>
                <a:ea typeface="微软雅黑" panose="020B0503020204020204" pitchFamily="34" charset="-122"/>
              </a:rPr>
              <a:t>文件数据为基础开展盘点工作；通过导出到</a:t>
            </a:r>
            <a:r>
              <a:rPr lang="en-US" altLang="zh-CN" sz="1600" dirty="0">
                <a:latin typeface="微软雅黑" panose="020B0503020204020204" pitchFamily="34" charset="-122"/>
                <a:ea typeface="微软雅黑" panose="020B0503020204020204" pitchFamily="34" charset="-122"/>
              </a:rPr>
              <a:t>EXCEL</a:t>
            </a:r>
            <a:r>
              <a:rPr lang="zh-CN" altLang="en-US" sz="1600" dirty="0">
                <a:latin typeface="微软雅黑" panose="020B0503020204020204" pitchFamily="34" charset="-122"/>
                <a:ea typeface="微软雅黑" panose="020B0503020204020204" pitchFamily="34" charset="-122"/>
              </a:rPr>
              <a:t>功能，可以将满足查询条件的数据全部导出，而不是当前页数据。</a:t>
            </a:r>
            <a:endParaRPr lang="zh-CN" altLang="en-US" sz="16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a:srcRect r="22982"/>
          <a:stretch>
            <a:fillRect/>
          </a:stretch>
        </p:blipFill>
        <p:spPr>
          <a:xfrm>
            <a:off x="83919" y="2968675"/>
            <a:ext cx="5617359" cy="1650018"/>
          </a:xfrm>
          <a:prstGeom prst="rect">
            <a:avLst/>
          </a:prstGeom>
          <a:ln>
            <a:solidFill>
              <a:srgbClr val="1847BC"/>
            </a:solidFill>
          </a:ln>
          <a:effectLst/>
        </p:spPr>
      </p:pic>
      <p:sp>
        <p:nvSpPr>
          <p:cNvPr id="5" name="矩形 4"/>
          <p:cNvSpPr/>
          <p:nvPr/>
        </p:nvSpPr>
        <p:spPr>
          <a:xfrm>
            <a:off x="5881878" y="3001418"/>
            <a:ext cx="6125683" cy="1600809"/>
          </a:xfrm>
          <a:prstGeom prst="rect">
            <a:avLst/>
          </a:prstGeom>
        </p:spPr>
        <p:txBody>
          <a:bodyPr wrap="square" lIns="121917" tIns="60958" rIns="121917" bIns="60958">
            <a:spAutoFit/>
          </a:bodyPr>
          <a:lstStyle/>
          <a:p>
            <a:pPr marL="125095">
              <a:lnSpc>
                <a:spcPct val="150000"/>
              </a:lnSpc>
              <a:buClr>
                <a:srgbClr val="C00000"/>
              </a:buClr>
              <a:buSzPct val="110000"/>
            </a:pPr>
            <a:r>
              <a:rPr lang="zh-CN" altLang="zh-CN" sz="1600" dirty="0">
                <a:latin typeface="微软雅黑" panose="020B0503020204020204" pitchFamily="34" charset="-122"/>
                <a:ea typeface="微软雅黑" panose="020B0503020204020204" pitchFamily="34" charset="-122"/>
              </a:rPr>
              <a:t>单位按照导出路径找到导出的</a:t>
            </a:r>
            <a:r>
              <a:rPr lang="en-US" altLang="zh-CN" sz="1600" dirty="0">
                <a:latin typeface="微软雅黑" panose="020B0503020204020204" pitchFamily="34" charset="-122"/>
                <a:ea typeface="微软雅黑" panose="020B0503020204020204" pitchFamily="34" charset="-122"/>
              </a:rPr>
              <a:t>EXCEL</a:t>
            </a:r>
            <a:r>
              <a:rPr lang="zh-CN" altLang="zh-CN" sz="1600" dirty="0">
                <a:latin typeface="微软雅黑" panose="020B0503020204020204" pitchFamily="34" charset="-122"/>
                <a:ea typeface="微软雅黑" panose="020B0503020204020204" pitchFamily="34" charset="-122"/>
              </a:rPr>
              <a:t>文件，</a:t>
            </a:r>
            <a:r>
              <a:rPr lang="en-US" altLang="zh-CN" sz="1600" dirty="0">
                <a:latin typeface="微软雅黑" panose="020B0503020204020204" pitchFamily="34" charset="-122"/>
                <a:ea typeface="微软雅黑" panose="020B0503020204020204" pitchFamily="34" charset="-122"/>
              </a:rPr>
              <a:t>Excel</a:t>
            </a:r>
            <a:r>
              <a:rPr lang="zh-CN" altLang="en-US" sz="1600" dirty="0">
                <a:latin typeface="微软雅黑" panose="020B0503020204020204" pitchFamily="34" charset="-122"/>
                <a:ea typeface="微软雅黑" panose="020B0503020204020204" pitchFamily="34" charset="-122"/>
              </a:rPr>
              <a:t>文件中红色字体为必填信息，灰色底色信息不能修改；针对盘盈新增的资产可以在</a:t>
            </a:r>
            <a:r>
              <a:rPr lang="en-US" altLang="zh-CN" sz="1600" dirty="0">
                <a:latin typeface="微软雅黑" panose="020B0503020204020204" pitchFamily="34" charset="-122"/>
                <a:ea typeface="微软雅黑" panose="020B0503020204020204" pitchFamily="34" charset="-122"/>
              </a:rPr>
              <a:t>EXCEL</a:t>
            </a:r>
            <a:r>
              <a:rPr lang="zh-CN" altLang="en-US" sz="1600" dirty="0">
                <a:latin typeface="微软雅黑" panose="020B0503020204020204" pitchFamily="34" charset="-122"/>
                <a:ea typeface="微软雅黑" panose="020B0503020204020204" pitchFamily="34" charset="-122"/>
              </a:rPr>
              <a:t>文件中增行填写信息，但资产编号不能填写数据，否则数据导入将失败。</a:t>
            </a:r>
            <a:endParaRPr lang="en-US"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4601881" y="4939830"/>
            <a:ext cx="6643775" cy="1713686"/>
          </a:xfrm>
          <a:prstGeom prst="rect">
            <a:avLst/>
          </a:prstGeom>
        </p:spPr>
        <p:txBody>
          <a:bodyPr wrap="square" lIns="121917" tIns="60958" rIns="121917" bIns="60958">
            <a:spAutoFit/>
          </a:bodyPr>
          <a:lstStyle/>
          <a:p>
            <a:pPr>
              <a:lnSpc>
                <a:spcPts val="4135"/>
              </a:lnSpc>
            </a:pPr>
            <a:r>
              <a:rPr lang="zh-CN" altLang="zh-CN" sz="1600" b="1" dirty="0">
                <a:latin typeface="微软雅黑" panose="020B0503020204020204" pitchFamily="34" charset="-122"/>
                <a:ea typeface="微软雅黑" panose="020B0503020204020204" pitchFamily="34" charset="-122"/>
              </a:rPr>
              <a:t>从</a:t>
            </a:r>
            <a:r>
              <a:rPr lang="en-US" altLang="zh-CN" sz="1600" b="1" dirty="0">
                <a:latin typeface="微软雅黑" panose="020B0503020204020204" pitchFamily="34" charset="-122"/>
                <a:ea typeface="微软雅黑" panose="020B0503020204020204" pitchFamily="34" charset="-122"/>
              </a:rPr>
              <a:t>EXCEL</a:t>
            </a:r>
            <a:r>
              <a:rPr lang="zh-CN" altLang="zh-CN" sz="1600" b="1" dirty="0">
                <a:latin typeface="微软雅黑" panose="020B0503020204020204" pitchFamily="34" charset="-122"/>
                <a:ea typeface="微软雅黑" panose="020B0503020204020204" pitchFamily="34" charset="-122"/>
              </a:rPr>
              <a:t>导入：</a:t>
            </a:r>
            <a:r>
              <a:rPr lang="zh-CN" altLang="zh-CN" sz="1600" dirty="0">
                <a:latin typeface="微软雅黑" panose="020B0503020204020204" pitchFamily="34" charset="-122"/>
                <a:ea typeface="微软雅黑" panose="020B0503020204020204" pitchFamily="34" charset="-122"/>
              </a:rPr>
              <a:t>可以将</a:t>
            </a:r>
            <a:r>
              <a:rPr lang="en-US" altLang="zh-CN" sz="1600" dirty="0">
                <a:latin typeface="微软雅黑" panose="020B0503020204020204" pitchFamily="34" charset="-122"/>
                <a:ea typeface="微软雅黑" panose="020B0503020204020204" pitchFamily="34" charset="-122"/>
              </a:rPr>
              <a:t>EXCEL</a:t>
            </a:r>
            <a:r>
              <a:rPr lang="zh-CN" altLang="zh-CN" sz="1600" dirty="0">
                <a:latin typeface="微软雅黑" panose="020B0503020204020204" pitchFamily="34" charset="-122"/>
                <a:ea typeface="微软雅黑" panose="020B0503020204020204" pitchFamily="34" charset="-122"/>
              </a:rPr>
              <a:t>盘点结果数据通过此功能直接导入系统，系统通过资产编号与</a:t>
            </a:r>
            <a:r>
              <a:rPr lang="en-US" altLang="zh-CN" sz="1600" dirty="0">
                <a:latin typeface="微软雅黑" panose="020B0503020204020204" pitchFamily="34" charset="-122"/>
                <a:ea typeface="微软雅黑" panose="020B0503020204020204" pitchFamily="34" charset="-122"/>
              </a:rPr>
              <a:t>EXCEL</a:t>
            </a:r>
            <a:r>
              <a:rPr lang="zh-CN" altLang="zh-CN" sz="1600" dirty="0">
                <a:latin typeface="微软雅黑" panose="020B0503020204020204" pitchFamily="34" charset="-122"/>
                <a:ea typeface="微软雅黑" panose="020B0503020204020204" pitchFamily="34" charset="-122"/>
              </a:rPr>
              <a:t>表中的数据进行匹配并更新盘点结果，完成盘点工作。</a:t>
            </a:r>
            <a:endParaRPr lang="zh-CN" altLang="zh-CN" sz="1600" dirty="0">
              <a:latin typeface="微软雅黑" panose="020B0503020204020204" pitchFamily="34" charset="-122"/>
              <a:ea typeface="微软雅黑" panose="020B0503020204020204" pitchFamily="34" charset="-122"/>
            </a:endParaRPr>
          </a:p>
        </p:txBody>
      </p:sp>
      <p:sp>
        <p:nvSpPr>
          <p:cNvPr id="7" name="矩形 6"/>
          <p:cNvSpPr/>
          <p:nvPr/>
        </p:nvSpPr>
        <p:spPr>
          <a:xfrm>
            <a:off x="5312989" y="798863"/>
            <a:ext cx="4713626" cy="398683"/>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800" dirty="0">
                <a:latin typeface="微软雅黑" panose="020B0503020204020204" pitchFamily="34" charset="-122"/>
                <a:ea typeface="微软雅黑" panose="020B0503020204020204" pitchFamily="34" charset="-122"/>
              </a:rPr>
              <a:t>EXCE L</a:t>
            </a:r>
            <a:r>
              <a:rPr lang="zh-CN" altLang="en-US" sz="1800" dirty="0">
                <a:latin typeface="微软雅黑" panose="020B0503020204020204" pitchFamily="34" charset="-122"/>
                <a:ea typeface="微软雅黑" panose="020B0503020204020204" pitchFamily="34" charset="-122"/>
              </a:rPr>
              <a:t>盘点</a:t>
            </a:r>
            <a:endParaRPr lang="zh-CN" altLang="en-US" sz="1800" dirty="0">
              <a:latin typeface="微软雅黑" panose="020B0503020204020204" pitchFamily="34" charset="-122"/>
              <a:ea typeface="微软雅黑" panose="020B0503020204020204" pitchFamily="34" charset="-122"/>
            </a:endParaRPr>
          </a:p>
        </p:txBody>
      </p:sp>
      <p:sp>
        <p:nvSpPr>
          <p:cNvPr id="8" name="椭圆 7"/>
          <p:cNvSpPr/>
          <p:nvPr/>
        </p:nvSpPr>
        <p:spPr>
          <a:xfrm>
            <a:off x="4457899" y="1210647"/>
            <a:ext cx="287963" cy="288067"/>
          </a:xfrm>
          <a:prstGeom prst="ellipse">
            <a:avLst/>
          </a:prstGeom>
          <a:solidFill>
            <a:schemeClr val="bg1"/>
          </a:solid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800" dirty="0">
                <a:solidFill>
                  <a:srgbClr val="165984"/>
                </a:solidFill>
              </a:rPr>
              <a:t>1</a:t>
            </a:r>
            <a:endParaRPr lang="zh-CN" altLang="en-US" sz="1800" dirty="0">
              <a:solidFill>
                <a:srgbClr val="165984"/>
              </a:solidFill>
            </a:endParaRPr>
          </a:p>
        </p:txBody>
      </p:sp>
      <p:sp>
        <p:nvSpPr>
          <p:cNvPr id="18" name="椭圆 17"/>
          <p:cNvSpPr/>
          <p:nvPr/>
        </p:nvSpPr>
        <p:spPr>
          <a:xfrm>
            <a:off x="5763489" y="3119950"/>
            <a:ext cx="287963" cy="288067"/>
          </a:xfrm>
          <a:prstGeom prst="ellipse">
            <a:avLst/>
          </a:prstGeom>
          <a:solidFill>
            <a:schemeClr val="bg1"/>
          </a:solid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800" dirty="0">
                <a:solidFill>
                  <a:srgbClr val="165984"/>
                </a:solidFill>
              </a:rPr>
              <a:t>2</a:t>
            </a:r>
            <a:endParaRPr lang="zh-CN" altLang="en-US" sz="1800" dirty="0">
              <a:solidFill>
                <a:srgbClr val="165984"/>
              </a:solidFill>
            </a:endParaRPr>
          </a:p>
        </p:txBody>
      </p:sp>
      <p:sp>
        <p:nvSpPr>
          <p:cNvPr id="19" name="椭圆 18"/>
          <p:cNvSpPr/>
          <p:nvPr/>
        </p:nvSpPr>
        <p:spPr>
          <a:xfrm>
            <a:off x="4390042" y="5182908"/>
            <a:ext cx="287963" cy="288067"/>
          </a:xfrm>
          <a:prstGeom prst="ellipse">
            <a:avLst/>
          </a:prstGeom>
          <a:solidFill>
            <a:schemeClr val="bg1"/>
          </a:solid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800" dirty="0">
                <a:solidFill>
                  <a:srgbClr val="165984"/>
                </a:solidFill>
              </a:rPr>
              <a:t>3</a:t>
            </a:r>
            <a:endParaRPr lang="zh-CN" altLang="en-US" sz="1800" dirty="0">
              <a:solidFill>
                <a:srgbClr val="165984"/>
              </a:solidFill>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2" y="847678"/>
            <a:ext cx="4263998" cy="1861614"/>
          </a:xfrm>
          <a:prstGeom prst="rect">
            <a:avLst/>
          </a:prstGeom>
          <a:ln>
            <a:solidFill>
              <a:srgbClr val="1847BC"/>
            </a:solidFill>
          </a:ln>
        </p:spPr>
      </p:pic>
      <p:sp>
        <p:nvSpPr>
          <p:cNvPr id="25" name="矩形 24"/>
          <p:cNvSpPr/>
          <p:nvPr/>
        </p:nvSpPr>
        <p:spPr>
          <a:xfrm>
            <a:off x="1283883" y="1203227"/>
            <a:ext cx="422776" cy="158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2"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6932" y="1247066"/>
            <a:ext cx="5466484" cy="2614776"/>
          </a:xfrm>
          <a:prstGeom prst="rect">
            <a:avLst/>
          </a:prstGeom>
          <a:ln>
            <a:solidFill>
              <a:srgbClr val="1847BC"/>
            </a:solidFill>
          </a:ln>
        </p:spPr>
      </p:pic>
      <p:sp>
        <p:nvSpPr>
          <p:cNvPr id="15" name="矩形 14"/>
          <p:cNvSpPr/>
          <p:nvPr/>
        </p:nvSpPr>
        <p:spPr>
          <a:xfrm>
            <a:off x="2638878" y="1807843"/>
            <a:ext cx="504000" cy="213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7" name="矩形 16"/>
          <p:cNvSpPr/>
          <p:nvPr/>
        </p:nvSpPr>
        <p:spPr>
          <a:xfrm>
            <a:off x="6714890" y="1161749"/>
            <a:ext cx="4987911" cy="2243869"/>
          </a:xfrm>
          <a:prstGeom prst="rect">
            <a:avLst/>
          </a:prstGeom>
        </p:spPr>
        <p:txBody>
          <a:bodyPr wrap="square" lIns="121917" tIns="60958" rIns="121917" bIns="60958">
            <a:spAutoFit/>
          </a:bodyPr>
          <a:lstStyle/>
          <a:p>
            <a:pPr>
              <a:lnSpc>
                <a:spcPts val="4135"/>
              </a:lnSpc>
            </a:pPr>
            <a:r>
              <a:rPr lang="zh-CN" altLang="en-US" sz="1900" b="1" dirty="0">
                <a:latin typeface="微软雅黑" panose="020B0503020204020204" pitchFamily="34" charset="-122"/>
                <a:ea typeface="微软雅黑" panose="020B0503020204020204" pitchFamily="34" charset="-122"/>
              </a:rPr>
              <a:t>导出到条码枪：</a:t>
            </a:r>
            <a:r>
              <a:rPr lang="zh-CN" altLang="zh-CN" sz="1900" dirty="0">
                <a:latin typeface="微软雅黑" panose="020B0503020204020204" pitchFamily="34" charset="-122"/>
                <a:ea typeface="微软雅黑" panose="020B0503020204020204" pitchFamily="34" charset="-122"/>
              </a:rPr>
              <a:t>需结合条码扫描枪设备，并将设备与电脑连接后，通过此按钮将筛选出符合条件的数据导出到条码枪，进而可以使用条码枪开展盘点工作。</a:t>
            </a:r>
            <a:endParaRPr lang="zh-CN" altLang="zh-CN" sz="19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931" y="4059100"/>
            <a:ext cx="5466488" cy="2683062"/>
          </a:xfrm>
          <a:prstGeom prst="rect">
            <a:avLst/>
          </a:prstGeom>
          <a:ln>
            <a:solidFill>
              <a:srgbClr val="1847BC"/>
            </a:solidFill>
          </a:ln>
        </p:spPr>
      </p:pic>
      <p:sp>
        <p:nvSpPr>
          <p:cNvPr id="21" name="矩形 20"/>
          <p:cNvSpPr/>
          <p:nvPr/>
        </p:nvSpPr>
        <p:spPr>
          <a:xfrm>
            <a:off x="6714890" y="3777604"/>
            <a:ext cx="4987911" cy="2774052"/>
          </a:xfrm>
          <a:prstGeom prst="rect">
            <a:avLst/>
          </a:prstGeom>
        </p:spPr>
        <p:txBody>
          <a:bodyPr wrap="square" lIns="121917" tIns="60958" rIns="121917" bIns="60958">
            <a:spAutoFit/>
          </a:bodyPr>
          <a:lstStyle/>
          <a:p>
            <a:pPr>
              <a:lnSpc>
                <a:spcPts val="4135"/>
              </a:lnSpc>
            </a:pPr>
            <a:r>
              <a:rPr lang="zh-CN" altLang="en-US" sz="1900" b="1" dirty="0">
                <a:latin typeface="微软雅黑" panose="020B0503020204020204" pitchFamily="34" charset="-122"/>
                <a:ea typeface="微软雅黑" panose="020B0503020204020204" pitchFamily="34" charset="-122"/>
              </a:rPr>
              <a:t>从条码枪导入</a:t>
            </a:r>
            <a:r>
              <a:rPr lang="zh-CN" altLang="zh-CN" sz="1900" b="1" dirty="0">
                <a:latin typeface="微软雅黑" panose="020B0503020204020204" pitchFamily="34" charset="-122"/>
                <a:ea typeface="微软雅黑" panose="020B0503020204020204" pitchFamily="34" charset="-122"/>
              </a:rPr>
              <a:t>：</a:t>
            </a:r>
            <a:r>
              <a:rPr lang="zh-CN" altLang="en-US" sz="1900" dirty="0">
                <a:latin typeface="微软雅黑" panose="020B0503020204020204" pitchFamily="34" charset="-122"/>
                <a:ea typeface="微软雅黑" panose="020B0503020204020204" pitchFamily="34" charset="-122"/>
              </a:rPr>
              <a:t>使用条码枪</a:t>
            </a:r>
            <a:r>
              <a:rPr lang="zh-CN" altLang="zh-CN" sz="1900" dirty="0">
                <a:latin typeface="微软雅黑" panose="020B0503020204020204" pitchFamily="34" charset="-122"/>
                <a:ea typeface="微软雅黑" panose="020B0503020204020204" pitchFamily="34" charset="-122"/>
              </a:rPr>
              <a:t>完成盘点后，可以将条码枪</a:t>
            </a:r>
            <a:r>
              <a:rPr lang="zh-CN" altLang="en-US" sz="1900" dirty="0">
                <a:latin typeface="微软雅黑" panose="020B0503020204020204" pitchFamily="34" charset="-122"/>
                <a:ea typeface="微软雅黑" panose="020B0503020204020204" pitchFamily="34" charset="-122"/>
              </a:rPr>
              <a:t>与</a:t>
            </a:r>
            <a:r>
              <a:rPr lang="zh-CN" altLang="zh-CN" sz="1900" dirty="0">
                <a:latin typeface="微软雅黑" panose="020B0503020204020204" pitchFamily="34" charset="-122"/>
                <a:ea typeface="微软雅黑" panose="020B0503020204020204" pitchFamily="34" charset="-122"/>
              </a:rPr>
              <a:t>连接电脑，过点击</a:t>
            </a:r>
            <a:r>
              <a:rPr lang="zh-CN" altLang="en-US" sz="1900" dirty="0">
                <a:latin typeface="微软雅黑" panose="020B0503020204020204" pitchFamily="34" charset="-122"/>
                <a:ea typeface="微软雅黑" panose="020B0503020204020204" pitchFamily="34" charset="-122"/>
              </a:rPr>
              <a:t>“</a:t>
            </a:r>
            <a:r>
              <a:rPr lang="zh-CN" altLang="zh-CN" sz="1900" dirty="0">
                <a:latin typeface="微软雅黑" panose="020B0503020204020204" pitchFamily="34" charset="-122"/>
                <a:ea typeface="微软雅黑" panose="020B0503020204020204" pitchFamily="34" charset="-122"/>
              </a:rPr>
              <a:t>从条码枪导入</a:t>
            </a:r>
            <a:r>
              <a:rPr lang="zh-CN" altLang="en-US" sz="1900" dirty="0">
                <a:latin typeface="微软雅黑" panose="020B0503020204020204" pitchFamily="34" charset="-122"/>
                <a:ea typeface="微软雅黑" panose="020B0503020204020204" pitchFamily="34" charset="-122"/>
              </a:rPr>
              <a:t>”</a:t>
            </a:r>
            <a:r>
              <a:rPr lang="zh-CN" altLang="zh-CN" sz="1900" dirty="0">
                <a:latin typeface="微软雅黑" panose="020B0503020204020204" pitchFamily="34" charset="-122"/>
                <a:ea typeface="微软雅黑" panose="020B0503020204020204" pitchFamily="34" charset="-122"/>
              </a:rPr>
              <a:t>，将条码枪中盘点结果数据直接导入到系统中，更新相应资产的盘点结果，完成盘点工作。</a:t>
            </a:r>
            <a:endParaRPr lang="en-US" altLang="zh-CN" sz="1900" dirty="0">
              <a:latin typeface="微软雅黑" panose="020B0503020204020204" pitchFamily="34" charset="-122"/>
              <a:ea typeface="微软雅黑" panose="020B0503020204020204" pitchFamily="34" charset="-122"/>
            </a:endParaRPr>
          </a:p>
        </p:txBody>
      </p:sp>
      <p:sp>
        <p:nvSpPr>
          <p:cNvPr id="27" name="椭圆 26"/>
          <p:cNvSpPr/>
          <p:nvPr/>
        </p:nvSpPr>
        <p:spPr>
          <a:xfrm>
            <a:off x="6466413" y="4024399"/>
            <a:ext cx="287963" cy="288067"/>
          </a:xfrm>
          <a:prstGeom prst="ellipse">
            <a:avLst/>
          </a:prstGeom>
          <a:solidFill>
            <a:schemeClr val="bg1"/>
          </a:solid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800" dirty="0">
                <a:solidFill>
                  <a:srgbClr val="165984"/>
                </a:solidFill>
              </a:rPr>
              <a:t>2</a:t>
            </a:r>
            <a:endParaRPr lang="zh-CN" altLang="en-US" sz="1800" dirty="0">
              <a:solidFill>
                <a:srgbClr val="165984"/>
              </a:solidFill>
            </a:endParaRPr>
          </a:p>
        </p:txBody>
      </p:sp>
      <p:sp>
        <p:nvSpPr>
          <p:cNvPr id="28" name="椭圆 27"/>
          <p:cNvSpPr/>
          <p:nvPr/>
        </p:nvSpPr>
        <p:spPr>
          <a:xfrm>
            <a:off x="6466413" y="1280836"/>
            <a:ext cx="287963" cy="288067"/>
          </a:xfrm>
          <a:prstGeom prst="ellipse">
            <a:avLst/>
          </a:prstGeom>
          <a:solidFill>
            <a:schemeClr val="bg1"/>
          </a:solid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1800" dirty="0">
                <a:solidFill>
                  <a:srgbClr val="165984"/>
                </a:solidFill>
              </a:rPr>
              <a:t>1</a:t>
            </a:r>
            <a:endParaRPr lang="zh-CN" altLang="en-US" sz="1800" dirty="0">
              <a:solidFill>
                <a:srgbClr val="165984"/>
              </a:solidFill>
            </a:endParaRPr>
          </a:p>
        </p:txBody>
      </p:sp>
      <p:sp>
        <p:nvSpPr>
          <p:cNvPr id="16" name="矩形 15"/>
          <p:cNvSpPr/>
          <p:nvPr/>
        </p:nvSpPr>
        <p:spPr>
          <a:xfrm>
            <a:off x="3286894" y="4656545"/>
            <a:ext cx="504000"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8" name="矩形 17"/>
          <p:cNvSpPr/>
          <p:nvPr/>
        </p:nvSpPr>
        <p:spPr>
          <a:xfrm>
            <a:off x="5312989" y="798863"/>
            <a:ext cx="4713626" cy="398683"/>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条码枪盘点</a:t>
            </a:r>
            <a:endParaRPr lang="zh-CN" altLang="en-US" sz="1800" dirty="0">
              <a:latin typeface="微软雅黑" panose="020B0503020204020204" pitchFamily="34" charset="-122"/>
              <a:ea typeface="微软雅黑" panose="020B0503020204020204" pitchFamily="34" charset="-122"/>
            </a:endParaRPr>
          </a:p>
        </p:txBody>
      </p:sp>
      <p:sp>
        <p:nvSpPr>
          <p:cNvPr id="13"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912" y="3213656"/>
            <a:ext cx="6979367" cy="3392283"/>
          </a:xfrm>
          <a:prstGeom prst="rect">
            <a:avLst/>
          </a:prstGeom>
        </p:spPr>
      </p:pic>
      <p:pic>
        <p:nvPicPr>
          <p:cNvPr id="4" name="图片 3"/>
          <p:cNvPicPr>
            <a:picLocks noChangeAspect="1"/>
          </p:cNvPicPr>
          <p:nvPr/>
        </p:nvPicPr>
        <p:blipFill>
          <a:blip r:embed="rId2"/>
          <a:stretch>
            <a:fillRect/>
          </a:stretch>
        </p:blipFill>
        <p:spPr>
          <a:xfrm>
            <a:off x="3975114" y="2272104"/>
            <a:ext cx="7477260" cy="4255021"/>
          </a:xfrm>
          <a:prstGeom prst="rect">
            <a:avLst/>
          </a:prstGeom>
        </p:spPr>
      </p:pic>
      <p:sp>
        <p:nvSpPr>
          <p:cNvPr id="6" name="矩形 5"/>
          <p:cNvSpPr/>
          <p:nvPr/>
        </p:nvSpPr>
        <p:spPr>
          <a:xfrm>
            <a:off x="2089149" y="4333060"/>
            <a:ext cx="867678" cy="282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8" name="直接箭头连接符 7"/>
          <p:cNvCxnSpPr/>
          <p:nvPr/>
        </p:nvCxnSpPr>
        <p:spPr>
          <a:xfrm flipV="1">
            <a:off x="2956832" y="2410610"/>
            <a:ext cx="1018290" cy="19569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488723" y="2542960"/>
            <a:ext cx="3383076" cy="217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13" name="直接连接符 12"/>
          <p:cNvCxnSpPr/>
          <p:nvPr/>
        </p:nvCxnSpPr>
        <p:spPr>
          <a:xfrm flipV="1">
            <a:off x="4488719" y="1095730"/>
            <a:ext cx="4" cy="14988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3605" y="1264815"/>
            <a:ext cx="3865024" cy="1600809"/>
          </a:xfrm>
          <a:prstGeom prst="rect">
            <a:avLst/>
          </a:prstGeom>
        </p:spPr>
        <p:txBody>
          <a:bodyPr wrap="square" lIns="121917" tIns="60958" rIns="121917" bIns="60958">
            <a:spAutoFit/>
          </a:bodyPr>
          <a:lstStyle/>
          <a:p>
            <a:pPr indent="484505">
              <a:lnSpc>
                <a:spcPct val="200000"/>
              </a:lnSpc>
              <a:buClr>
                <a:srgbClr val="C00000"/>
              </a:buClr>
              <a:buSzPct val="110000"/>
            </a:pPr>
            <a:r>
              <a:rPr lang="zh-CN" altLang="en-US" sz="1600" b="1" dirty="0">
                <a:latin typeface="微软雅黑" panose="020B0503020204020204" pitchFamily="34" charset="-122"/>
                <a:ea typeface="微软雅黑" panose="020B0503020204020204" pitchFamily="34" charset="-122"/>
              </a:rPr>
              <a:t>录入盘点信息：</a:t>
            </a:r>
            <a:r>
              <a:rPr lang="zh-CN" altLang="en-US" sz="1600" dirty="0">
                <a:latin typeface="微软雅黑" panose="020B0503020204020204" pitchFamily="34" charset="-122"/>
                <a:ea typeface="微软雅黑" panose="020B0503020204020204" pitchFamily="34" charset="-122"/>
              </a:rPr>
              <a:t>适用于单位资产数量较少的单位。根据盘点结果在系统中直接进行数据录入，完成盘点工作。</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4522594" y="1205275"/>
            <a:ext cx="1001694" cy="354498"/>
          </a:xfrm>
          <a:prstGeom prst="rect">
            <a:avLst/>
          </a:prstGeom>
          <a:solidFill>
            <a:srgbClr val="E8F5F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批量修改</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4522598" y="1641218"/>
            <a:ext cx="1217055" cy="564956"/>
          </a:xfrm>
          <a:prstGeom prst="rect">
            <a:avLst/>
          </a:prstGeom>
          <a:solidFill>
            <a:srgbClr val="E8F5F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设置实有数为账面数</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5485211" y="1197546"/>
            <a:ext cx="4554500" cy="369418"/>
          </a:xfrm>
          <a:prstGeom prst="rect">
            <a:avLst/>
          </a:prstGeom>
        </p:spPr>
        <p:txBody>
          <a:bodyPr wrap="none" lIns="121917" tIns="60958" rIns="121917" bIns="60958">
            <a:spAutoFit/>
          </a:bodyPr>
          <a:lstStyle/>
          <a:p>
            <a:r>
              <a:rPr lang="zh-CN" altLang="zh-CN" sz="1600" dirty="0">
                <a:latin typeface="微软雅黑" panose="020B0503020204020204" pitchFamily="34" charset="-122"/>
                <a:ea typeface="微软雅黑" panose="020B0503020204020204" pitchFamily="34" charset="-122"/>
              </a:rPr>
              <a:t>选择</a:t>
            </a:r>
            <a:r>
              <a:rPr lang="zh-CN" altLang="en-US" sz="1600" dirty="0">
                <a:latin typeface="微软雅黑" panose="020B0503020204020204" pitchFamily="34" charset="-122"/>
                <a:ea typeface="微软雅黑" panose="020B0503020204020204" pitchFamily="34" charset="-122"/>
              </a:rPr>
              <a:t>一列</a:t>
            </a:r>
            <a:r>
              <a:rPr lang="zh-CN" altLang="zh-CN" sz="1600" dirty="0">
                <a:latin typeface="微软雅黑" panose="020B0503020204020204" pitchFamily="34" charset="-122"/>
                <a:ea typeface="微软雅黑" panose="020B0503020204020204" pitchFamily="34" charset="-122"/>
              </a:rPr>
              <a:t>，对选择</a:t>
            </a:r>
            <a:r>
              <a:rPr lang="zh-CN" altLang="en-US" sz="1600" dirty="0">
                <a:latin typeface="微软雅黑" panose="020B0503020204020204" pitchFamily="34" charset="-122"/>
                <a:ea typeface="微软雅黑" panose="020B0503020204020204" pitchFamily="34" charset="-122"/>
              </a:rPr>
              <a:t>列</a:t>
            </a:r>
            <a:r>
              <a:rPr lang="zh-CN" altLang="zh-CN" sz="1600" dirty="0">
                <a:latin typeface="微软雅黑" panose="020B0503020204020204" pitchFamily="34" charset="-122"/>
                <a:ea typeface="微软雅黑" panose="020B0503020204020204" pitchFamily="34" charset="-122"/>
              </a:rPr>
              <a:t>的数据进行批量</a:t>
            </a:r>
            <a:r>
              <a:rPr lang="zh-CN" altLang="en-US" sz="1600" dirty="0">
                <a:latin typeface="微软雅黑" panose="020B0503020204020204" pitchFamily="34" charset="-122"/>
                <a:ea typeface="微软雅黑" panose="020B0503020204020204" pitchFamily="34" charset="-122"/>
              </a:rPr>
              <a:t>数据录入</a:t>
            </a:r>
            <a:r>
              <a:rPr lang="zh-CN"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3" name="矩形 22"/>
          <p:cNvSpPr/>
          <p:nvPr/>
        </p:nvSpPr>
        <p:spPr>
          <a:xfrm>
            <a:off x="5739653" y="1517466"/>
            <a:ext cx="5004542" cy="861974"/>
          </a:xfrm>
          <a:prstGeom prst="rect">
            <a:avLst/>
          </a:prstGeom>
        </p:spPr>
        <p:txBody>
          <a:bodyPr wrap="square" lIns="121917" tIns="60958" rIns="121917" bIns="60958">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如盘点单所有资产无盈亏，可通过此按钮将实有数按账面数批量赋值。</a:t>
            </a:r>
            <a:endParaRPr lang="en-US" altLang="zh-CN" sz="1600" dirty="0">
              <a:latin typeface="微软雅黑" panose="020B0503020204020204" pitchFamily="34" charset="-122"/>
              <a:ea typeface="微软雅黑" panose="020B0503020204020204" pitchFamily="34" charset="-122"/>
            </a:endParaRPr>
          </a:p>
        </p:txBody>
      </p:sp>
      <p:sp>
        <p:nvSpPr>
          <p:cNvPr id="21" name="矩形 20"/>
          <p:cNvSpPr/>
          <p:nvPr/>
        </p:nvSpPr>
        <p:spPr>
          <a:xfrm>
            <a:off x="5312989" y="798863"/>
            <a:ext cx="4713626" cy="398683"/>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手工盘点</a:t>
            </a:r>
            <a:endParaRPr lang="zh-CN" altLang="en-US" sz="1800" dirty="0">
              <a:latin typeface="微软雅黑" panose="020B0503020204020204" pitchFamily="34" charset="-122"/>
              <a:ea typeface="微软雅黑" panose="020B0503020204020204" pitchFamily="34" charset="-122"/>
            </a:endParaRPr>
          </a:p>
        </p:txBody>
      </p:sp>
      <p:sp>
        <p:nvSpPr>
          <p:cNvPr id="15"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601" y="867203"/>
            <a:ext cx="11950444" cy="4554568"/>
          </a:xfrm>
          <a:prstGeom prst="rect">
            <a:avLst/>
          </a:prstGeom>
          <a:ln>
            <a:noFill/>
          </a:ln>
        </p:spPr>
      </p:pic>
      <p:sp>
        <p:nvSpPr>
          <p:cNvPr id="5" name="矩形 4"/>
          <p:cNvSpPr/>
          <p:nvPr/>
        </p:nvSpPr>
        <p:spPr>
          <a:xfrm>
            <a:off x="63604" y="5421775"/>
            <a:ext cx="12126815" cy="861974"/>
          </a:xfrm>
          <a:prstGeom prst="rect">
            <a:avLst/>
          </a:prstGeom>
        </p:spPr>
        <p:txBody>
          <a:bodyPr wrap="square" lIns="121917" tIns="60958" rIns="121917" bIns="60958">
            <a:spAutoFit/>
          </a:bodyPr>
          <a:lstStyle/>
          <a:p>
            <a:pPr indent="484505">
              <a:lnSpc>
                <a:spcPct val="150000"/>
              </a:lnSpc>
            </a:pPr>
            <a:r>
              <a:rPr lang="zh-CN" altLang="zh-CN" sz="1600" b="1" dirty="0">
                <a:solidFill>
                  <a:srgbClr val="FF0000"/>
                </a:solidFill>
                <a:latin typeface="微软雅黑" panose="020B0503020204020204" pitchFamily="34" charset="-122"/>
                <a:ea typeface="微软雅黑" panose="020B0503020204020204" pitchFamily="34" charset="-122"/>
              </a:rPr>
              <a:t>单户表</a:t>
            </a:r>
            <a:r>
              <a:rPr lang="zh-CN" altLang="en-US" sz="1600" b="1" dirty="0">
                <a:solidFill>
                  <a:srgbClr val="FF000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由</a:t>
            </a:r>
            <a:r>
              <a:rPr lang="zh-CN" altLang="en-US" sz="1600" dirty="0">
                <a:latin typeface="微软雅黑" panose="020B0503020204020204" pitchFamily="34" charset="-122"/>
                <a:ea typeface="微软雅黑" panose="020B0503020204020204" pitchFamily="34" charset="-122"/>
              </a:rPr>
              <a:t>各</a:t>
            </a:r>
            <a:r>
              <a:rPr lang="zh-CN" altLang="zh-CN" sz="1600" dirty="0">
                <a:latin typeface="微软雅黑" panose="020B0503020204020204" pitchFamily="34" charset="-122"/>
                <a:ea typeface="微软雅黑" panose="020B0503020204020204" pitchFamily="34" charset="-122"/>
              </a:rPr>
              <a:t>行政事业单位负责编报，</a:t>
            </a:r>
            <a:r>
              <a:rPr lang="zh-CN" altLang="en-US" sz="1600" dirty="0">
                <a:latin typeface="微软雅黑" panose="020B0503020204020204" pitchFamily="34" charset="-122"/>
                <a:ea typeface="微软雅黑" panose="020B0503020204020204" pitchFamily="34" charset="-122"/>
              </a:rPr>
              <a:t>包括</a:t>
            </a:r>
            <a:r>
              <a:rPr lang="zh-CN" altLang="en-US" sz="1600" b="1" dirty="0">
                <a:latin typeface="微软雅黑" panose="020B0503020204020204" pitchFamily="34" charset="-122"/>
                <a:ea typeface="微软雅黑" panose="020B0503020204020204" pitchFamily="34" charset="-122"/>
              </a:rPr>
              <a:t>封面</a:t>
            </a:r>
            <a:r>
              <a:rPr lang="zh-CN" altLang="en-US" sz="1600" dirty="0">
                <a:latin typeface="微软雅黑" panose="020B0503020204020204" pitchFamily="34" charset="-122"/>
                <a:ea typeface="微软雅黑" panose="020B0503020204020204" pitchFamily="34" charset="-122"/>
              </a:rPr>
              <a:t>和</a:t>
            </a:r>
            <a:r>
              <a:rPr lang="en-US" altLang="zh-CN" sz="1600" b="1" dirty="0">
                <a:latin typeface="微软雅黑" panose="020B0503020204020204" pitchFamily="34" charset="-122"/>
                <a:ea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rPr>
              <a:t>张主表</a:t>
            </a:r>
            <a:r>
              <a:rPr lang="zh-CN" altLang="zh-CN" sz="1600" dirty="0">
                <a:latin typeface="微软雅黑" panose="020B0503020204020204" pitchFamily="34" charset="-122"/>
                <a:ea typeface="微软雅黑" panose="020B0503020204020204" pitchFamily="34" charset="-122"/>
              </a:rPr>
              <a:t>。系统将自动生成部分报表数据，其余数据需要手工</a:t>
            </a:r>
            <a:r>
              <a:rPr lang="zh-CN" altLang="en-US" sz="1600" dirty="0">
                <a:latin typeface="微软雅黑" panose="020B0503020204020204" pitchFamily="34" charset="-122"/>
                <a:ea typeface="微软雅黑" panose="020B0503020204020204" pitchFamily="34" charset="-122"/>
              </a:rPr>
              <a:t>调整或</a:t>
            </a:r>
            <a:r>
              <a:rPr lang="zh-CN" altLang="zh-CN" sz="1600" dirty="0">
                <a:latin typeface="微软雅黑" panose="020B0503020204020204" pitchFamily="34" charset="-122"/>
                <a:ea typeface="微软雅黑" panose="020B0503020204020204" pitchFamily="34" charset="-122"/>
              </a:rPr>
              <a:t>填写。通过</a:t>
            </a:r>
            <a:r>
              <a:rPr lang="zh-CN" altLang="en-US" sz="1600" dirty="0">
                <a:latin typeface="微软雅黑" panose="020B0503020204020204" pitchFamily="34" charset="-122"/>
                <a:ea typeface="微软雅黑" panose="020B0503020204020204" pitchFamily="34" charset="-122"/>
              </a:rPr>
              <a:t>数据提取、运算及</a:t>
            </a:r>
            <a:r>
              <a:rPr lang="zh-CN" altLang="zh-CN" sz="1600" dirty="0">
                <a:latin typeface="微软雅黑" panose="020B0503020204020204" pitchFamily="34" charset="-122"/>
                <a:ea typeface="微软雅黑" panose="020B0503020204020204" pitchFamily="34" charset="-122"/>
              </a:rPr>
              <a:t>手工</a:t>
            </a:r>
            <a:r>
              <a:rPr lang="zh-CN" altLang="en-US" sz="1600" dirty="0">
                <a:latin typeface="微软雅黑" panose="020B0503020204020204" pitchFamily="34" charset="-122"/>
                <a:ea typeface="微软雅黑" panose="020B0503020204020204" pitchFamily="34" charset="-122"/>
              </a:rPr>
              <a:t>补充</a:t>
            </a:r>
            <a:r>
              <a:rPr lang="zh-CN" altLang="zh-CN" sz="1600" dirty="0">
                <a:latin typeface="微软雅黑" panose="020B0503020204020204" pitchFamily="34" charset="-122"/>
                <a:ea typeface="微软雅黑" panose="020B0503020204020204" pitchFamily="34" charset="-122"/>
              </a:rPr>
              <a:t>录入方式完成所有报表的填报工作，当“全表审核”通过后，才可以进行下一步报表工作。</a:t>
            </a:r>
            <a:endParaRPr lang="zh-CN"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63605" y="6283741"/>
            <a:ext cx="11314120" cy="492557"/>
          </a:xfrm>
          <a:prstGeom prst="rect">
            <a:avLst/>
          </a:prstGeom>
        </p:spPr>
        <p:txBody>
          <a:bodyPr wrap="square" lIns="121917" tIns="60958" rIns="121917" bIns="60958">
            <a:spAutoFit/>
          </a:bodyPr>
          <a:lstStyle/>
          <a:p>
            <a:pPr indent="482600">
              <a:lnSpc>
                <a:spcPct val="150000"/>
              </a:lnSpc>
            </a:pPr>
            <a:r>
              <a:rPr lang="zh-CN" altLang="en-US" sz="1600" b="1" dirty="0">
                <a:solidFill>
                  <a:srgbClr val="FF0000"/>
                </a:solidFill>
                <a:latin typeface="微软雅黑" panose="020B0503020204020204" pitchFamily="34" charset="-122"/>
                <a:ea typeface="微软雅黑" panose="020B0503020204020204" pitchFamily="34" charset="-122"/>
              </a:rPr>
              <a:t>操作流程：</a:t>
            </a:r>
            <a:r>
              <a:rPr lang="zh-CN" altLang="en-US" sz="1600" b="1" dirty="0">
                <a:latin typeface="微软雅黑" panose="020B0503020204020204" pitchFamily="34" charset="-122"/>
                <a:ea typeface="微软雅黑" panose="020B0503020204020204" pitchFamily="34" charset="-122"/>
              </a:rPr>
              <a:t>全表提取</a:t>
            </a:r>
            <a:r>
              <a:rPr lang="zh-CN" altLang="en-US"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全表运算</a:t>
            </a:r>
            <a:r>
              <a:rPr lang="zh-CN" altLang="en-US" sz="1600" dirty="0">
                <a:latin typeface="微软雅黑" panose="020B0503020204020204" pitchFamily="34" charset="-122"/>
                <a:ea typeface="微软雅黑" panose="020B0503020204020204" pitchFamily="34" charset="-122"/>
              </a:rPr>
              <a:t>→逐表数据补录、保存，单表运算、单表审核→</a:t>
            </a:r>
            <a:r>
              <a:rPr lang="zh-CN" altLang="en-US" sz="1600" b="1" dirty="0">
                <a:latin typeface="微软雅黑" panose="020B0503020204020204" pitchFamily="34" charset="-122"/>
                <a:ea typeface="微软雅黑" panose="020B0503020204020204" pitchFamily="34" charset="-122"/>
              </a:rPr>
              <a:t>全表运算</a:t>
            </a:r>
            <a:r>
              <a:rPr lang="zh-CN" altLang="en-US"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全表审核</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7" name="矩形 6"/>
          <p:cNvSpPr/>
          <p:nvPr/>
        </p:nvSpPr>
        <p:spPr>
          <a:xfrm>
            <a:off x="387300" y="1845718"/>
            <a:ext cx="1117049" cy="2559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8"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147475" y="2"/>
            <a:ext cx="1777392" cy="1551156"/>
            <a:chOff x="1054065" y="2"/>
            <a:chExt cx="1511774" cy="1319347"/>
          </a:xfrm>
        </p:grpSpPr>
        <p:sp>
          <p:nvSpPr>
            <p:cNvPr id="37" name="Rectangle 3"/>
            <p:cNvSpPr/>
            <p:nvPr/>
          </p:nvSpPr>
          <p:spPr bwMode="auto">
            <a:xfrm>
              <a:off x="1054065" y="2"/>
              <a:ext cx="1511774" cy="411499"/>
            </a:xfrm>
            <a:custGeom>
              <a:avLst/>
              <a:gdLst/>
              <a:ahLst/>
              <a:cxnLst/>
              <a:rect l="l" t="t" r="r" b="b"/>
              <a:pathLst>
                <a:path w="1512168" h="411499">
                  <a:moveTo>
                    <a:pt x="0" y="0"/>
                  </a:moveTo>
                  <a:lnTo>
                    <a:pt x="1512168" y="0"/>
                  </a:lnTo>
                  <a:lnTo>
                    <a:pt x="1512168" y="260647"/>
                  </a:lnTo>
                  <a:lnTo>
                    <a:pt x="1512084" y="260647"/>
                  </a:lnTo>
                  <a:lnTo>
                    <a:pt x="1512084" y="351491"/>
                  </a:lnTo>
                  <a:cubicBezTo>
                    <a:pt x="1512084" y="384633"/>
                    <a:pt x="1485218" y="411499"/>
                    <a:pt x="1452076" y="411499"/>
                  </a:cubicBezTo>
                  <a:lnTo>
                    <a:pt x="60092" y="411499"/>
                  </a:lnTo>
                  <a:cubicBezTo>
                    <a:pt x="26950" y="411499"/>
                    <a:pt x="84" y="384633"/>
                    <a:pt x="84" y="351491"/>
                  </a:cubicBezTo>
                  <a:lnTo>
                    <a:pt x="84" y="260647"/>
                  </a:lnTo>
                  <a:lnTo>
                    <a:pt x="0" y="260647"/>
                  </a:lnTo>
                  <a:close/>
                </a:path>
              </a:pathLst>
            </a:custGeom>
            <a:solidFill>
              <a:srgbClr val="22568A"/>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8" name="Rectangle 3"/>
            <p:cNvSpPr/>
            <p:nvPr/>
          </p:nvSpPr>
          <p:spPr bwMode="auto">
            <a:xfrm>
              <a:off x="1054065" y="462959"/>
              <a:ext cx="1511774" cy="856390"/>
            </a:xfrm>
            <a:prstGeom prst="roundRect">
              <a:avLst>
                <a:gd name="adj" fmla="val 6940"/>
              </a:avLst>
            </a:prstGeom>
            <a:solidFill>
              <a:srgbClr val="22568A"/>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39" name="TextBox 15"/>
            <p:cNvSpPr txBox="1"/>
            <p:nvPr/>
          </p:nvSpPr>
          <p:spPr>
            <a:xfrm>
              <a:off x="1054066" y="953248"/>
              <a:ext cx="1511773" cy="314138"/>
            </a:xfrm>
            <a:prstGeom prst="rect">
              <a:avLst/>
            </a:prstGeom>
            <a:noFill/>
          </p:spPr>
          <p:txBody>
            <a:bodyPr wrap="square" rtlCol="0">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Contents Page</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文本框 63"/>
            <p:cNvSpPr txBox="1"/>
            <p:nvPr/>
          </p:nvSpPr>
          <p:spPr>
            <a:xfrm>
              <a:off x="1054066" y="512715"/>
              <a:ext cx="1511773" cy="49738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目录页</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29" name="圆角矩形 28"/>
          <p:cNvSpPr/>
          <p:nvPr/>
        </p:nvSpPr>
        <p:spPr>
          <a:xfrm flipH="1">
            <a:off x="4057896" y="1721598"/>
            <a:ext cx="6573812" cy="511650"/>
          </a:xfrm>
          <a:prstGeom prst="roundRect">
            <a:avLst/>
          </a:prstGeom>
          <a:noFill/>
          <a:ln>
            <a:solidFill>
              <a:srgbClr val="22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ts val="24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编报总体要求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flipH="1">
            <a:off x="4403886" y="1485578"/>
            <a:ext cx="1614620" cy="491844"/>
          </a:xfrm>
          <a:prstGeom prst="roundRect">
            <a:avLst>
              <a:gd name="adj" fmla="val 9725"/>
            </a:avLst>
          </a:prstGeom>
          <a:solidFill>
            <a:srgbClr val="2256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第一部分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flipH="1">
            <a:off x="4057896" y="2363612"/>
            <a:ext cx="6573810" cy="767472"/>
            <a:chOff x="6601643" y="2896501"/>
            <a:chExt cx="4104456" cy="756084"/>
          </a:xfrm>
        </p:grpSpPr>
        <p:sp>
          <p:nvSpPr>
            <p:cNvPr id="32" name="圆角矩形 31"/>
            <p:cNvSpPr/>
            <p:nvPr/>
          </p:nvSpPr>
          <p:spPr>
            <a:xfrm>
              <a:off x="6601643" y="3148529"/>
              <a:ext cx="4104456" cy="504056"/>
            </a:xfrm>
            <a:prstGeom prst="roundRect">
              <a:avLst/>
            </a:prstGeom>
            <a:noFill/>
            <a:ln>
              <a:solidFill>
                <a:srgbClr val="22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报表功能讲解</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圆角矩形 32"/>
            <p:cNvSpPr/>
            <p:nvPr/>
          </p:nvSpPr>
          <p:spPr>
            <a:xfrm>
              <a:off x="9481963" y="2896501"/>
              <a:ext cx="1008112" cy="484545"/>
            </a:xfrm>
            <a:prstGeom prst="roundRect">
              <a:avLst>
                <a:gd name="adj" fmla="val 9725"/>
              </a:avLst>
            </a:prstGeom>
            <a:solidFill>
              <a:srgbClr val="2256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第二部分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flipH="1">
            <a:off x="4057896" y="3261450"/>
            <a:ext cx="6573814" cy="685315"/>
            <a:chOff x="6601643" y="3904613"/>
            <a:chExt cx="4104456" cy="675144"/>
          </a:xfrm>
        </p:grpSpPr>
        <p:sp>
          <p:nvSpPr>
            <p:cNvPr id="35" name="圆角矩形 34"/>
            <p:cNvSpPr/>
            <p:nvPr/>
          </p:nvSpPr>
          <p:spPr>
            <a:xfrm>
              <a:off x="6601643" y="4075701"/>
              <a:ext cx="4104456" cy="504056"/>
            </a:xfrm>
            <a:prstGeom prst="roundRect">
              <a:avLst/>
            </a:prstGeom>
            <a:noFill/>
            <a:ln>
              <a:solidFill>
                <a:srgbClr val="22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常见问题及注意事项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圆角矩形 40"/>
            <p:cNvSpPr/>
            <p:nvPr/>
          </p:nvSpPr>
          <p:spPr>
            <a:xfrm>
              <a:off x="9481963" y="3904613"/>
              <a:ext cx="1008112" cy="484545"/>
            </a:xfrm>
            <a:prstGeom prst="roundRect">
              <a:avLst>
                <a:gd name="adj" fmla="val 9725"/>
              </a:avLst>
            </a:prstGeom>
            <a:solidFill>
              <a:srgbClr val="2256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第三部分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flipH="1">
            <a:off x="4057896" y="4077131"/>
            <a:ext cx="6573812" cy="747668"/>
            <a:chOff x="6601643" y="4770357"/>
            <a:chExt cx="4104456" cy="736573"/>
          </a:xfrm>
        </p:grpSpPr>
        <p:sp>
          <p:nvSpPr>
            <p:cNvPr id="43" name="圆角矩形 42"/>
            <p:cNvSpPr/>
            <p:nvPr/>
          </p:nvSpPr>
          <p:spPr>
            <a:xfrm>
              <a:off x="6601643" y="5002874"/>
              <a:ext cx="4104456" cy="504056"/>
            </a:xfrm>
            <a:prstGeom prst="roundRect">
              <a:avLst/>
            </a:prstGeom>
            <a:noFill/>
            <a:ln>
              <a:solidFill>
                <a:srgbClr val="22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2385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软件技术服务</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圆角矩形 43"/>
            <p:cNvSpPr/>
            <p:nvPr/>
          </p:nvSpPr>
          <p:spPr>
            <a:xfrm>
              <a:off x="9481963" y="4770357"/>
              <a:ext cx="1008112" cy="484545"/>
            </a:xfrm>
            <a:prstGeom prst="roundRect">
              <a:avLst>
                <a:gd name="adj" fmla="val 9725"/>
              </a:avLst>
            </a:prstGeom>
            <a:solidFill>
              <a:srgbClr val="2256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第四部分</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1786" y="5184740"/>
            <a:ext cx="2208770" cy="88626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4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601" y="765498"/>
            <a:ext cx="11950444" cy="4410412"/>
          </a:xfrm>
          <a:prstGeom prst="rect">
            <a:avLst/>
          </a:prstGeom>
          <a:ln>
            <a:noFill/>
          </a:ln>
        </p:spPr>
      </p:pic>
      <p:sp>
        <p:nvSpPr>
          <p:cNvPr id="9" name="矩形 8"/>
          <p:cNvSpPr/>
          <p:nvPr/>
        </p:nvSpPr>
        <p:spPr>
          <a:xfrm>
            <a:off x="1569066" y="1184837"/>
            <a:ext cx="6199088" cy="234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grpSp>
        <p:nvGrpSpPr>
          <p:cNvPr id="10" name="组合 9"/>
          <p:cNvGrpSpPr/>
          <p:nvPr/>
        </p:nvGrpSpPr>
        <p:grpSpPr>
          <a:xfrm>
            <a:off x="63604" y="1926656"/>
            <a:ext cx="12126815" cy="4818758"/>
            <a:chOff x="47706" y="1444651"/>
            <a:chExt cx="9096294" cy="3613231"/>
          </a:xfrm>
        </p:grpSpPr>
        <p:sp>
          <p:nvSpPr>
            <p:cNvPr id="12" name="矩形 11"/>
            <p:cNvSpPr/>
            <p:nvPr/>
          </p:nvSpPr>
          <p:spPr>
            <a:xfrm>
              <a:off x="47706" y="4065384"/>
              <a:ext cx="9096294" cy="646331"/>
            </a:xfrm>
            <a:prstGeom prst="rect">
              <a:avLst/>
            </a:prstGeom>
          </p:spPr>
          <p:txBody>
            <a:bodyPr wrap="square">
              <a:spAutoFit/>
            </a:bodyPr>
            <a:lstStyle/>
            <a:p>
              <a:pPr indent="484505">
                <a:lnSpc>
                  <a:spcPct val="150000"/>
                </a:lnSpc>
              </a:pPr>
              <a:r>
                <a:rPr lang="zh-CN" altLang="zh-CN" sz="1600" b="1" dirty="0">
                  <a:solidFill>
                    <a:srgbClr val="FF0000"/>
                  </a:solidFill>
                  <a:latin typeface="微软雅黑" panose="020B0503020204020204" pitchFamily="34" charset="-122"/>
                  <a:ea typeface="微软雅黑" panose="020B0503020204020204" pitchFamily="34" charset="-122"/>
                </a:rPr>
                <a:t>单户表</a:t>
              </a:r>
              <a:r>
                <a:rPr lang="zh-CN" altLang="en-US" sz="1600" b="1" dirty="0">
                  <a:solidFill>
                    <a:srgbClr val="FF000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由</a:t>
              </a:r>
              <a:r>
                <a:rPr lang="zh-CN" altLang="en-US" sz="1600" dirty="0">
                  <a:latin typeface="微软雅黑" panose="020B0503020204020204" pitchFamily="34" charset="-122"/>
                  <a:ea typeface="微软雅黑" panose="020B0503020204020204" pitchFamily="34" charset="-122"/>
                </a:rPr>
                <a:t>各</a:t>
              </a:r>
              <a:r>
                <a:rPr lang="zh-CN" altLang="zh-CN" sz="1600" dirty="0">
                  <a:latin typeface="微软雅黑" panose="020B0503020204020204" pitchFamily="34" charset="-122"/>
                  <a:ea typeface="微软雅黑" panose="020B0503020204020204" pitchFamily="34" charset="-122"/>
                </a:rPr>
                <a:t>行政事业单位负责编报，</a:t>
              </a:r>
              <a:r>
                <a:rPr lang="zh-CN" altLang="en-US" sz="1600" dirty="0">
                  <a:latin typeface="微软雅黑" panose="020B0503020204020204" pitchFamily="34" charset="-122"/>
                  <a:ea typeface="微软雅黑" panose="020B0503020204020204" pitchFamily="34" charset="-122"/>
                </a:rPr>
                <a:t>包括</a:t>
              </a:r>
              <a:r>
                <a:rPr lang="zh-CN" altLang="en-US" sz="1600" b="1" dirty="0">
                  <a:latin typeface="微软雅黑" panose="020B0503020204020204" pitchFamily="34" charset="-122"/>
                  <a:ea typeface="微软雅黑" panose="020B0503020204020204" pitchFamily="34" charset="-122"/>
                </a:rPr>
                <a:t>封面</a:t>
              </a:r>
              <a:r>
                <a:rPr lang="zh-CN" altLang="en-US" sz="1600"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rPr>
                <a:t>张主表</a:t>
              </a:r>
              <a:r>
                <a:rPr lang="zh-CN" altLang="en-US" sz="1600" dirty="0">
                  <a:latin typeface="微软雅黑" panose="020B0503020204020204" pitchFamily="34" charset="-122"/>
                  <a:ea typeface="微软雅黑" panose="020B0503020204020204" pitchFamily="34" charset="-122"/>
                </a:rPr>
                <a:t>和</a:t>
              </a: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张附表</a:t>
              </a:r>
              <a:r>
                <a:rPr lang="zh-CN" altLang="zh-CN" sz="1600" dirty="0">
                  <a:latin typeface="微软雅黑" panose="020B0503020204020204" pitchFamily="34" charset="-122"/>
                  <a:ea typeface="微软雅黑" panose="020B0503020204020204" pitchFamily="34" charset="-122"/>
                </a:rPr>
                <a:t>。系统将自动生成部分报表数据，其余数据需要手工</a:t>
              </a:r>
              <a:r>
                <a:rPr lang="zh-CN" altLang="en-US" sz="1600" dirty="0">
                  <a:latin typeface="微软雅黑" panose="020B0503020204020204" pitchFamily="34" charset="-122"/>
                  <a:ea typeface="微软雅黑" panose="020B0503020204020204" pitchFamily="34" charset="-122"/>
                </a:rPr>
                <a:t>调整或</a:t>
              </a:r>
              <a:r>
                <a:rPr lang="zh-CN" altLang="zh-CN" sz="1600" dirty="0">
                  <a:latin typeface="微软雅黑" panose="020B0503020204020204" pitchFamily="34" charset="-122"/>
                  <a:ea typeface="微软雅黑" panose="020B0503020204020204" pitchFamily="34" charset="-122"/>
                </a:rPr>
                <a:t>填写。通过</a:t>
              </a:r>
              <a:r>
                <a:rPr lang="zh-CN" altLang="en-US" sz="1600" dirty="0">
                  <a:latin typeface="微软雅黑" panose="020B0503020204020204" pitchFamily="34" charset="-122"/>
                  <a:ea typeface="微软雅黑" panose="020B0503020204020204" pitchFamily="34" charset="-122"/>
                </a:rPr>
                <a:t>数据提取、运算及</a:t>
              </a:r>
              <a:r>
                <a:rPr lang="zh-CN" altLang="zh-CN" sz="1600" dirty="0">
                  <a:latin typeface="微软雅黑" panose="020B0503020204020204" pitchFamily="34" charset="-122"/>
                  <a:ea typeface="微软雅黑" panose="020B0503020204020204" pitchFamily="34" charset="-122"/>
                </a:rPr>
                <a:t>手工</a:t>
              </a:r>
              <a:r>
                <a:rPr lang="zh-CN" altLang="en-US" sz="1600" dirty="0">
                  <a:latin typeface="微软雅黑" panose="020B0503020204020204" pitchFamily="34" charset="-122"/>
                  <a:ea typeface="微软雅黑" panose="020B0503020204020204" pitchFamily="34" charset="-122"/>
                </a:rPr>
                <a:t>补充</a:t>
              </a:r>
              <a:r>
                <a:rPr lang="zh-CN" altLang="zh-CN" sz="1600" dirty="0">
                  <a:latin typeface="微软雅黑" panose="020B0503020204020204" pitchFamily="34" charset="-122"/>
                  <a:ea typeface="微软雅黑" panose="020B0503020204020204" pitchFamily="34" charset="-122"/>
                </a:rPr>
                <a:t>录入方式完成所有报表的填报工作，当“全表审核”通过后，才可以进行下一步报表工作。</a:t>
              </a:r>
              <a:endParaRPr lang="zh-CN" altLang="zh-CN" sz="1600" dirty="0">
                <a:latin typeface="微软雅黑" panose="020B0503020204020204" pitchFamily="34" charset="-122"/>
                <a:ea typeface="微软雅黑" panose="020B0503020204020204" pitchFamily="34" charset="-122"/>
              </a:endParaRPr>
            </a:p>
          </p:txBody>
        </p:sp>
        <p:sp>
          <p:nvSpPr>
            <p:cNvPr id="13" name="矩形 12"/>
            <p:cNvSpPr/>
            <p:nvPr/>
          </p:nvSpPr>
          <p:spPr>
            <a:xfrm>
              <a:off x="47706" y="4711713"/>
              <a:ext cx="8486694" cy="346169"/>
            </a:xfrm>
            <a:prstGeom prst="rect">
              <a:avLst/>
            </a:prstGeom>
          </p:spPr>
          <p:txBody>
            <a:bodyPr wrap="square">
              <a:spAutoFit/>
            </a:bodyPr>
            <a:lstStyle/>
            <a:p>
              <a:pPr indent="482600">
                <a:lnSpc>
                  <a:spcPct val="150000"/>
                </a:lnSpc>
              </a:pPr>
              <a:r>
                <a:rPr lang="zh-CN" altLang="en-US" sz="1600" b="1" dirty="0">
                  <a:solidFill>
                    <a:srgbClr val="FF0000"/>
                  </a:solidFill>
                  <a:latin typeface="微软雅黑" panose="020B0503020204020204" pitchFamily="34" charset="-122"/>
                  <a:ea typeface="微软雅黑" panose="020B0503020204020204" pitchFamily="34" charset="-122"/>
                </a:rPr>
                <a:t>操作流程：</a:t>
              </a:r>
              <a:r>
                <a:rPr lang="zh-CN" altLang="en-US" sz="1600" b="1" dirty="0">
                  <a:latin typeface="微软雅黑" panose="020B0503020204020204" pitchFamily="34" charset="-122"/>
                  <a:ea typeface="微软雅黑" panose="020B0503020204020204" pitchFamily="34" charset="-122"/>
                </a:rPr>
                <a:t>全表提取</a:t>
              </a:r>
              <a:r>
                <a:rPr lang="zh-CN" altLang="en-US"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全表运算</a:t>
              </a:r>
              <a:r>
                <a:rPr lang="zh-CN" altLang="en-US" sz="1600" dirty="0">
                  <a:latin typeface="微软雅黑" panose="020B0503020204020204" pitchFamily="34" charset="-122"/>
                  <a:ea typeface="微软雅黑" panose="020B0503020204020204" pitchFamily="34" charset="-122"/>
                </a:rPr>
                <a:t>→逐表数据补录、保存，单表运算、单表审核→</a:t>
              </a:r>
              <a:r>
                <a:rPr lang="zh-CN" altLang="en-US" sz="1600" b="1" dirty="0">
                  <a:latin typeface="微软雅黑" panose="020B0503020204020204" pitchFamily="34" charset="-122"/>
                  <a:ea typeface="微软雅黑" panose="020B0503020204020204" pitchFamily="34" charset="-122"/>
                </a:rPr>
                <a:t>全表运算</a:t>
              </a:r>
              <a:r>
                <a:rPr lang="zh-CN" altLang="en-US"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全表审核</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2"/>
            <a:srcRect t="25691"/>
            <a:stretch>
              <a:fillRect/>
            </a:stretch>
          </p:blipFill>
          <p:spPr>
            <a:xfrm>
              <a:off x="47706" y="1444651"/>
              <a:ext cx="8964000" cy="2633426"/>
            </a:xfrm>
            <a:prstGeom prst="rect">
              <a:avLst/>
            </a:prstGeom>
            <a:ln>
              <a:noFill/>
            </a:ln>
          </p:spPr>
        </p:pic>
      </p:grpSp>
      <p:sp>
        <p:nvSpPr>
          <p:cNvPr id="7" name="矩形 6"/>
          <p:cNvSpPr/>
          <p:nvPr/>
        </p:nvSpPr>
        <p:spPr>
          <a:xfrm>
            <a:off x="406678" y="1741925"/>
            <a:ext cx="900000" cy="2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28092"/>
          <a:stretch>
            <a:fillRect/>
          </a:stretch>
        </p:blipFill>
        <p:spPr>
          <a:xfrm>
            <a:off x="3264" y="1955074"/>
            <a:ext cx="12190413" cy="4931104"/>
          </a:xfrm>
          <a:prstGeom prst="rect">
            <a:avLst/>
          </a:prstGeom>
          <a:solidFill>
            <a:srgbClr val="71B3DC"/>
          </a:solidFill>
          <a:ln>
            <a:noFill/>
          </a:ln>
          <a:effectLst/>
        </p:spPr>
      </p:pic>
      <p:sp>
        <p:nvSpPr>
          <p:cNvPr id="14" name="矩形 13"/>
          <p:cNvSpPr/>
          <p:nvPr/>
        </p:nvSpPr>
        <p:spPr>
          <a:xfrm>
            <a:off x="78838" y="1996715"/>
            <a:ext cx="2684323" cy="533525"/>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b="1" dirty="0">
                <a:latin typeface="微软雅黑" panose="020B0503020204020204" pitchFamily="34" charset="-122"/>
                <a:ea typeface="微软雅黑" panose="020B0503020204020204" pitchFamily="34" charset="-122"/>
              </a:rPr>
              <a:t>报表按钮使用说明</a:t>
            </a:r>
            <a:endParaRPr lang="zh-CN" altLang="en-US" sz="1900" b="1" dirty="0">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78845" y="2617590"/>
            <a:ext cx="11899068" cy="0"/>
          </a:xfrm>
          <a:prstGeom prst="line">
            <a:avLst/>
          </a:prstGeom>
          <a:ln w="19050">
            <a:solidFill>
              <a:srgbClr val="1848C0"/>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54482" y="2719993"/>
            <a:ext cx="2333036" cy="1342718"/>
            <a:chOff x="190885" y="2039522"/>
            <a:chExt cx="1750005" cy="1006805"/>
          </a:xfrm>
        </p:grpSpPr>
        <p:sp>
          <p:nvSpPr>
            <p:cNvPr id="21" name="圆角矩形 20"/>
            <p:cNvSpPr/>
            <p:nvPr/>
          </p:nvSpPr>
          <p:spPr>
            <a:xfrm>
              <a:off x="417888" y="2039522"/>
              <a:ext cx="1296000" cy="263935"/>
            </a:xfrm>
            <a:prstGeom prst="round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资产报表保存</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190885" y="2263059"/>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对报表编辑的数据进行保存操作，保存时自动进行数据运算。</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303131" y="2719997"/>
            <a:ext cx="2333036" cy="1342718"/>
            <a:chOff x="2477667" y="2039522"/>
            <a:chExt cx="1750005" cy="1006805"/>
          </a:xfrm>
        </p:grpSpPr>
        <p:sp>
          <p:nvSpPr>
            <p:cNvPr id="28" name="矩形 27"/>
            <p:cNvSpPr/>
            <p:nvPr/>
          </p:nvSpPr>
          <p:spPr>
            <a:xfrm>
              <a:off x="2704670" y="2039522"/>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全表提取</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2477667" y="2263059"/>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针对</a:t>
              </a:r>
              <a:r>
                <a:rPr lang="zh-CN" altLang="en-US" sz="1300" b="1" dirty="0">
                  <a:solidFill>
                    <a:schemeClr val="tx1"/>
                  </a:solidFill>
                  <a:latin typeface="微软雅黑" panose="020B0503020204020204" pitchFamily="34" charset="-122"/>
                  <a:ea typeface="微软雅黑" panose="020B0503020204020204" pitchFamily="34" charset="-122"/>
                </a:rPr>
                <a:t>所有报表</a:t>
              </a:r>
              <a:r>
                <a:rPr lang="zh-CN" altLang="en-US" sz="1300" dirty="0">
                  <a:solidFill>
                    <a:schemeClr val="tx1"/>
                  </a:solidFill>
                  <a:latin typeface="微软雅黑" panose="020B0503020204020204" pitchFamily="34" charset="-122"/>
                  <a:ea typeface="微软雅黑" panose="020B0503020204020204" pitchFamily="34" charset="-122"/>
                </a:rPr>
                <a:t>可通过系统数据自动生成的指标，可通过此按钮直接提取赋值。</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351777" y="2719997"/>
            <a:ext cx="2333036" cy="1342718"/>
            <a:chOff x="4764449" y="2039522"/>
            <a:chExt cx="1750005" cy="1006805"/>
          </a:xfrm>
        </p:grpSpPr>
        <p:sp>
          <p:nvSpPr>
            <p:cNvPr id="30" name="矩形 29"/>
            <p:cNvSpPr/>
            <p:nvPr/>
          </p:nvSpPr>
          <p:spPr>
            <a:xfrm>
              <a:off x="4991452" y="2039522"/>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全表运算</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4764449" y="2263059"/>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针对</a:t>
              </a:r>
              <a:r>
                <a:rPr lang="zh-CN" altLang="en-US" sz="1300" b="1" dirty="0">
                  <a:solidFill>
                    <a:schemeClr val="tx1"/>
                  </a:solidFill>
                  <a:latin typeface="微软雅黑" panose="020B0503020204020204" pitchFamily="34" charset="-122"/>
                  <a:ea typeface="微软雅黑" panose="020B0503020204020204" pitchFamily="34" charset="-122"/>
                </a:rPr>
                <a:t>所有报表</a:t>
              </a:r>
              <a:r>
                <a:rPr lang="zh-CN" altLang="en-US" sz="1300" dirty="0">
                  <a:solidFill>
                    <a:schemeClr val="tx1"/>
                  </a:solidFill>
                  <a:latin typeface="微软雅黑" panose="020B0503020204020204" pitchFamily="34" charset="-122"/>
                  <a:ea typeface="微软雅黑" panose="020B0503020204020204" pitchFamily="34" charset="-122"/>
                </a:rPr>
                <a:t>的计算单元格数据，通过此按钮进行重新运算赋值。</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9400420" y="2719997"/>
            <a:ext cx="2333036" cy="1342718"/>
            <a:chOff x="7051230" y="2039522"/>
            <a:chExt cx="1750005" cy="1006805"/>
          </a:xfrm>
        </p:grpSpPr>
        <p:sp>
          <p:nvSpPr>
            <p:cNvPr id="31" name="矩形 30"/>
            <p:cNvSpPr/>
            <p:nvPr/>
          </p:nvSpPr>
          <p:spPr>
            <a:xfrm>
              <a:off x="7278233" y="2039522"/>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全表审核</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7051230" y="2263059"/>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针对</a:t>
              </a:r>
              <a:r>
                <a:rPr lang="zh-CN" altLang="en-US" sz="1300" b="1" dirty="0">
                  <a:solidFill>
                    <a:schemeClr val="tx1"/>
                  </a:solidFill>
                  <a:latin typeface="微软雅黑" panose="020B0503020204020204" pitchFamily="34" charset="-122"/>
                  <a:ea typeface="微软雅黑" panose="020B0503020204020204" pitchFamily="34" charset="-122"/>
                </a:rPr>
                <a:t>所有报表</a:t>
              </a:r>
              <a:r>
                <a:rPr lang="zh-CN" altLang="en-US" sz="1300" dirty="0">
                  <a:solidFill>
                    <a:schemeClr val="tx1"/>
                  </a:solidFill>
                  <a:latin typeface="微软雅黑" panose="020B0503020204020204" pitchFamily="34" charset="-122"/>
                  <a:ea typeface="微软雅黑" panose="020B0503020204020204" pitchFamily="34" charset="-122"/>
                </a:rPr>
                <a:t>的表内、表间逻辑关系进行检查，并将审核错误结果直接展示。</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54482" y="4156559"/>
            <a:ext cx="2333036" cy="1327418"/>
            <a:chOff x="190885" y="3116696"/>
            <a:chExt cx="1750005" cy="995333"/>
          </a:xfrm>
        </p:grpSpPr>
        <p:sp>
          <p:nvSpPr>
            <p:cNvPr id="34" name="矩形 33"/>
            <p:cNvSpPr/>
            <p:nvPr/>
          </p:nvSpPr>
          <p:spPr>
            <a:xfrm>
              <a:off x="415629" y="3116696"/>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行编辑</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190885" y="3328761"/>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针对可以增行的浮动报表，通过此按钮进行增行、删行等操作。</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303131" y="4156560"/>
            <a:ext cx="2333036" cy="1327418"/>
            <a:chOff x="2477667" y="3116696"/>
            <a:chExt cx="1750005" cy="995333"/>
          </a:xfrm>
        </p:grpSpPr>
        <p:sp>
          <p:nvSpPr>
            <p:cNvPr id="39" name="矩形 38"/>
            <p:cNvSpPr/>
            <p:nvPr/>
          </p:nvSpPr>
          <p:spPr>
            <a:xfrm>
              <a:off x="2704670" y="3116696"/>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单表提取</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2477667" y="3328761"/>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与全表提取用途相同，只是针对</a:t>
              </a:r>
              <a:r>
                <a:rPr lang="zh-CN" altLang="en-US" sz="1300" b="1" dirty="0">
                  <a:solidFill>
                    <a:schemeClr val="tx1"/>
                  </a:solidFill>
                  <a:latin typeface="微软雅黑" panose="020B0503020204020204" pitchFamily="34" charset="-122"/>
                  <a:ea typeface="微软雅黑" panose="020B0503020204020204" pitchFamily="34" charset="-122"/>
                </a:rPr>
                <a:t>选择报表</a:t>
              </a:r>
              <a:r>
                <a:rPr lang="zh-CN" altLang="en-US" sz="1300" dirty="0">
                  <a:solidFill>
                    <a:schemeClr val="tx1"/>
                  </a:solidFill>
                  <a:latin typeface="微软雅黑" panose="020B0503020204020204" pitchFamily="34" charset="-122"/>
                  <a:ea typeface="微软雅黑" panose="020B0503020204020204" pitchFamily="34" charset="-122"/>
                </a:rPr>
                <a:t>的指标提取赋值。</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351777" y="4156560"/>
            <a:ext cx="2333036" cy="1327418"/>
            <a:chOff x="4764449" y="3116696"/>
            <a:chExt cx="1750005" cy="995333"/>
          </a:xfrm>
        </p:grpSpPr>
        <p:sp>
          <p:nvSpPr>
            <p:cNvPr id="32" name="矩形 31"/>
            <p:cNvSpPr/>
            <p:nvPr/>
          </p:nvSpPr>
          <p:spPr>
            <a:xfrm>
              <a:off x="4991451" y="3116696"/>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单表运算</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4764449" y="3328761"/>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与全表运算用途相同，只是针对</a:t>
              </a:r>
              <a:r>
                <a:rPr lang="zh-CN" altLang="en-US" sz="1300" b="1" dirty="0">
                  <a:solidFill>
                    <a:schemeClr val="tx1"/>
                  </a:solidFill>
                  <a:latin typeface="微软雅黑" panose="020B0503020204020204" pitchFamily="34" charset="-122"/>
                  <a:ea typeface="微软雅黑" panose="020B0503020204020204" pitchFamily="34" charset="-122"/>
                </a:rPr>
                <a:t>选择报表</a:t>
              </a:r>
              <a:r>
                <a:rPr lang="zh-CN" altLang="en-US" sz="1300" dirty="0">
                  <a:solidFill>
                    <a:schemeClr val="tx1"/>
                  </a:solidFill>
                  <a:latin typeface="微软雅黑" panose="020B0503020204020204" pitchFamily="34" charset="-122"/>
                  <a:ea typeface="微软雅黑" panose="020B0503020204020204" pitchFamily="34" charset="-122"/>
                </a:rPr>
                <a:t>的指标进行运算赋值。</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475263" y="4156560"/>
            <a:ext cx="2333036" cy="1327418"/>
            <a:chOff x="7107370" y="3116696"/>
            <a:chExt cx="1750005" cy="995333"/>
          </a:xfrm>
        </p:grpSpPr>
        <p:sp>
          <p:nvSpPr>
            <p:cNvPr id="33" name="矩形 32"/>
            <p:cNvSpPr/>
            <p:nvPr/>
          </p:nvSpPr>
          <p:spPr>
            <a:xfrm>
              <a:off x="7278232" y="3116696"/>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单表审核</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7107370" y="3328761"/>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与全表审核用途相同，只是针对</a:t>
              </a:r>
              <a:r>
                <a:rPr lang="zh-CN" altLang="en-US" sz="1300" b="1" dirty="0">
                  <a:solidFill>
                    <a:schemeClr val="tx1"/>
                  </a:solidFill>
                  <a:latin typeface="微软雅黑" panose="020B0503020204020204" pitchFamily="34" charset="-122"/>
                  <a:ea typeface="微软雅黑" panose="020B0503020204020204" pitchFamily="34" charset="-122"/>
                </a:rPr>
                <a:t>选择报表</a:t>
              </a:r>
              <a:r>
                <a:rPr lang="zh-CN" altLang="en-US" sz="1300" dirty="0">
                  <a:solidFill>
                    <a:schemeClr val="tx1"/>
                  </a:solidFill>
                  <a:latin typeface="微软雅黑" panose="020B0503020204020204" pitchFamily="34" charset="-122"/>
                  <a:ea typeface="微软雅黑" panose="020B0503020204020204" pitchFamily="34" charset="-122"/>
                </a:rPr>
                <a:t>进行逻辑关系校验。</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57797" y="5510421"/>
            <a:ext cx="2333036" cy="1332617"/>
            <a:chOff x="193371" y="4131855"/>
            <a:chExt cx="1750005" cy="999230"/>
          </a:xfrm>
        </p:grpSpPr>
        <p:sp>
          <p:nvSpPr>
            <p:cNvPr id="35" name="矩形 34"/>
            <p:cNvSpPr/>
            <p:nvPr/>
          </p:nvSpPr>
          <p:spPr>
            <a:xfrm>
              <a:off x="415629" y="4131855"/>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清空本表数据</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193371" y="4347817"/>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清空选中报表中的所有数据。需要重新提取、运算或手工填写。</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303128" y="5505951"/>
            <a:ext cx="2333036" cy="1337082"/>
            <a:chOff x="2477666" y="4128507"/>
            <a:chExt cx="1750005" cy="1002578"/>
          </a:xfrm>
        </p:grpSpPr>
        <p:sp>
          <p:nvSpPr>
            <p:cNvPr id="36" name="矩形 35"/>
            <p:cNvSpPr/>
            <p:nvPr/>
          </p:nvSpPr>
          <p:spPr>
            <a:xfrm>
              <a:off x="2704670" y="4128507"/>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导出</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2477666" y="4347817"/>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自定义选择导出的报表，根据需要导出</a:t>
              </a:r>
              <a:r>
                <a:rPr lang="en-US" altLang="zh-CN" sz="1300" dirty="0">
                  <a:solidFill>
                    <a:schemeClr val="tx1"/>
                  </a:solidFill>
                  <a:latin typeface="微软雅黑" panose="020B0503020204020204" pitchFamily="34" charset="-122"/>
                  <a:ea typeface="微软雅黑" panose="020B0503020204020204" pitchFamily="34" charset="-122"/>
                </a:rPr>
                <a:t>EXCEL</a:t>
              </a:r>
              <a:r>
                <a:rPr lang="zh-CN" altLang="en-US" sz="1300" dirty="0">
                  <a:solidFill>
                    <a:schemeClr val="tx1"/>
                  </a:solidFill>
                  <a:latin typeface="微软雅黑" panose="020B0503020204020204" pitchFamily="34" charset="-122"/>
                  <a:ea typeface="微软雅黑" panose="020B0503020204020204" pitchFamily="34" charset="-122"/>
                </a:rPr>
                <a:t>或</a:t>
              </a:r>
              <a:r>
                <a:rPr lang="en-US" altLang="zh-CN" sz="1300" dirty="0">
                  <a:solidFill>
                    <a:schemeClr val="tx1"/>
                  </a:solidFill>
                  <a:latin typeface="微软雅黑" panose="020B0503020204020204" pitchFamily="34" charset="-122"/>
                  <a:ea typeface="微软雅黑" panose="020B0503020204020204" pitchFamily="34" charset="-122"/>
                </a:rPr>
                <a:t>PDF</a:t>
              </a:r>
              <a:r>
                <a:rPr lang="zh-CN" altLang="en-US" sz="1300" dirty="0">
                  <a:solidFill>
                    <a:schemeClr val="tx1"/>
                  </a:solidFill>
                  <a:latin typeface="微软雅黑" panose="020B0503020204020204" pitchFamily="34" charset="-122"/>
                  <a:ea typeface="微软雅黑" panose="020B0503020204020204" pitchFamily="34" charset="-122"/>
                </a:rPr>
                <a:t>格式的文件。</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348460" y="5517494"/>
            <a:ext cx="2333036" cy="1325540"/>
            <a:chOff x="4761961" y="4137160"/>
            <a:chExt cx="1750005" cy="993925"/>
          </a:xfrm>
        </p:grpSpPr>
        <p:sp>
          <p:nvSpPr>
            <p:cNvPr id="37" name="矩形 36"/>
            <p:cNvSpPr/>
            <p:nvPr/>
          </p:nvSpPr>
          <p:spPr>
            <a:xfrm>
              <a:off x="4988965" y="4137160"/>
              <a:ext cx="1296000" cy="263935"/>
            </a:xfrm>
            <a:prstGeom prst="rect">
              <a:avLst/>
            </a:prstGeom>
            <a:solidFill>
              <a:srgbClr val="71B3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打印</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4761961" y="4347817"/>
              <a:ext cx="1750005"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300" dirty="0">
                  <a:solidFill>
                    <a:schemeClr val="tx1"/>
                  </a:solidFill>
                  <a:latin typeface="微软雅黑" panose="020B0503020204020204" pitchFamily="34" charset="-122"/>
                  <a:ea typeface="微软雅黑" panose="020B0503020204020204" pitchFamily="34" charset="-122"/>
                </a:rPr>
                <a:t>对</a:t>
              </a:r>
              <a:r>
                <a:rPr lang="zh-CN" altLang="en-US" sz="1300" b="1" dirty="0">
                  <a:solidFill>
                    <a:schemeClr val="tx1"/>
                  </a:solidFill>
                  <a:latin typeface="微软雅黑" panose="020B0503020204020204" pitchFamily="34" charset="-122"/>
                  <a:ea typeface="微软雅黑" panose="020B0503020204020204" pitchFamily="34" charset="-122"/>
                </a:rPr>
                <a:t>选择报表</a:t>
              </a:r>
              <a:r>
                <a:rPr lang="zh-CN" altLang="en-US" sz="1300" dirty="0">
                  <a:solidFill>
                    <a:schemeClr val="tx1"/>
                  </a:solidFill>
                  <a:latin typeface="微软雅黑" panose="020B0503020204020204" pitchFamily="34" charset="-122"/>
                  <a:ea typeface="微软雅黑" panose="020B0503020204020204" pitchFamily="34" charset="-122"/>
                </a:rPr>
                <a:t>进行打印，可以根据需要选择</a:t>
              </a:r>
              <a:r>
                <a:rPr lang="en-US" altLang="zh-CN" sz="1300" dirty="0">
                  <a:solidFill>
                    <a:schemeClr val="tx1"/>
                  </a:solidFill>
                  <a:latin typeface="微软雅黑" panose="020B0503020204020204" pitchFamily="34" charset="-122"/>
                  <a:ea typeface="微软雅黑" panose="020B0503020204020204" pitchFamily="34" charset="-122"/>
                </a:rPr>
                <a:t>A3</a:t>
              </a:r>
              <a:r>
                <a:rPr lang="zh-CN" altLang="en-US" sz="1300" dirty="0">
                  <a:solidFill>
                    <a:schemeClr val="tx1"/>
                  </a:solidFill>
                  <a:latin typeface="微软雅黑" panose="020B0503020204020204" pitchFamily="34" charset="-122"/>
                  <a:ea typeface="微软雅黑" panose="020B0503020204020204" pitchFamily="34" charset="-122"/>
                </a:rPr>
                <a:t>或</a:t>
              </a:r>
              <a:r>
                <a:rPr lang="en-US" altLang="zh-CN" sz="1300" dirty="0">
                  <a:solidFill>
                    <a:schemeClr val="tx1"/>
                  </a:solidFill>
                  <a:latin typeface="微软雅黑" panose="020B0503020204020204" pitchFamily="34" charset="-122"/>
                  <a:ea typeface="微软雅黑" panose="020B0503020204020204" pitchFamily="34" charset="-122"/>
                </a:rPr>
                <a:t>A4</a:t>
              </a:r>
              <a:r>
                <a:rPr lang="zh-CN" altLang="en-US" sz="1300" dirty="0">
                  <a:solidFill>
                    <a:schemeClr val="tx1"/>
                  </a:solidFill>
                  <a:latin typeface="微软雅黑" panose="020B0503020204020204" pitchFamily="34" charset="-122"/>
                  <a:ea typeface="微软雅黑" panose="020B0503020204020204" pitchFamily="34" charset="-122"/>
                </a:rPr>
                <a:t>打印模板进行打印。</a:t>
              </a:r>
              <a:endParaRPr lang="zh-CN" altLang="en-US" sz="1300" dirty="0">
                <a:solidFill>
                  <a:schemeClr val="tx1"/>
                </a:solidFill>
                <a:latin typeface="微软雅黑" panose="020B0503020204020204" pitchFamily="34" charset="-122"/>
                <a:ea typeface="微软雅黑" panose="020B0503020204020204" pitchFamily="34" charset="-122"/>
              </a:endParaRPr>
            </a:p>
          </p:txBody>
        </p:sp>
      </p:grpSp>
      <p:sp>
        <p:nvSpPr>
          <p:cNvPr id="4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xit" presetSubtype="4" fill="hold" nodeType="after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anim calcmode="lin" valueType="num">
                                      <p:cBhvr>
                                        <p:cTn id="51" dur="500" fill="hold"/>
                                        <p:tgtEl>
                                          <p:spTgt spid="20"/>
                                        </p:tgtEl>
                                        <p:attrNameLst>
                                          <p:attrName>ppt_x</p:attrName>
                                        </p:attrNameLst>
                                      </p:cBhvr>
                                      <p:tavLst>
                                        <p:tav tm="0">
                                          <p:val>
                                            <p:strVal val="#ppt_x"/>
                                          </p:val>
                                        </p:tav>
                                        <p:tav tm="100000">
                                          <p:val>
                                            <p:strVal val="#ppt_x"/>
                                          </p:val>
                                        </p:tav>
                                      </p:tavLst>
                                    </p:anim>
                                    <p:anim calcmode="lin" valueType="num">
                                      <p:cBhvr>
                                        <p:cTn id="52" dur="500" fill="hold"/>
                                        <p:tgtEl>
                                          <p:spTgt spid="20"/>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anim calcmode="lin" valueType="num">
                                      <p:cBhvr>
                                        <p:cTn id="56" dur="500" fill="hold"/>
                                        <p:tgtEl>
                                          <p:spTgt spid="19"/>
                                        </p:tgtEl>
                                        <p:attrNameLst>
                                          <p:attrName>ppt_x</p:attrName>
                                        </p:attrNameLst>
                                      </p:cBhvr>
                                      <p:tavLst>
                                        <p:tav tm="0">
                                          <p:val>
                                            <p:strVal val="#ppt_x"/>
                                          </p:val>
                                        </p:tav>
                                        <p:tav tm="100000">
                                          <p:val>
                                            <p:strVal val="#ppt_x"/>
                                          </p:val>
                                        </p:tav>
                                      </p:tavLst>
                                    </p:anim>
                                    <p:anim calcmode="lin" valueType="num">
                                      <p:cBhvr>
                                        <p:cTn id="57" dur="500" fill="hold"/>
                                        <p:tgtEl>
                                          <p:spTgt spid="19"/>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anim calcmode="lin" valueType="num">
                                      <p:cBhvr>
                                        <p:cTn id="66" dur="500" fill="hold"/>
                                        <p:tgtEl>
                                          <p:spTgt spid="23"/>
                                        </p:tgtEl>
                                        <p:attrNameLst>
                                          <p:attrName>ppt_x</p:attrName>
                                        </p:attrNameLst>
                                      </p:cBhvr>
                                      <p:tavLst>
                                        <p:tav tm="0">
                                          <p:val>
                                            <p:strVal val="#ppt_x"/>
                                          </p:val>
                                        </p:tav>
                                        <p:tav tm="100000">
                                          <p:val>
                                            <p:strVal val="#ppt_x"/>
                                          </p:val>
                                        </p:tav>
                                      </p:tavLst>
                                    </p:anim>
                                    <p:anim calcmode="lin" valueType="num">
                                      <p:cBhvr>
                                        <p:cTn id="67" dur="500" fill="hold"/>
                                        <p:tgtEl>
                                          <p:spTgt spid="2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anim calcmode="lin" valueType="num">
                                      <p:cBhvr>
                                        <p:cTn id="71" dur="500" fill="hold"/>
                                        <p:tgtEl>
                                          <p:spTgt spid="24"/>
                                        </p:tgtEl>
                                        <p:attrNameLst>
                                          <p:attrName>ppt_x</p:attrName>
                                        </p:attrNameLst>
                                      </p:cBhvr>
                                      <p:tavLst>
                                        <p:tav tm="0">
                                          <p:val>
                                            <p:strVal val="#ppt_x"/>
                                          </p:val>
                                        </p:tav>
                                        <p:tav tm="100000">
                                          <p:val>
                                            <p:strVal val="#ppt_x"/>
                                          </p:val>
                                        </p:tav>
                                      </p:tavLst>
                                    </p:anim>
                                    <p:anim calcmode="lin" valueType="num">
                                      <p:cBhvr>
                                        <p:cTn id="72" dur="500" fill="hold"/>
                                        <p:tgtEl>
                                          <p:spTgt spid="24"/>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601" y="873741"/>
            <a:ext cx="11950444" cy="4410412"/>
          </a:xfrm>
          <a:prstGeom prst="rect">
            <a:avLst/>
          </a:prstGeom>
          <a:ln>
            <a:noFill/>
          </a:ln>
        </p:spPr>
      </p:pic>
      <p:sp>
        <p:nvSpPr>
          <p:cNvPr id="9" name="矩形 8"/>
          <p:cNvSpPr/>
          <p:nvPr/>
        </p:nvSpPr>
        <p:spPr>
          <a:xfrm>
            <a:off x="1530159" y="1684992"/>
            <a:ext cx="8605196" cy="273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7" name="矩形 6"/>
          <p:cNvSpPr/>
          <p:nvPr/>
        </p:nvSpPr>
        <p:spPr>
          <a:xfrm>
            <a:off x="387301" y="1814019"/>
            <a:ext cx="1142853" cy="247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56" name="矩形 55"/>
          <p:cNvSpPr/>
          <p:nvPr/>
        </p:nvSpPr>
        <p:spPr>
          <a:xfrm>
            <a:off x="10147819" y="1529312"/>
            <a:ext cx="1853763" cy="3102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57" name="矩形 56"/>
          <p:cNvSpPr/>
          <p:nvPr/>
        </p:nvSpPr>
        <p:spPr>
          <a:xfrm>
            <a:off x="63601" y="5754521"/>
            <a:ext cx="2684323" cy="533525"/>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900" b="1" dirty="0">
                <a:latin typeface="微软雅黑" panose="020B0503020204020204" pitchFamily="34" charset="-122"/>
                <a:ea typeface="微软雅黑" panose="020B0503020204020204" pitchFamily="34" charset="-122"/>
              </a:rPr>
              <a:t>报表切换区域操作说明</a:t>
            </a:r>
            <a:endParaRPr lang="zh-CN" altLang="en-US" sz="1900" b="1" dirty="0">
              <a:latin typeface="微软雅黑" panose="020B0503020204020204" pitchFamily="34" charset="-122"/>
              <a:ea typeface="微软雅黑" panose="020B0503020204020204" pitchFamily="34" charset="-122"/>
            </a:endParaRPr>
          </a:p>
        </p:txBody>
      </p:sp>
      <p:sp>
        <p:nvSpPr>
          <p:cNvPr id="59" name="矩形 58"/>
          <p:cNvSpPr/>
          <p:nvPr/>
        </p:nvSpPr>
        <p:spPr>
          <a:xfrm>
            <a:off x="2813108" y="5652775"/>
            <a:ext cx="8615405" cy="1044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通过鼠标左键点击报表页签，可以进行各报表间的互相切换操作。也可以通过最右侧的 </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下拉按钮通过展示的报表列表进行报表间的快速切换。</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10"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051" y="1139997"/>
            <a:ext cx="9459986" cy="4301549"/>
          </a:xfrm>
          <a:prstGeom prst="rect">
            <a:avLst/>
          </a:prstGeom>
        </p:spPr>
      </p:pic>
      <p:sp>
        <p:nvSpPr>
          <p:cNvPr id="6" name="矩形 5"/>
          <p:cNvSpPr/>
          <p:nvPr/>
        </p:nvSpPr>
        <p:spPr>
          <a:xfrm>
            <a:off x="1696499" y="1943149"/>
            <a:ext cx="623919" cy="213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1" name="矩形 10"/>
          <p:cNvSpPr/>
          <p:nvPr/>
        </p:nvSpPr>
        <p:spPr>
          <a:xfrm>
            <a:off x="1523801" y="2273826"/>
            <a:ext cx="7886924" cy="30652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0" name="矩形 19"/>
          <p:cNvSpPr/>
          <p:nvPr/>
        </p:nvSpPr>
        <p:spPr>
          <a:xfrm>
            <a:off x="9771237" y="876053"/>
            <a:ext cx="2419182" cy="533525"/>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b="1" dirty="0">
                <a:latin typeface="微软雅黑" panose="020B0503020204020204" pitchFamily="34" charset="-122"/>
                <a:ea typeface="微软雅黑" panose="020B0503020204020204" pitchFamily="34" charset="-122"/>
              </a:rPr>
              <a:t>数据录入区域操作说明</a:t>
            </a:r>
            <a:endParaRPr lang="zh-CN" altLang="en-US" sz="16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507887" y="1576346"/>
            <a:ext cx="2706676" cy="3762744"/>
            <a:chOff x="7131840" y="1181982"/>
            <a:chExt cx="2030270" cy="2821405"/>
          </a:xfrm>
        </p:grpSpPr>
        <p:sp>
          <p:nvSpPr>
            <p:cNvPr id="21" name="矩形 20"/>
            <p:cNvSpPr/>
            <p:nvPr/>
          </p:nvSpPr>
          <p:spPr>
            <a:xfrm>
              <a:off x="7131840" y="1181982"/>
              <a:ext cx="2012159"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根据每张报表填报要求，在数据录入区域进行指标数据填写。其中：</a:t>
              </a:r>
              <a:endParaRPr lang="en-US" altLang="zh-CN" sz="15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7232357" y="2087395"/>
              <a:ext cx="467833" cy="163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p:nvSpPr>
          <p:spPr>
            <a:xfrm>
              <a:off x="7149951" y="1976050"/>
              <a:ext cx="2012159" cy="783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             白色单元格代表需要通过手工补充录入的数据。</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             绿色单元格代表通过系统全表运算或单表运算自动生成的数据，无法手工修改。</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             青色单元格代表通过全表提取或单表提取生成的数据，但可以根据实际情况进行手工修改。</a:t>
              </a:r>
              <a:r>
                <a:rPr lang="zh-CN" altLang="en-US" sz="1500" dirty="0">
                  <a:solidFill>
                    <a:srgbClr val="FF0000"/>
                  </a:solidFill>
                  <a:latin typeface="微软雅黑" panose="020B0503020204020204" pitchFamily="34" charset="-122"/>
                  <a:ea typeface="微软雅黑" panose="020B0503020204020204" pitchFamily="34" charset="-122"/>
                </a:rPr>
                <a:t>如重新提取数据将重新覆盖。</a:t>
              </a:r>
              <a:endParaRPr lang="en-US" altLang="zh-CN" sz="1500" dirty="0">
                <a:solidFill>
                  <a:srgbClr val="FF0000"/>
                </a:solidFill>
                <a:latin typeface="微软雅黑" panose="020B0503020204020204" pitchFamily="34" charset="-122"/>
                <a:ea typeface="微软雅黑" panose="020B0503020204020204" pitchFamily="34" charset="-122"/>
              </a:endParaRPr>
            </a:p>
          </p:txBody>
        </p:sp>
        <p:sp>
          <p:nvSpPr>
            <p:cNvPr id="24" name="矩形 23"/>
            <p:cNvSpPr/>
            <p:nvPr/>
          </p:nvSpPr>
          <p:spPr>
            <a:xfrm>
              <a:off x="7232357" y="2830261"/>
              <a:ext cx="467833" cy="16303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p:cNvSpPr/>
            <p:nvPr/>
          </p:nvSpPr>
          <p:spPr>
            <a:xfrm>
              <a:off x="7232357" y="3840355"/>
              <a:ext cx="467833" cy="163032"/>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9" name="组合 18"/>
          <p:cNvGrpSpPr/>
          <p:nvPr/>
        </p:nvGrpSpPr>
        <p:grpSpPr>
          <a:xfrm>
            <a:off x="747134" y="5607190"/>
            <a:ext cx="7288743" cy="710815"/>
            <a:chOff x="438231" y="4581937"/>
            <a:chExt cx="5467269" cy="532988"/>
          </a:xfrm>
        </p:grpSpPr>
        <p:sp>
          <p:nvSpPr>
            <p:cNvPr id="27" name="矩形 26"/>
            <p:cNvSpPr/>
            <p:nvPr/>
          </p:nvSpPr>
          <p:spPr>
            <a:xfrm>
              <a:off x="438231" y="4581937"/>
              <a:ext cx="5467269" cy="53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            灰色单元格代表不需要录入数据的指标，无法编辑。</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            红色单元格是在审核报错时展现，表示校验出错的数据，需要核实进行修改。</a:t>
              </a:r>
              <a:endParaRPr lang="en-US" altLang="zh-CN" sz="1500" dirty="0">
                <a:solidFill>
                  <a:schemeClr val="tx1"/>
                </a:solidFill>
                <a:latin typeface="微软雅黑" panose="020B0503020204020204" pitchFamily="34" charset="-122"/>
                <a:ea typeface="微软雅黑" panose="020B0503020204020204" pitchFamily="34" charset="-122"/>
              </a:endParaRPr>
            </a:p>
          </p:txBody>
        </p:sp>
        <p:sp>
          <p:nvSpPr>
            <p:cNvPr id="28" name="矩形 27"/>
            <p:cNvSpPr/>
            <p:nvPr/>
          </p:nvSpPr>
          <p:spPr>
            <a:xfrm>
              <a:off x="438231" y="4675874"/>
              <a:ext cx="467833" cy="163032"/>
            </a:xfrm>
            <a:prstGeom prst="rect">
              <a:avLst/>
            </a:prstGeom>
            <a:solidFill>
              <a:srgbClr val="D3D3D3"/>
            </a:solidFill>
            <a:ln>
              <a:solidFill>
                <a:srgbClr val="D3D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矩形 28"/>
            <p:cNvSpPr/>
            <p:nvPr/>
          </p:nvSpPr>
          <p:spPr>
            <a:xfrm>
              <a:off x="438231" y="4913342"/>
              <a:ext cx="467833" cy="163032"/>
            </a:xfrm>
            <a:prstGeom prst="rect">
              <a:avLst/>
            </a:prstGeom>
            <a:solidFill>
              <a:srgbClr val="FF0000"/>
            </a:solidFill>
            <a:ln>
              <a:solidFill>
                <a:srgbClr val="D3D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8"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130" y="1346648"/>
            <a:ext cx="8926838" cy="4224482"/>
          </a:xfrm>
          <a:prstGeom prst="rect">
            <a:avLst/>
          </a:prstGeom>
        </p:spPr>
      </p:pic>
      <p:grpSp>
        <p:nvGrpSpPr>
          <p:cNvPr id="16" name="组合 15"/>
          <p:cNvGrpSpPr/>
          <p:nvPr/>
        </p:nvGrpSpPr>
        <p:grpSpPr>
          <a:xfrm>
            <a:off x="1249610" y="3164746"/>
            <a:ext cx="7778026" cy="2332163"/>
            <a:chOff x="1015148" y="2166477"/>
            <a:chExt cx="5834279" cy="1748717"/>
          </a:xfrm>
        </p:grpSpPr>
        <p:pic>
          <p:nvPicPr>
            <p:cNvPr id="12" name="图片 11"/>
            <p:cNvPicPr>
              <a:picLocks noChangeAspect="1"/>
            </p:cNvPicPr>
            <p:nvPr/>
          </p:nvPicPr>
          <p:blipFill>
            <a:blip r:embed="rId2"/>
            <a:stretch>
              <a:fillRect/>
            </a:stretch>
          </p:blipFill>
          <p:spPr>
            <a:xfrm>
              <a:off x="1017427" y="2166477"/>
              <a:ext cx="5832000" cy="1748717"/>
            </a:xfrm>
            <a:prstGeom prst="rect">
              <a:avLst/>
            </a:prstGeom>
          </p:spPr>
        </p:pic>
        <p:sp>
          <p:nvSpPr>
            <p:cNvPr id="15" name="矩形 14"/>
            <p:cNvSpPr/>
            <p:nvPr/>
          </p:nvSpPr>
          <p:spPr>
            <a:xfrm>
              <a:off x="1015148" y="2196084"/>
              <a:ext cx="265012" cy="112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 name="矩形 9"/>
          <p:cNvSpPr/>
          <p:nvPr/>
        </p:nvSpPr>
        <p:spPr>
          <a:xfrm>
            <a:off x="9771237" y="791077"/>
            <a:ext cx="2419182" cy="533525"/>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b="1" dirty="0">
                <a:latin typeface="微软雅黑" panose="020B0503020204020204" pitchFamily="34" charset="-122"/>
                <a:ea typeface="微软雅黑" panose="020B0503020204020204" pitchFamily="34" charset="-122"/>
              </a:rPr>
              <a:t>信息提示区域操作说明</a:t>
            </a:r>
            <a:endParaRPr lang="zh-CN" altLang="en-US" sz="16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8842234" y="5379035"/>
            <a:ext cx="165077" cy="130970"/>
          </a:xfrm>
          <a:prstGeom prst="rect">
            <a:avLst/>
          </a:prstGeom>
        </p:spPr>
      </p:pic>
      <p:sp>
        <p:nvSpPr>
          <p:cNvPr id="17" name="矩形 16"/>
          <p:cNvSpPr/>
          <p:nvPr/>
        </p:nvSpPr>
        <p:spPr>
          <a:xfrm>
            <a:off x="9148773" y="1346648"/>
            <a:ext cx="3041647" cy="1044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200000"/>
              </a:lnSpc>
            </a:pPr>
            <a:r>
              <a:rPr lang="zh-CN" altLang="en-US" sz="1500" dirty="0">
                <a:solidFill>
                  <a:schemeClr val="tx1"/>
                </a:solidFill>
                <a:latin typeface="微软雅黑" panose="020B0503020204020204" pitchFamily="34" charset="-122"/>
                <a:ea typeface="微软雅黑" panose="020B0503020204020204" pitchFamily="34" charset="-122"/>
              </a:rPr>
              <a:t>在数据录入区域右下角，点击还原按钮可以弹出信息提示区域：</a:t>
            </a:r>
            <a:endParaRPr lang="en-US" altLang="zh-CN" sz="1500" dirty="0">
              <a:solidFill>
                <a:schemeClr val="tx1"/>
              </a:solidFill>
              <a:latin typeface="微软雅黑" panose="020B0503020204020204" pitchFamily="34" charset="-122"/>
              <a:ea typeface="微软雅黑" panose="020B0503020204020204" pitchFamily="34" charset="-122"/>
            </a:endParaRPr>
          </a:p>
          <a:p>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200000"/>
              </a:lnSpc>
            </a:pPr>
            <a:r>
              <a:rPr lang="zh-CN" altLang="en-US" sz="1500" b="1" dirty="0">
                <a:solidFill>
                  <a:schemeClr val="tx1"/>
                </a:solidFill>
                <a:latin typeface="微软雅黑" panose="020B0503020204020204" pitchFamily="34" charset="-122"/>
                <a:ea typeface="微软雅黑" panose="020B0503020204020204" pitchFamily="34" charset="-122"/>
              </a:rPr>
              <a:t>填报说明：</a:t>
            </a:r>
            <a:r>
              <a:rPr lang="zh-CN" altLang="en-US" sz="1500" dirty="0">
                <a:solidFill>
                  <a:schemeClr val="tx1"/>
                </a:solidFill>
                <a:latin typeface="微软雅黑" panose="020B0503020204020204" pitchFamily="34" charset="-122"/>
                <a:ea typeface="微软雅黑" panose="020B0503020204020204" pitchFamily="34" charset="-122"/>
              </a:rPr>
              <a:t>查看本张报表相关指标的编报说明。</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200000"/>
              </a:lnSpc>
            </a:pPr>
            <a:r>
              <a:rPr lang="zh-CN" altLang="en-US" sz="1500" b="1" dirty="0">
                <a:solidFill>
                  <a:schemeClr val="tx1"/>
                </a:solidFill>
                <a:latin typeface="微软雅黑" panose="020B0503020204020204" pitchFamily="34" charset="-122"/>
                <a:ea typeface="微软雅黑" panose="020B0503020204020204" pitchFamily="34" charset="-122"/>
              </a:rPr>
              <a:t>审核信息：</a:t>
            </a:r>
            <a:r>
              <a:rPr lang="zh-CN" altLang="en-US" sz="1500" dirty="0">
                <a:solidFill>
                  <a:schemeClr val="tx1"/>
                </a:solidFill>
                <a:latin typeface="微软雅黑" panose="020B0503020204020204" pitchFamily="34" charset="-122"/>
                <a:ea typeface="微软雅黑" panose="020B0503020204020204" pitchFamily="34" charset="-122"/>
              </a:rPr>
              <a:t>在点击审核按钮后，展示审核错误信息。错误分为</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审核</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和</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请核实</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两种错误类型：审核错误必须修改，否则无法上报数据；核实错误根据实际情况修改或填写</a:t>
            </a:r>
            <a:r>
              <a:rPr lang="zh-CN" altLang="en-US" sz="1500" b="1" dirty="0">
                <a:solidFill>
                  <a:srgbClr val="FF0000"/>
                </a:solidFill>
                <a:latin typeface="微软雅黑" panose="020B0503020204020204" pitchFamily="34" charset="-122"/>
                <a:ea typeface="微软雅黑" panose="020B0503020204020204" pitchFamily="34" charset="-122"/>
              </a:rPr>
              <a:t>错误说明</a:t>
            </a:r>
            <a:r>
              <a:rPr lang="zh-CN" altLang="en-US" sz="1500" dirty="0">
                <a:solidFill>
                  <a:schemeClr val="tx1"/>
                </a:solidFill>
                <a:latin typeface="微软雅黑" panose="020B0503020204020204" pitchFamily="34" charset="-122"/>
                <a:ea typeface="微软雅黑" panose="020B0503020204020204" pitchFamily="34" charset="-122"/>
              </a:rPr>
              <a:t>。</a:t>
            </a:r>
            <a:endParaRPr lang="en-US" altLang="zh-CN" sz="1500" dirty="0">
              <a:solidFill>
                <a:schemeClr val="tx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239551" y="3160676"/>
            <a:ext cx="7774988" cy="2176329"/>
            <a:chOff x="1007608" y="2163426"/>
            <a:chExt cx="5832000" cy="1631869"/>
          </a:xfrm>
        </p:grpSpPr>
        <p:pic>
          <p:nvPicPr>
            <p:cNvPr id="14" name="图片 13"/>
            <p:cNvPicPr>
              <a:picLocks noChangeAspect="1"/>
            </p:cNvPicPr>
            <p:nvPr/>
          </p:nvPicPr>
          <p:blipFill>
            <a:blip r:embed="rId4"/>
            <a:stretch>
              <a:fillRect/>
            </a:stretch>
          </p:blipFill>
          <p:spPr>
            <a:xfrm>
              <a:off x="1007608" y="2163426"/>
              <a:ext cx="5832000" cy="1631869"/>
            </a:xfrm>
            <a:prstGeom prst="rect">
              <a:avLst/>
            </a:prstGeom>
          </p:spPr>
        </p:pic>
        <p:sp>
          <p:nvSpPr>
            <p:cNvPr id="18" name="矩形 17"/>
            <p:cNvSpPr/>
            <p:nvPr/>
          </p:nvSpPr>
          <p:spPr>
            <a:xfrm>
              <a:off x="1280160" y="2193906"/>
              <a:ext cx="281940" cy="114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矩形 19"/>
          <p:cNvSpPr/>
          <p:nvPr/>
        </p:nvSpPr>
        <p:spPr>
          <a:xfrm>
            <a:off x="1330830" y="5734050"/>
            <a:ext cx="5493198" cy="895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操作日志：</a:t>
            </a:r>
            <a:r>
              <a:rPr lang="zh-CN" altLang="en-US" sz="1500" dirty="0">
                <a:solidFill>
                  <a:schemeClr val="tx1"/>
                </a:solidFill>
                <a:latin typeface="微软雅黑" panose="020B0503020204020204" pitchFamily="34" charset="-122"/>
                <a:ea typeface="微软雅黑" panose="020B0503020204020204" pitchFamily="34" charset="-122"/>
              </a:rPr>
              <a:t>查看对本张报表的所有操作记录信息。</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b="1" dirty="0">
                <a:solidFill>
                  <a:schemeClr val="tx1"/>
                </a:solidFill>
                <a:latin typeface="微软雅黑" panose="020B0503020204020204" pitchFamily="34" charset="-122"/>
                <a:ea typeface="微软雅黑" panose="020B0503020204020204" pitchFamily="34" charset="-122"/>
              </a:rPr>
              <a:t>指标属性：</a:t>
            </a:r>
            <a:r>
              <a:rPr lang="zh-CN" altLang="en-US" sz="1500" dirty="0">
                <a:solidFill>
                  <a:schemeClr val="tx1"/>
                </a:solidFill>
                <a:latin typeface="微软雅黑" panose="020B0503020204020204" pitchFamily="34" charset="-122"/>
                <a:ea typeface="微软雅黑" panose="020B0503020204020204" pitchFamily="34" charset="-122"/>
              </a:rPr>
              <a:t>查看选中指标的代码、名称及相关公式等信息。</a:t>
            </a:r>
            <a:endParaRPr lang="en-US" altLang="zh-CN" sz="1500" dirty="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070" y="3089302"/>
            <a:ext cx="7776000" cy="2428724"/>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7799" y="1597518"/>
            <a:ext cx="4106256" cy="3816000"/>
          </a:xfrm>
          <a:prstGeom prst="rect">
            <a:avLst/>
          </a:prstGeom>
        </p:spPr>
      </p:pic>
      <p:grpSp>
        <p:nvGrpSpPr>
          <p:cNvPr id="9" name="组合 8"/>
          <p:cNvGrpSpPr/>
          <p:nvPr/>
        </p:nvGrpSpPr>
        <p:grpSpPr>
          <a:xfrm>
            <a:off x="1232323" y="3458019"/>
            <a:ext cx="7774988" cy="2083675"/>
            <a:chOff x="754380" y="2810750"/>
            <a:chExt cx="5832000" cy="1752355"/>
          </a:xfrm>
        </p:grpSpPr>
        <p:pic>
          <p:nvPicPr>
            <p:cNvPr id="6" name="图片 5"/>
            <p:cNvPicPr>
              <a:picLocks noChangeAspect="1"/>
            </p:cNvPicPr>
            <p:nvPr/>
          </p:nvPicPr>
          <p:blipFill>
            <a:blip r:embed="rId7"/>
            <a:stretch>
              <a:fillRect/>
            </a:stretch>
          </p:blipFill>
          <p:spPr>
            <a:xfrm>
              <a:off x="754380" y="2810750"/>
              <a:ext cx="5832000" cy="1752355"/>
            </a:xfrm>
            <a:prstGeom prst="rect">
              <a:avLst/>
            </a:prstGeom>
          </p:spPr>
        </p:pic>
        <p:sp>
          <p:nvSpPr>
            <p:cNvPr id="7" name="矩形 6"/>
            <p:cNvSpPr/>
            <p:nvPr/>
          </p:nvSpPr>
          <p:spPr>
            <a:xfrm>
              <a:off x="1314293" y="2811482"/>
              <a:ext cx="241300" cy="114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p:nvGrpSpPr>
        <p:grpSpPr>
          <a:xfrm>
            <a:off x="1228872" y="3204231"/>
            <a:ext cx="7774988" cy="2327264"/>
            <a:chOff x="2048694" y="2247969"/>
            <a:chExt cx="5832000" cy="1745044"/>
          </a:xfrm>
        </p:grpSpPr>
        <p:pic>
          <p:nvPicPr>
            <p:cNvPr id="13" name="图片 12"/>
            <p:cNvPicPr>
              <a:picLocks noChangeAspect="1"/>
            </p:cNvPicPr>
            <p:nvPr/>
          </p:nvPicPr>
          <p:blipFill>
            <a:blip r:embed="rId8"/>
            <a:stretch>
              <a:fillRect/>
            </a:stretch>
          </p:blipFill>
          <p:spPr>
            <a:xfrm>
              <a:off x="2048694" y="2247969"/>
              <a:ext cx="5832000" cy="1745044"/>
            </a:xfrm>
            <a:prstGeom prst="rect">
              <a:avLst/>
            </a:prstGeom>
          </p:spPr>
        </p:pic>
        <p:sp>
          <p:nvSpPr>
            <p:cNvPr id="21" name="矩形 20"/>
            <p:cNvSpPr/>
            <p:nvPr/>
          </p:nvSpPr>
          <p:spPr>
            <a:xfrm>
              <a:off x="2839368" y="2271595"/>
              <a:ext cx="290830" cy="114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1" name="矩形 10"/>
          <p:cNvSpPr/>
          <p:nvPr/>
        </p:nvSpPr>
        <p:spPr>
          <a:xfrm>
            <a:off x="8781431" y="5331058"/>
            <a:ext cx="263588" cy="216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3"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up)">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26" presetClass="emph" presetSubtype="0" fill="hold" grpId="1" nodeType="withEffect">
                                  <p:stCondLst>
                                    <p:cond delay="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wipe(up)">
                                      <p:cBhvr>
                                        <p:cTn id="25" dur="500"/>
                                        <p:tgtEl>
                                          <p:spTgt spid="1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
                                            <p:txEl>
                                              <p:pRg st="3" end="3"/>
                                            </p:txEl>
                                          </p:spTgt>
                                        </p:tgtEl>
                                        <p:attrNameLst>
                                          <p:attrName>style.visibility</p:attrName>
                                        </p:attrNameLst>
                                      </p:cBhvr>
                                      <p:to>
                                        <p:strVal val="visible"/>
                                      </p:to>
                                    </p:set>
                                    <p:animEffect transition="in" filter="wipe(up)">
                                      <p:cBhvr>
                                        <p:cTn id="30" dur="500"/>
                                        <p:tgtEl>
                                          <p:spTgt spid="17">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animEffect transition="in" filter="wipe(up)">
                                      <p:cBhvr>
                                        <p:cTn id="5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uiExpand="1" build="p"/>
      <p:bldP spid="20" grpId="0" uiExpand="1" build="p"/>
      <p:bldP spid="11" grpId="0" animBg="1" uiExpand="1"/>
      <p:bldP spid="11" grpId="1" animBg="1" uiExpan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793975"/>
            <a:ext cx="2063731" cy="383117"/>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单户封面</a:t>
            </a:r>
            <a:endParaRPr lang="zh-CN" altLang="en-US" sz="18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3731" y="1141825"/>
            <a:ext cx="10126682" cy="3712850"/>
          </a:xfrm>
          <a:prstGeom prst="rect">
            <a:avLst/>
          </a:prstGeom>
          <a:ln>
            <a:solidFill>
              <a:schemeClr val="accent1"/>
            </a:solidFill>
          </a:ln>
        </p:spPr>
      </p:pic>
      <p:sp>
        <p:nvSpPr>
          <p:cNvPr id="14" name="矩形 13"/>
          <p:cNvSpPr/>
          <p:nvPr/>
        </p:nvSpPr>
        <p:spPr>
          <a:xfrm>
            <a:off x="0" y="1177089"/>
            <a:ext cx="2063731" cy="1087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① </a:t>
            </a:r>
            <a:r>
              <a:rPr lang="zh-CN" altLang="en-US" sz="1500" b="1" dirty="0">
                <a:solidFill>
                  <a:srgbClr val="99CC00"/>
                </a:solidFill>
                <a:latin typeface="微软雅黑" panose="020B0503020204020204" pitchFamily="34" charset="-122"/>
                <a:ea typeface="微软雅黑" panose="020B0503020204020204" pitchFamily="34" charset="-122"/>
              </a:rPr>
              <a:t>绿色单元格</a:t>
            </a:r>
            <a:r>
              <a:rPr lang="zh-CN" altLang="en-US" sz="1500" dirty="0">
                <a:solidFill>
                  <a:schemeClr val="tx1"/>
                </a:solidFill>
                <a:latin typeface="微软雅黑" panose="020B0503020204020204" pitchFamily="34" charset="-122"/>
                <a:ea typeface="微软雅黑" panose="020B0503020204020204" pitchFamily="34" charset="-122"/>
              </a:rPr>
              <a:t>通过运算从单位基本信息表取数，如有错误需要修改单位基本信息表后重新运算。</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② </a:t>
            </a:r>
            <a:r>
              <a:rPr lang="zh-CN" altLang="en-US" sz="1500" b="1" dirty="0">
                <a:solidFill>
                  <a:schemeClr val="tx1"/>
                </a:solidFill>
                <a:latin typeface="微软雅黑" panose="020B0503020204020204" pitchFamily="34" charset="-122"/>
                <a:ea typeface="微软雅黑" panose="020B0503020204020204" pitchFamily="34" charset="-122"/>
              </a:rPr>
              <a:t>财务隶属管理</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部门标识代码</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上报因素</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是否编报部门决算</a:t>
            </a:r>
            <a:r>
              <a:rPr lang="zh-CN" altLang="en-US" sz="1500" dirty="0">
                <a:solidFill>
                  <a:schemeClr val="tx1"/>
                </a:solidFill>
                <a:latin typeface="微软雅黑" panose="020B0503020204020204" pitchFamily="34" charset="-122"/>
                <a:ea typeface="微软雅黑" panose="020B0503020204020204" pitchFamily="34" charset="-122"/>
              </a:rPr>
              <a:t>信息，需要结合实际进行手工选择填写。</a:t>
            </a:r>
            <a:endParaRPr lang="en-US" altLang="zh-CN" sz="150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2558909" y="3867374"/>
            <a:ext cx="462762" cy="167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6" name="矩形 15"/>
          <p:cNvSpPr/>
          <p:nvPr/>
        </p:nvSpPr>
        <p:spPr>
          <a:xfrm>
            <a:off x="4858524" y="3871285"/>
            <a:ext cx="661395" cy="154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7" name="矩形 16"/>
          <p:cNvSpPr/>
          <p:nvPr/>
        </p:nvSpPr>
        <p:spPr>
          <a:xfrm>
            <a:off x="4858523" y="4515893"/>
            <a:ext cx="710597" cy="195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8" name="矩形 17"/>
          <p:cNvSpPr/>
          <p:nvPr/>
        </p:nvSpPr>
        <p:spPr>
          <a:xfrm>
            <a:off x="7127077" y="4524185"/>
            <a:ext cx="835719" cy="195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9" name="矩形 18"/>
          <p:cNvSpPr/>
          <p:nvPr/>
        </p:nvSpPr>
        <p:spPr>
          <a:xfrm>
            <a:off x="0" y="5266096"/>
            <a:ext cx="12190413" cy="1087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③ </a:t>
            </a:r>
            <a:r>
              <a:rPr lang="zh-CN" altLang="en-US" sz="1600" b="1" dirty="0">
                <a:solidFill>
                  <a:schemeClr val="tx1"/>
                </a:solidFill>
                <a:latin typeface="微软雅黑" panose="020B0503020204020204" pitchFamily="34" charset="-122"/>
                <a:ea typeface="微软雅黑" panose="020B0503020204020204" pitchFamily="34" charset="-122"/>
              </a:rPr>
              <a:t>单位执行会计制度：</a:t>
            </a:r>
            <a:r>
              <a:rPr lang="zh-CN" altLang="en-US" sz="1600" dirty="0">
                <a:solidFill>
                  <a:schemeClr val="tx1"/>
                </a:solidFill>
                <a:latin typeface="微软雅黑" panose="020B0503020204020204" pitchFamily="34" charset="-122"/>
                <a:ea typeface="微软雅黑" panose="020B0503020204020204" pitchFamily="34" charset="-122"/>
              </a:rPr>
              <a:t>与决算填报口径一致，事业单位需要进行细化调整。</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④ </a:t>
            </a:r>
            <a:r>
              <a:rPr lang="zh-CN" altLang="en-US" sz="1600" b="1" dirty="0">
                <a:solidFill>
                  <a:schemeClr val="tx1"/>
                </a:solidFill>
                <a:latin typeface="微软雅黑" panose="020B0503020204020204" pitchFamily="34" charset="-122"/>
                <a:ea typeface="微软雅黑" panose="020B0503020204020204" pitchFamily="34" charset="-122"/>
              </a:rPr>
              <a:t>封面其他信息：</a:t>
            </a:r>
            <a:r>
              <a:rPr lang="zh-CN" altLang="en-US" sz="1600" dirty="0">
                <a:solidFill>
                  <a:schemeClr val="tx1"/>
                </a:solidFill>
                <a:latin typeface="微软雅黑" panose="020B0503020204020204" pitchFamily="34" charset="-122"/>
                <a:ea typeface="微软雅黑" panose="020B0503020204020204" pitchFamily="34" charset="-122"/>
              </a:rPr>
              <a:t>按实际情况如实填写，通过单表审核通过即可。</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2558908" y="4150278"/>
            <a:ext cx="4568168" cy="3739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5"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childTnLst>
                          </p:cTn>
                        </p:par>
                        <p:par>
                          <p:cTn id="36" fill="hold">
                            <p:stCondLst>
                              <p:cond delay="0"/>
                            </p:stCondLst>
                            <p:childTnLst>
                              <p:par>
                                <p:cTn id="37" presetID="22" presetClass="entr" presetSubtype="1"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up)">
                                      <p:cBhvr>
                                        <p:cTn id="39" dur="500"/>
                                        <p:tgtEl>
                                          <p:spTgt spid="19">
                                            <p:txEl>
                                              <p:pRg st="0" end="0"/>
                                            </p:txEl>
                                          </p:spTgt>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wipe(up)">
                                      <p:cBhvr>
                                        <p:cTn id="4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8" grpId="0" animBg="1"/>
      <p:bldP spid="8" grpId="1" animBg="1"/>
      <p:bldP spid="16" grpId="0" animBg="1"/>
      <p:bldP spid="16" grpId="1" animBg="1"/>
      <p:bldP spid="17" grpId="0" animBg="1"/>
      <p:bldP spid="17" grpId="1" animBg="1"/>
      <p:bldP spid="18" grpId="0" animBg="1"/>
      <p:bldP spid="18" grpId="1" animBg="1"/>
      <p:bldP spid="19"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2837" y="1150820"/>
            <a:ext cx="10464739" cy="4362581"/>
          </a:xfrm>
          <a:prstGeom prst="rect">
            <a:avLst/>
          </a:prstGeom>
          <a:ln>
            <a:solidFill>
              <a:srgbClr val="1848C0"/>
            </a:solidFill>
          </a:ln>
        </p:spPr>
      </p:pic>
      <p:sp>
        <p:nvSpPr>
          <p:cNvPr id="20" name="矩形 19"/>
          <p:cNvSpPr/>
          <p:nvPr/>
        </p:nvSpPr>
        <p:spPr>
          <a:xfrm>
            <a:off x="2" y="800550"/>
            <a:ext cx="2526971"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资产负债简表</a:t>
            </a:r>
            <a:endParaRPr lang="zh-CN" altLang="en-US" sz="1800" dirty="0">
              <a:latin typeface="微软雅黑" panose="020B0503020204020204" pitchFamily="34" charset="-122"/>
              <a:ea typeface="微软雅黑" panose="020B0503020204020204" pitchFamily="34" charset="-122"/>
            </a:endParaRPr>
          </a:p>
        </p:txBody>
      </p:sp>
      <p:sp>
        <p:nvSpPr>
          <p:cNvPr id="7" name="矩形 6"/>
          <p:cNvSpPr/>
          <p:nvPr/>
        </p:nvSpPr>
        <p:spPr>
          <a:xfrm>
            <a:off x="1274422" y="1156909"/>
            <a:ext cx="512441" cy="129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noFill/>
            </a:endParaRPr>
          </a:p>
        </p:txBody>
      </p:sp>
      <p:sp>
        <p:nvSpPr>
          <p:cNvPr id="21" name="矩形 20"/>
          <p:cNvSpPr/>
          <p:nvPr/>
        </p:nvSpPr>
        <p:spPr>
          <a:xfrm>
            <a:off x="522667" y="5436713"/>
            <a:ext cx="11374519" cy="144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① 根据封面的</a:t>
            </a:r>
            <a:r>
              <a:rPr lang="zh-CN" altLang="en-US" sz="1500" b="1" dirty="0">
                <a:solidFill>
                  <a:schemeClr val="tx1"/>
                </a:solidFill>
                <a:latin typeface="微软雅黑" panose="020B0503020204020204" pitchFamily="34" charset="-122"/>
                <a:ea typeface="微软雅黑" panose="020B0503020204020204" pitchFamily="34" charset="-122"/>
              </a:rPr>
              <a:t>单位执行会计制度</a:t>
            </a:r>
            <a:r>
              <a:rPr lang="zh-CN" altLang="en-US" sz="1500" dirty="0">
                <a:solidFill>
                  <a:schemeClr val="tx1"/>
                </a:solidFill>
                <a:latin typeface="微软雅黑" panose="020B0503020204020204" pitchFamily="34" charset="-122"/>
                <a:ea typeface="微软雅黑" panose="020B0503020204020204" pitchFamily="34" charset="-122"/>
              </a:rPr>
              <a:t>，控制可填写行政、事业或民非的数据。</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② </a:t>
            </a:r>
            <a:r>
              <a:rPr lang="zh-CN" altLang="en-US" sz="1500" b="1" dirty="0">
                <a:solidFill>
                  <a:schemeClr val="tx1"/>
                </a:solidFill>
                <a:latin typeface="微软雅黑" panose="020B0503020204020204" pitchFamily="34" charset="-122"/>
                <a:ea typeface="微软雅黑" panose="020B0503020204020204" pitchFamily="34" charset="-122"/>
              </a:rPr>
              <a:t>期初账面数，</a:t>
            </a:r>
            <a:r>
              <a:rPr lang="zh-CN" altLang="en-US" sz="1500" dirty="0">
                <a:solidFill>
                  <a:schemeClr val="tx1"/>
                </a:solidFill>
                <a:latin typeface="微软雅黑" panose="020B0503020204020204" pitchFamily="34" charset="-122"/>
                <a:ea typeface="微软雅黑" panose="020B0503020204020204" pitchFamily="34" charset="-122"/>
              </a:rPr>
              <a:t>取上年度报表期末账面数，可以根据实际情况进行手工修改。与上年度数据进行一致性核实，如有差异请说明。</a:t>
            </a:r>
            <a:endParaRPr lang="en-US" altLang="zh-CN" sz="1500" dirty="0">
              <a:solidFill>
                <a:schemeClr val="tx1"/>
              </a:solidFill>
              <a:latin typeface="微软雅黑" panose="020B0503020204020204" pitchFamily="34" charset="-122"/>
              <a:ea typeface="微软雅黑" panose="020B0503020204020204" pitchFamily="34" charset="-122"/>
            </a:endParaRPr>
          </a:p>
          <a:p>
            <a:pPr marL="239395" indent="-239395">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③ </a:t>
            </a:r>
            <a:r>
              <a:rPr lang="zh-CN" altLang="en-US" sz="1500" b="1" dirty="0">
                <a:solidFill>
                  <a:schemeClr val="tx1"/>
                </a:solidFill>
                <a:latin typeface="微软雅黑" panose="020B0503020204020204" pitchFamily="34" charset="-122"/>
                <a:ea typeface="微软雅黑" panose="020B0503020204020204" pitchFamily="34" charset="-122"/>
              </a:rPr>
              <a:t>待处理资产损溢科目：</a:t>
            </a:r>
            <a:r>
              <a:rPr lang="zh-CN" altLang="en-US" sz="1500" dirty="0">
                <a:solidFill>
                  <a:schemeClr val="tx1"/>
                </a:solidFill>
                <a:latin typeface="微软雅黑" panose="020B0503020204020204" pitchFamily="34" charset="-122"/>
                <a:ea typeface="微软雅黑" panose="020B0503020204020204" pitchFamily="34" charset="-122"/>
              </a:rPr>
              <a:t>不得填列数据，财务报表上该科目数据应在此表中予以还原至原转入科目中。</a:t>
            </a:r>
            <a:endParaRPr lang="en-US" altLang="zh-CN" sz="1500" dirty="0">
              <a:solidFill>
                <a:schemeClr val="tx1"/>
              </a:solidFill>
              <a:latin typeface="微软雅黑" panose="020B0503020204020204" pitchFamily="34" charset="-122"/>
              <a:ea typeface="微软雅黑" panose="020B0503020204020204" pitchFamily="34" charset="-122"/>
            </a:endParaRPr>
          </a:p>
          <a:p>
            <a:pPr marL="239395" indent="-239395">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④ </a:t>
            </a:r>
            <a:r>
              <a:rPr lang="zh-CN" altLang="en-US" sz="1500" b="1" dirty="0">
                <a:solidFill>
                  <a:schemeClr val="tx1"/>
                </a:solidFill>
                <a:latin typeface="微软雅黑" panose="020B0503020204020204" pitchFamily="34" charset="-122"/>
                <a:ea typeface="微软雅黑" panose="020B0503020204020204" pitchFamily="34" charset="-122"/>
              </a:rPr>
              <a:t>应缴税费</a:t>
            </a:r>
            <a:r>
              <a:rPr lang="zh-CN" altLang="en-US" sz="1500" dirty="0">
                <a:solidFill>
                  <a:schemeClr val="tx1"/>
                </a:solidFill>
                <a:latin typeface="微软雅黑" panose="020B0503020204020204" pitchFamily="34" charset="-122"/>
                <a:ea typeface="微软雅黑" panose="020B0503020204020204" pitchFamily="34" charset="-122"/>
              </a:rPr>
              <a:t>（流动负债、负债合计）、</a:t>
            </a:r>
            <a:r>
              <a:rPr lang="zh-CN" altLang="en-US" sz="1500" b="1" dirty="0">
                <a:solidFill>
                  <a:schemeClr val="tx1"/>
                </a:solidFill>
                <a:latin typeface="微软雅黑" panose="020B0503020204020204" pitchFamily="34" charset="-122"/>
                <a:ea typeface="微软雅黑" panose="020B0503020204020204" pitchFamily="34" charset="-122"/>
              </a:rPr>
              <a:t>净资产</a:t>
            </a:r>
            <a:r>
              <a:rPr lang="zh-CN" altLang="en-US" sz="1500" dirty="0">
                <a:solidFill>
                  <a:schemeClr val="tx1"/>
                </a:solidFill>
                <a:latin typeface="微软雅黑" panose="020B0503020204020204" pitchFamily="34" charset="-122"/>
                <a:ea typeface="微软雅黑" panose="020B0503020204020204" pitchFamily="34" charset="-122"/>
              </a:rPr>
              <a:t>允许为负数，其余指标必须大于等于零。    ⑤ </a:t>
            </a:r>
            <a:r>
              <a:rPr lang="zh-CN" altLang="en-US" sz="1500" b="1" dirty="0">
                <a:solidFill>
                  <a:schemeClr val="tx1"/>
                </a:solidFill>
                <a:latin typeface="微软雅黑" panose="020B0503020204020204" pitchFamily="34" charset="-122"/>
                <a:ea typeface="微软雅黑" panose="020B0503020204020204" pitchFamily="34" charset="-122"/>
              </a:rPr>
              <a:t>净资产</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资产合计</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负债合计</a:t>
            </a:r>
            <a:endParaRPr lang="en-US" altLang="zh-CN" sz="1500" dirty="0">
              <a:solidFill>
                <a:schemeClr val="tx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V="1">
            <a:off x="1326301" y="1571923"/>
            <a:ext cx="6590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502540" y="1571923"/>
            <a:ext cx="6590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7932542" y="1571923"/>
            <a:ext cx="6590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474741" y="1372234"/>
            <a:ext cx="575925" cy="240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6" name="矩形 15"/>
          <p:cNvSpPr/>
          <p:nvPr/>
        </p:nvSpPr>
        <p:spPr>
          <a:xfrm>
            <a:off x="5621032" y="1372234"/>
            <a:ext cx="575925" cy="240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7" name="矩形 16"/>
          <p:cNvSpPr/>
          <p:nvPr/>
        </p:nvSpPr>
        <p:spPr>
          <a:xfrm>
            <a:off x="9069757" y="1369716"/>
            <a:ext cx="734450" cy="2425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8" name="矩形 17"/>
          <p:cNvSpPr/>
          <p:nvPr/>
        </p:nvSpPr>
        <p:spPr>
          <a:xfrm>
            <a:off x="1134296" y="3305750"/>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9" name="矩形 18"/>
          <p:cNvSpPr/>
          <p:nvPr/>
        </p:nvSpPr>
        <p:spPr>
          <a:xfrm>
            <a:off x="4278798" y="3669155"/>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2" name="矩形 21"/>
          <p:cNvSpPr/>
          <p:nvPr/>
        </p:nvSpPr>
        <p:spPr>
          <a:xfrm>
            <a:off x="1134296" y="4297851"/>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3" name="矩形 22"/>
          <p:cNvSpPr/>
          <p:nvPr/>
        </p:nvSpPr>
        <p:spPr>
          <a:xfrm>
            <a:off x="4282187" y="4297851"/>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4" name="矩形 23"/>
          <p:cNvSpPr/>
          <p:nvPr/>
        </p:nvSpPr>
        <p:spPr>
          <a:xfrm>
            <a:off x="1134296" y="5395742"/>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7" name="矩形 26"/>
          <p:cNvSpPr/>
          <p:nvPr/>
        </p:nvSpPr>
        <p:spPr>
          <a:xfrm>
            <a:off x="4275333" y="5395742"/>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8" name="矩形 27"/>
          <p:cNvSpPr/>
          <p:nvPr/>
        </p:nvSpPr>
        <p:spPr>
          <a:xfrm>
            <a:off x="7729238" y="4503015"/>
            <a:ext cx="1113455" cy="1204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9" name="矩形 28"/>
          <p:cNvSpPr/>
          <p:nvPr/>
        </p:nvSpPr>
        <p:spPr>
          <a:xfrm>
            <a:off x="7729238" y="5397347"/>
            <a:ext cx="1113455" cy="1206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30"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up)">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0"/>
                            </p:stCondLst>
                            <p:childTnLst>
                              <p:par>
                                <p:cTn id="38" presetID="22" presetClass="entr" presetSubtype="1" fill="hold" grpId="0" nodeType="after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wipe(up)">
                                      <p:cBhvr>
                                        <p:cTn id="40" dur="500"/>
                                        <p:tgtEl>
                                          <p:spTgt spid="2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0"/>
                            </p:stCondLst>
                            <p:childTnLst>
                              <p:par>
                                <p:cTn id="66" presetID="22" presetClass="entr" presetSubtype="1" fill="hold" grpId="0" nodeType="afterEffect">
                                  <p:stCondLst>
                                    <p:cond delay="0"/>
                                  </p:stCondLst>
                                  <p:childTnLst>
                                    <p:set>
                                      <p:cBhvr>
                                        <p:cTn id="67" dur="1" fill="hold">
                                          <p:stCondLst>
                                            <p:cond delay="0"/>
                                          </p:stCondLst>
                                        </p:cTn>
                                        <p:tgtEl>
                                          <p:spTgt spid="21">
                                            <p:txEl>
                                              <p:pRg st="3" end="3"/>
                                            </p:txEl>
                                          </p:spTgt>
                                        </p:tgtEl>
                                        <p:attrNameLst>
                                          <p:attrName>style.visibility</p:attrName>
                                        </p:attrNameLst>
                                      </p:cBhvr>
                                      <p:to>
                                        <p:strVal val="visible"/>
                                      </p:to>
                                    </p:set>
                                    <p:animEffect transition="in" filter="wipe(up)">
                                      <p:cBhvr>
                                        <p:cTn id="68"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4" grpId="0" animBg="1" uiExpand="1"/>
      <p:bldP spid="4" grpId="1" animBg="1"/>
      <p:bldP spid="16" grpId="0" animBg="1" uiExpand="1"/>
      <p:bldP spid="16" grpId="1" animBg="1"/>
      <p:bldP spid="17" grpId="0" animBg="1" uiExpand="1"/>
      <p:bldP spid="17" grpId="1" animBg="1"/>
      <p:bldP spid="18" grpId="0" animBg="1"/>
      <p:bldP spid="18" grpId="1" animBg="1"/>
      <p:bldP spid="19" grpId="0" animBg="1"/>
      <p:bldP spid="19" grpId="1" animBg="1"/>
      <p:bldP spid="22" grpId="0" animBg="1"/>
      <p:bldP spid="23" grpId="0" animBg="1"/>
      <p:bldP spid="24"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 y="827257"/>
            <a:ext cx="1947080"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机构人员情况表</a:t>
            </a:r>
            <a:endParaRPr lang="zh-CN" altLang="en-US" sz="1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598" y="1215383"/>
            <a:ext cx="10314609" cy="4159508"/>
          </a:xfrm>
          <a:prstGeom prst="rect">
            <a:avLst/>
          </a:prstGeom>
          <a:ln>
            <a:solidFill>
              <a:srgbClr val="1848C0"/>
            </a:solidFill>
          </a:ln>
        </p:spPr>
      </p:pic>
      <p:sp>
        <p:nvSpPr>
          <p:cNvPr id="16" name="矩形 15"/>
          <p:cNvSpPr/>
          <p:nvPr/>
        </p:nvSpPr>
        <p:spPr>
          <a:xfrm>
            <a:off x="588149" y="5626486"/>
            <a:ext cx="11374519" cy="144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① 本表反映单位年末机构设置、人员编制及实有情况等。</a:t>
            </a:r>
            <a:endParaRPr lang="en-US" altLang="zh-CN" sz="1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② 该表填列内容应与年度决算报表中的机构人员情况表数据相一致。如有差异，则应在</a:t>
            </a:r>
            <a:r>
              <a:rPr lang="zh-CN" altLang="en-US" sz="1500" b="1" dirty="0">
                <a:solidFill>
                  <a:schemeClr val="tx1"/>
                </a:solidFill>
                <a:latin typeface="微软雅黑" panose="020B0503020204020204" pitchFamily="34" charset="-122"/>
                <a:ea typeface="微软雅黑" panose="020B0503020204020204" pitchFamily="34" charset="-122"/>
              </a:rPr>
              <a:t>填报说明</a:t>
            </a:r>
            <a:r>
              <a:rPr lang="zh-CN" altLang="en-US" sz="1500" dirty="0">
                <a:solidFill>
                  <a:schemeClr val="tx1"/>
                </a:solidFill>
                <a:latin typeface="微软雅黑" panose="020B0503020204020204" pitchFamily="34" charset="-122"/>
                <a:ea typeface="微软雅黑" panose="020B0503020204020204" pitchFamily="34" charset="-122"/>
              </a:rPr>
              <a:t>中予以说明。</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1947086" y="1215383"/>
            <a:ext cx="815894" cy="172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305594" y="1165195"/>
            <a:ext cx="9206010" cy="3560743"/>
            <a:chOff x="1305578" y="754841"/>
            <a:chExt cx="6905406" cy="2669939"/>
          </a:xfrm>
        </p:grpSpPr>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05578" y="760780"/>
              <a:ext cx="6905406" cy="2664000"/>
            </a:xfrm>
            <a:prstGeom prst="rect">
              <a:avLst/>
            </a:prstGeom>
            <a:ln>
              <a:solidFill>
                <a:srgbClr val="1848C0"/>
              </a:solidFill>
            </a:ln>
          </p:spPr>
        </p:pic>
        <p:sp>
          <p:nvSpPr>
            <p:cNvPr id="21" name="矩形 20"/>
            <p:cNvSpPr/>
            <p:nvPr/>
          </p:nvSpPr>
          <p:spPr>
            <a:xfrm>
              <a:off x="2563647" y="754841"/>
              <a:ext cx="778692" cy="115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20" name="矩形 19"/>
          <p:cNvSpPr/>
          <p:nvPr/>
        </p:nvSpPr>
        <p:spPr>
          <a:xfrm>
            <a:off x="1" y="827258"/>
            <a:ext cx="3501860" cy="298280"/>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dirty="0">
                <a:latin typeface="微软雅黑" panose="020B0503020204020204" pitchFamily="34" charset="-122"/>
                <a:ea typeface="微软雅黑" panose="020B0503020204020204" pitchFamily="34" charset="-122"/>
              </a:rPr>
              <a:t>固定和无形资产存量情况表</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291651" y="4631603"/>
            <a:ext cx="11607114" cy="3118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① 本表以资产卡片数据为基础，按资产分类分项反映当年度账面期初、期末数，并依据盘点结果为基础填报期末实有数。</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② </a:t>
            </a:r>
            <a:r>
              <a:rPr lang="zh-CN" altLang="en-US" sz="1600" b="1" dirty="0">
                <a:solidFill>
                  <a:schemeClr val="tx1"/>
                </a:solidFill>
                <a:latin typeface="微软雅黑" panose="020B0503020204020204" pitchFamily="34" charset="-122"/>
                <a:ea typeface="微软雅黑" panose="020B0503020204020204" pitchFamily="34" charset="-122"/>
              </a:rPr>
              <a:t>账面数：</a:t>
            </a:r>
            <a:r>
              <a:rPr lang="zh-CN" altLang="en-US" sz="1600" dirty="0">
                <a:solidFill>
                  <a:schemeClr val="tx1"/>
                </a:solidFill>
                <a:latin typeface="微软雅黑" panose="020B0503020204020204" pitchFamily="34" charset="-122"/>
                <a:ea typeface="微软雅黑" panose="020B0503020204020204" pitchFamily="34" charset="-122"/>
              </a:rPr>
              <a:t>取自资产信息系统中的卡片数，其中</a:t>
            </a:r>
            <a:r>
              <a:rPr lang="zh-CN" altLang="en-US" sz="1600" b="1" dirty="0">
                <a:solidFill>
                  <a:schemeClr val="tx1"/>
                </a:solidFill>
                <a:latin typeface="微软雅黑" panose="020B0503020204020204" pitchFamily="34" charset="-122"/>
                <a:ea typeface="微软雅黑" panose="020B0503020204020204" pitchFamily="34" charset="-122"/>
              </a:rPr>
              <a:t>期初数</a:t>
            </a:r>
            <a:r>
              <a:rPr lang="zh-CN" altLang="en-US" sz="1600" dirty="0">
                <a:solidFill>
                  <a:schemeClr val="tx1"/>
                </a:solidFill>
                <a:latin typeface="微软雅黑" panose="020B0503020204020204" pitchFamily="34" charset="-122"/>
                <a:ea typeface="微软雅黑" panose="020B0503020204020204" pitchFamily="34" charset="-122"/>
              </a:rPr>
              <a:t>：反映本年度各类固定和无形资产的期初数量和金额；</a:t>
            </a:r>
            <a:r>
              <a:rPr lang="zh-CN" altLang="en-US" sz="1600" b="1" dirty="0">
                <a:solidFill>
                  <a:schemeClr val="tx1"/>
                </a:solidFill>
                <a:latin typeface="微软雅黑" panose="020B0503020204020204" pitchFamily="34" charset="-122"/>
                <a:ea typeface="微软雅黑" panose="020B0503020204020204" pitchFamily="34" charset="-122"/>
              </a:rPr>
              <a:t>期末数</a:t>
            </a:r>
            <a:r>
              <a:rPr lang="zh-CN" altLang="en-US" sz="1600" dirty="0">
                <a:solidFill>
                  <a:schemeClr val="tx1"/>
                </a:solidFill>
                <a:latin typeface="微软雅黑" panose="020B0503020204020204" pitchFamily="34" charset="-122"/>
                <a:ea typeface="微软雅黑" panose="020B0503020204020204" pitchFamily="34" charset="-122"/>
              </a:rPr>
              <a:t>：反映本年度各类固定和无形资产期末数量和金额，根据卡片记录情况，分别按照</a:t>
            </a:r>
            <a:r>
              <a:rPr lang="zh-CN" altLang="en-US" sz="1600" b="1" dirty="0">
                <a:solidFill>
                  <a:schemeClr val="tx1"/>
                </a:solidFill>
                <a:latin typeface="微软雅黑" panose="020B0503020204020204" pitchFamily="34" charset="-122"/>
                <a:ea typeface="微软雅黑" panose="020B0503020204020204" pitchFamily="34" charset="-122"/>
              </a:rPr>
              <a:t>自用、出租出借、闲置、其他</a:t>
            </a:r>
            <a:r>
              <a:rPr lang="zh-CN" altLang="en-US" sz="1600" dirty="0">
                <a:solidFill>
                  <a:schemeClr val="tx1"/>
                </a:solidFill>
                <a:latin typeface="微软雅黑" panose="020B0503020204020204" pitchFamily="34" charset="-122"/>
                <a:ea typeface="微软雅黑" panose="020B0503020204020204" pitchFamily="34" charset="-122"/>
              </a:rPr>
              <a:t>等状态提取数据。</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③ </a:t>
            </a:r>
            <a:r>
              <a:rPr lang="zh-CN" altLang="en-US" sz="1600" b="1" dirty="0">
                <a:solidFill>
                  <a:schemeClr val="tx1"/>
                </a:solidFill>
                <a:latin typeface="微软雅黑" panose="020B0503020204020204" pitchFamily="34" charset="-122"/>
                <a:ea typeface="微软雅黑" panose="020B0503020204020204" pitchFamily="34" charset="-122"/>
              </a:rPr>
              <a:t>实有数：</a:t>
            </a:r>
            <a:r>
              <a:rPr lang="zh-CN" altLang="en-US" sz="1600" dirty="0">
                <a:solidFill>
                  <a:schemeClr val="tx1"/>
                </a:solidFill>
                <a:latin typeface="微软雅黑" panose="020B0503020204020204" pitchFamily="34" charset="-122"/>
                <a:ea typeface="微软雅黑" panose="020B0503020204020204" pitchFamily="34" charset="-122"/>
              </a:rPr>
              <a:t>根据盘点单的结果进行取数。</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④ </a:t>
            </a:r>
            <a:r>
              <a:rPr lang="zh-CN" altLang="en-US" sz="1600" b="1" dirty="0">
                <a:solidFill>
                  <a:schemeClr val="tx1"/>
                </a:solidFill>
                <a:latin typeface="微软雅黑" panose="020B0503020204020204" pitchFamily="34" charset="-122"/>
                <a:ea typeface="微软雅黑" panose="020B0503020204020204" pitchFamily="34" charset="-122"/>
              </a:rPr>
              <a:t>房屋相关数据：</a:t>
            </a:r>
            <a:r>
              <a:rPr lang="zh-CN" altLang="en-US" sz="1600" dirty="0">
                <a:solidFill>
                  <a:schemeClr val="tx1"/>
                </a:solidFill>
                <a:latin typeface="微软雅黑" panose="020B0503020204020204" pitchFamily="34" charset="-122"/>
                <a:ea typeface="微软雅黑" panose="020B0503020204020204" pitchFamily="34" charset="-122"/>
              </a:rPr>
              <a:t>应与</a:t>
            </a:r>
            <a:r>
              <a:rPr lang="zh-CN" altLang="en-US" sz="1600" b="1" dirty="0">
                <a:solidFill>
                  <a:schemeClr val="tx1"/>
                </a:solidFill>
                <a:latin typeface="微软雅黑" panose="020B0503020204020204" pitchFamily="34" charset="-122"/>
                <a:ea typeface="微软雅黑" panose="020B0503020204020204" pitchFamily="34" charset="-122"/>
              </a:rPr>
              <a:t>房屋情况表</a:t>
            </a:r>
            <a:r>
              <a:rPr lang="zh-CN" altLang="en-US" sz="1600" dirty="0">
                <a:solidFill>
                  <a:schemeClr val="tx1"/>
                </a:solidFill>
                <a:latin typeface="微软雅黑" panose="020B0503020204020204" pitchFamily="34" charset="-122"/>
                <a:ea typeface="微软雅黑" panose="020B0503020204020204" pitchFamily="34" charset="-122"/>
              </a:rPr>
              <a:t>中数据相一致；</a:t>
            </a:r>
            <a:r>
              <a:rPr lang="zh-CN" altLang="en-US" sz="1600" b="1" dirty="0">
                <a:solidFill>
                  <a:schemeClr val="tx1"/>
                </a:solidFill>
                <a:latin typeface="微软雅黑" panose="020B0503020204020204" pitchFamily="34" charset="-122"/>
                <a:ea typeface="微软雅黑" panose="020B0503020204020204" pitchFamily="34" charset="-122"/>
              </a:rPr>
              <a:t>土地相关数据：</a:t>
            </a:r>
            <a:r>
              <a:rPr lang="zh-CN" altLang="en-US" sz="1600" dirty="0">
                <a:solidFill>
                  <a:schemeClr val="tx1"/>
                </a:solidFill>
                <a:latin typeface="微软雅黑" panose="020B0503020204020204" pitchFamily="34" charset="-122"/>
                <a:ea typeface="微软雅黑" panose="020B0503020204020204" pitchFamily="34" charset="-122"/>
              </a:rPr>
              <a:t>反映境外购置具有土地所有权的资产；</a:t>
            </a:r>
            <a:r>
              <a:rPr lang="zh-CN" altLang="en-US" sz="1600" b="1" dirty="0">
                <a:solidFill>
                  <a:schemeClr val="tx1"/>
                </a:solidFill>
                <a:latin typeface="微软雅黑" panose="020B0503020204020204" pitchFamily="34" charset="-122"/>
                <a:ea typeface="微软雅黑" panose="020B0503020204020204" pitchFamily="34" charset="-122"/>
              </a:rPr>
              <a:t>汽车相关数据：</a:t>
            </a:r>
            <a:r>
              <a:rPr lang="zh-CN" altLang="en-US" sz="1600" dirty="0">
                <a:solidFill>
                  <a:schemeClr val="tx1"/>
                </a:solidFill>
                <a:latin typeface="微软雅黑" panose="020B0503020204020204" pitchFamily="34" charset="-122"/>
                <a:ea typeface="微软雅黑" panose="020B0503020204020204" pitchFamily="34" charset="-122"/>
              </a:rPr>
              <a:t>应与</a:t>
            </a:r>
            <a:r>
              <a:rPr lang="zh-CN" altLang="en-US" sz="1600" b="1" dirty="0">
                <a:solidFill>
                  <a:schemeClr val="tx1"/>
                </a:solidFill>
                <a:latin typeface="微软雅黑" panose="020B0503020204020204" pitchFamily="34" charset="-122"/>
                <a:ea typeface="微软雅黑" panose="020B0503020204020204" pitchFamily="34" charset="-122"/>
              </a:rPr>
              <a:t>车辆情况表</a:t>
            </a:r>
            <a:r>
              <a:rPr lang="zh-CN" altLang="en-US" sz="1600" dirty="0">
                <a:solidFill>
                  <a:schemeClr val="tx1"/>
                </a:solidFill>
                <a:latin typeface="微软雅黑" panose="020B0503020204020204" pitchFamily="34" charset="-122"/>
                <a:ea typeface="微软雅黑" panose="020B0503020204020204" pitchFamily="34" charset="-122"/>
              </a:rPr>
              <a:t>中数据相一致。</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3392506" y="1413570"/>
            <a:ext cx="1013820" cy="2674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1" name="矩形 30"/>
          <p:cNvSpPr/>
          <p:nvPr/>
        </p:nvSpPr>
        <p:spPr>
          <a:xfrm>
            <a:off x="9502549" y="1439627"/>
            <a:ext cx="996357" cy="2413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2" name="矩形 31"/>
          <p:cNvSpPr/>
          <p:nvPr/>
        </p:nvSpPr>
        <p:spPr>
          <a:xfrm>
            <a:off x="1610233" y="2301241"/>
            <a:ext cx="1607791" cy="6654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3" name="矩形 32"/>
          <p:cNvSpPr/>
          <p:nvPr/>
        </p:nvSpPr>
        <p:spPr>
          <a:xfrm>
            <a:off x="1610233" y="3031628"/>
            <a:ext cx="1607791" cy="1503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wipe(up)">
                                      <p:cBhvr>
                                        <p:cTn id="10" dur="500"/>
                                        <p:tgtEl>
                                          <p:spTgt spid="2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wipe(up)">
                                      <p:cBhvr>
                                        <p:cTn id="22" dur="500"/>
                                        <p:tgtEl>
                                          <p:spTgt spid="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0"/>
                            </p:stCondLst>
                            <p:childTnLst>
                              <p:par>
                                <p:cTn id="34" presetID="22" presetClass="entr" presetSubtype="1" fill="hold" grpId="0" nodeType="afterEffect">
                                  <p:stCondLst>
                                    <p:cond delay="0"/>
                                  </p:stCondLst>
                                  <p:childTnLst>
                                    <p:set>
                                      <p:cBhvr>
                                        <p:cTn id="35" dur="1" fill="hold">
                                          <p:stCondLst>
                                            <p:cond delay="0"/>
                                          </p:stCondLst>
                                        </p:cTn>
                                        <p:tgtEl>
                                          <p:spTgt spid="28">
                                            <p:txEl>
                                              <p:pRg st="3" end="3"/>
                                            </p:txEl>
                                          </p:spTgt>
                                        </p:tgtEl>
                                        <p:attrNameLst>
                                          <p:attrName>style.visibility</p:attrName>
                                        </p:attrNameLst>
                                      </p:cBhvr>
                                      <p:to>
                                        <p:strVal val="visible"/>
                                      </p:to>
                                    </p:set>
                                    <p:animEffect transition="in" filter="wipe(up)">
                                      <p:cBhvr>
                                        <p:cTn id="36" dur="500"/>
                                        <p:tgtEl>
                                          <p:spTgt spid="2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2" grpId="0" animBg="1"/>
      <p:bldP spid="22" grpId="1" animBg="1"/>
      <p:bldP spid="31" grpId="0" animBg="1"/>
      <p:bldP spid="31" grpId="1" animBg="1"/>
      <p:bldP spid="32" grpId="0" animBg="1"/>
      <p:bldP spid="32" grpId="1" animBg="1"/>
      <p:bldP spid="33" grpId="0" animBg="1"/>
      <p:bldP spid="3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898207" y="1221023"/>
            <a:ext cx="10393999" cy="4369011"/>
            <a:chOff x="999998" y="760780"/>
            <a:chExt cx="7796514" cy="327600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9998" y="760780"/>
              <a:ext cx="7796514" cy="3276000"/>
            </a:xfrm>
            <a:prstGeom prst="rect">
              <a:avLst/>
            </a:prstGeom>
            <a:ln>
              <a:solidFill>
                <a:srgbClr val="1848C0"/>
              </a:solidFill>
            </a:ln>
          </p:spPr>
        </p:pic>
        <p:sp>
          <p:nvSpPr>
            <p:cNvPr id="21" name="矩形 20"/>
            <p:cNvSpPr/>
            <p:nvPr/>
          </p:nvSpPr>
          <p:spPr>
            <a:xfrm>
              <a:off x="3456639" y="760780"/>
              <a:ext cx="900000" cy="1156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20" name="矩形 19"/>
          <p:cNvSpPr/>
          <p:nvPr/>
        </p:nvSpPr>
        <p:spPr>
          <a:xfrm>
            <a:off x="0" y="827258"/>
            <a:ext cx="3528000" cy="298280"/>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dirty="0">
                <a:latin typeface="微软雅黑" panose="020B0503020204020204" pitchFamily="34" charset="-122"/>
                <a:ea typeface="微软雅黑" panose="020B0503020204020204" pitchFamily="34" charset="-122"/>
              </a:rPr>
              <a:t>固定和无形资产配置情况表</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882046" y="5567707"/>
            <a:ext cx="10521069" cy="3118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① 本表相关数据由资产管理信息系统自动生成，反映单位通过不同配置方式本年增加固定和无形资产的账面数情况。</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② </a:t>
            </a:r>
            <a:r>
              <a:rPr lang="zh-CN" altLang="en-US" sz="1600" b="1" dirty="0">
                <a:solidFill>
                  <a:schemeClr val="tx1"/>
                </a:solidFill>
                <a:latin typeface="微软雅黑" panose="020B0503020204020204" pitchFamily="34" charset="-122"/>
                <a:ea typeface="微软雅黑" panose="020B0503020204020204" pitchFamily="34" charset="-122"/>
              </a:rPr>
              <a:t>本年账面增加数：</a:t>
            </a:r>
            <a:r>
              <a:rPr lang="zh-CN" altLang="en-US" sz="1600" dirty="0">
                <a:solidFill>
                  <a:schemeClr val="tx1"/>
                </a:solidFill>
                <a:latin typeface="微软雅黑" panose="020B0503020204020204" pitchFamily="34" charset="-122"/>
                <a:ea typeface="微软雅黑" panose="020B0503020204020204" pitchFamily="34" charset="-122"/>
              </a:rPr>
              <a:t>按照配置方式分别提取资产卡片相关数据填列（新购、调拨、接受捐赠、置换、其他）。</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③ </a:t>
            </a:r>
            <a:r>
              <a:rPr lang="zh-CN" altLang="en-US" sz="1600" b="1" dirty="0">
                <a:solidFill>
                  <a:schemeClr val="tx1"/>
                </a:solidFill>
                <a:latin typeface="微软雅黑" panose="020B0503020204020204" pitchFamily="34" charset="-122"/>
                <a:ea typeface="微软雅黑" panose="020B0503020204020204" pitchFamily="34" charset="-122"/>
              </a:rPr>
              <a:t>数量、原值、累计折旧</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摊销、净值：</a:t>
            </a:r>
            <a:r>
              <a:rPr lang="zh-CN" altLang="en-US" sz="1600" dirty="0">
                <a:solidFill>
                  <a:schemeClr val="tx1"/>
                </a:solidFill>
                <a:latin typeface="微软雅黑" panose="020B0503020204020204" pitchFamily="34" charset="-122"/>
                <a:ea typeface="微软雅黑" panose="020B0503020204020204" pitchFamily="34" charset="-122"/>
              </a:rPr>
              <a:t>根据资产卡片相关数据提取填列。</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3695266" y="1541471"/>
            <a:ext cx="7596940" cy="2801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1" name="矩形 30"/>
          <p:cNvSpPr/>
          <p:nvPr/>
        </p:nvSpPr>
        <p:spPr>
          <a:xfrm>
            <a:off x="3695266" y="1821586"/>
            <a:ext cx="1218995" cy="240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Effect transition="in" filter="wipe(up)">
                                      <p:cBhvr>
                                        <p:cTn id="11" dur="500"/>
                                        <p:tgtEl>
                                          <p:spTgt spid="2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childTnLst>
                          </p:cTn>
                        </p:par>
                        <p:par>
                          <p:cTn id="16" fill="hold">
                            <p:stCondLst>
                              <p:cond delay="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animEffect transition="in" filter="wipe(up)">
                                      <p:cBhvr>
                                        <p:cTn id="23" dur="500"/>
                                        <p:tgtEl>
                                          <p:spTgt spid="2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2" grpId="0" animBg="1"/>
      <p:bldP spid="22" grpId="1" animBg="1"/>
      <p:bldP spid="31" grpId="0" animBg="1"/>
      <p:bldP spid="3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 y="837506"/>
            <a:ext cx="1947080"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土地情况表</a:t>
            </a:r>
            <a:endParaRPr lang="zh-CN" altLang="en-US" sz="1800"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602" y="1402195"/>
            <a:ext cx="12094423" cy="1179001"/>
          </a:xfrm>
          <a:prstGeom prst="rect">
            <a:avLst/>
          </a:prstGeom>
          <a:ln>
            <a:solidFill>
              <a:srgbClr val="1847BC"/>
            </a:solidFill>
          </a:ln>
        </p:spPr>
      </p:pic>
      <p:sp>
        <p:nvSpPr>
          <p:cNvPr id="6" name="矩形 5"/>
          <p:cNvSpPr/>
          <p:nvPr/>
        </p:nvSpPr>
        <p:spPr>
          <a:xfrm>
            <a:off x="4760838" y="1392955"/>
            <a:ext cx="661355" cy="1701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9" name="矩形 18"/>
          <p:cNvSpPr/>
          <p:nvPr/>
        </p:nvSpPr>
        <p:spPr>
          <a:xfrm>
            <a:off x="132062" y="3023115"/>
            <a:ext cx="11957503" cy="1698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355600" indent="-355600">
              <a:lnSpc>
                <a:spcPct val="150000"/>
              </a:lnSpc>
              <a:buClr>
                <a:srgbClr val="C00000"/>
              </a:buClr>
              <a:buSzPct val="110000"/>
            </a:pPr>
            <a:r>
              <a:rPr lang="zh-CN" altLang="en-US" dirty="0">
                <a:solidFill>
                  <a:schemeClr val="tx1"/>
                </a:solidFill>
                <a:latin typeface="微软雅黑" panose="020B0503020204020204" pitchFamily="34" charset="-122"/>
                <a:ea typeface="微软雅黑" panose="020B0503020204020204" pitchFamily="34" charset="-122"/>
              </a:rPr>
              <a:t>① 本表反映单位年末占有、使用的土地（包含境内外土地使用权和所有权，不含经营租入）情况，表内相关数据由资产管理信息系统自动生成。</a:t>
            </a:r>
            <a:endParaRPr lang="en-US" altLang="zh-CN"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dirty="0">
                <a:solidFill>
                  <a:schemeClr val="tx1"/>
                </a:solidFill>
                <a:latin typeface="微软雅黑" panose="020B0503020204020204" pitchFamily="34" charset="-122"/>
                <a:ea typeface="微软雅黑" panose="020B0503020204020204" pitchFamily="34" charset="-122"/>
              </a:rPr>
              <a:t>② </a:t>
            </a:r>
            <a:r>
              <a:rPr lang="zh-CN" altLang="en-US" b="1" dirty="0">
                <a:solidFill>
                  <a:schemeClr val="tx1"/>
                </a:solidFill>
                <a:latin typeface="微软雅黑" panose="020B0503020204020204" pitchFamily="34" charset="-122"/>
                <a:ea typeface="微软雅黑" panose="020B0503020204020204" pitchFamily="34" charset="-122"/>
              </a:rPr>
              <a:t>土地权属证明</a:t>
            </a:r>
            <a:r>
              <a:rPr lang="zh-CN" altLang="en-US" dirty="0">
                <a:solidFill>
                  <a:schemeClr val="tx1"/>
                </a:solidFill>
                <a:latin typeface="微软雅黑" panose="020B0503020204020204" pitchFamily="34" charset="-122"/>
                <a:ea typeface="微软雅黑" panose="020B0503020204020204" pitchFamily="34" charset="-122"/>
              </a:rPr>
              <a:t>（有土地证、有土地权属相关证明文件、无）。</a:t>
            </a:r>
            <a:endParaRPr lang="en-US" altLang="zh-CN"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dirty="0">
                <a:solidFill>
                  <a:schemeClr val="tx1"/>
                </a:solidFill>
                <a:latin typeface="微软雅黑" panose="020B0503020204020204" pitchFamily="34" charset="-122"/>
                <a:ea typeface="微软雅黑" panose="020B0503020204020204" pitchFamily="34" charset="-122"/>
              </a:rPr>
              <a:t>③ </a:t>
            </a:r>
            <a:r>
              <a:rPr lang="zh-CN" altLang="en-US" b="1" dirty="0">
                <a:solidFill>
                  <a:schemeClr val="tx1"/>
                </a:solidFill>
                <a:latin typeface="微软雅黑" panose="020B0503020204020204" pitchFamily="34" charset="-122"/>
                <a:ea typeface="微软雅黑" panose="020B0503020204020204" pitchFamily="34" charset="-122"/>
              </a:rPr>
              <a:t>使用状况</a:t>
            </a:r>
            <a:r>
              <a:rPr lang="zh-CN" altLang="en-US" dirty="0">
                <a:solidFill>
                  <a:schemeClr val="tx1"/>
                </a:solidFill>
                <a:latin typeface="微软雅黑" panose="020B0503020204020204" pitchFamily="34" charset="-122"/>
                <a:ea typeface="微软雅黑" panose="020B0503020204020204" pitchFamily="34" charset="-122"/>
              </a:rPr>
              <a:t>下的</a:t>
            </a:r>
            <a:r>
              <a:rPr lang="zh-CN" altLang="en-US" b="1" dirty="0">
                <a:solidFill>
                  <a:schemeClr val="tx1"/>
                </a:solidFill>
                <a:latin typeface="微软雅黑" panose="020B0503020204020204" pitchFamily="34" charset="-122"/>
                <a:ea typeface="微软雅黑" panose="020B0503020204020204" pitchFamily="34" charset="-122"/>
              </a:rPr>
              <a:t>自用</a:t>
            </a:r>
            <a:r>
              <a:rPr lang="zh-CN" altLang="en-US"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出租出借</a:t>
            </a:r>
            <a:r>
              <a:rPr lang="zh-CN" altLang="en-US"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闲置</a:t>
            </a:r>
            <a:r>
              <a:rPr lang="zh-CN" altLang="en-US"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其他</a:t>
            </a:r>
            <a:r>
              <a:rPr lang="zh-CN" altLang="en-US" dirty="0">
                <a:solidFill>
                  <a:schemeClr val="tx1"/>
                </a:solidFill>
                <a:latin typeface="微软雅黑" panose="020B0503020204020204" pitchFamily="34" charset="-122"/>
                <a:ea typeface="微软雅黑" panose="020B0503020204020204" pitchFamily="34" charset="-122"/>
              </a:rPr>
              <a:t>根据资产卡片使用状况自动提取填列。</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3922744" y="1863106"/>
            <a:ext cx="470885" cy="3218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8" name="矩形 7"/>
          <p:cNvSpPr/>
          <p:nvPr/>
        </p:nvSpPr>
        <p:spPr>
          <a:xfrm>
            <a:off x="6311079" y="1863107"/>
            <a:ext cx="1892054" cy="3091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9"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up)">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6285" y="66542"/>
            <a:ext cx="2208770" cy="886269"/>
          </a:xfrm>
          <a:prstGeom prst="rect">
            <a:avLst/>
          </a:prstGeom>
        </p:spPr>
      </p:pic>
      <p:pic>
        <p:nvPicPr>
          <p:cNvPr id="17" name="Picture 2" descr="D:\0 培训中心\20101130 董老师任务\3 图片资料\口号艺术字(黑色)\天长地久与其为友.pn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a:stretch>
            <a:fillRect/>
          </a:stretch>
        </p:blipFill>
        <p:spPr bwMode="auto">
          <a:xfrm>
            <a:off x="8673679" y="66542"/>
            <a:ext cx="3462338" cy="679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矩形 36"/>
          <p:cNvSpPr/>
          <p:nvPr/>
        </p:nvSpPr>
        <p:spPr>
          <a:xfrm>
            <a:off x="-36065" y="2269930"/>
            <a:ext cx="5747280"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644650"/>
            <a:endParaRPr lang="zh-CN" altLang="en-US" sz="2300">
              <a:solidFill>
                <a:srgbClr val="1F497D"/>
              </a:solidFill>
            </a:endParaRPr>
          </a:p>
        </p:txBody>
      </p:sp>
      <p:sp>
        <p:nvSpPr>
          <p:cNvPr id="38" name="矩形 37"/>
          <p:cNvSpPr/>
          <p:nvPr/>
        </p:nvSpPr>
        <p:spPr>
          <a:xfrm>
            <a:off x="5807218" y="2269938"/>
            <a:ext cx="383893"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7930"/>
            <a:endParaRPr lang="zh-CN" altLang="en-US" sz="2300">
              <a:solidFill>
                <a:srgbClr val="1F497D"/>
              </a:solidFill>
            </a:endParaRPr>
          </a:p>
        </p:txBody>
      </p:sp>
      <p:sp>
        <p:nvSpPr>
          <p:cNvPr id="39" name="TextBox 11"/>
          <p:cNvSpPr txBox="1"/>
          <p:nvPr/>
        </p:nvSpPr>
        <p:spPr>
          <a:xfrm>
            <a:off x="2567186" y="2600165"/>
            <a:ext cx="3016204" cy="954103"/>
          </a:xfrm>
          <a:prstGeom prst="rect">
            <a:avLst/>
          </a:prstGeom>
          <a:noFill/>
        </p:spPr>
        <p:txBody>
          <a:bodyPr wrap="none" lIns="121917" tIns="60958" rIns="121917" bIns="60958" rtlCol="0">
            <a:spAutoFit/>
          </a:bodyPr>
          <a:lstStyle/>
          <a:p>
            <a:pPr algn="r" defTabSz="1217930"/>
            <a:r>
              <a:rPr lang="zh-CN" altLang="en-US" sz="5400" b="1" dirty="0">
                <a:solidFill>
                  <a:schemeClr val="bg1"/>
                </a:solidFill>
                <a:latin typeface="微软雅黑" panose="020B0503020204020204" pitchFamily="34" charset="-122"/>
                <a:ea typeface="微软雅黑" panose="020B0503020204020204" pitchFamily="34" charset="-122"/>
              </a:rPr>
              <a:t>第一部分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40" name="文本占位符 3"/>
          <p:cNvSpPr txBox="1"/>
          <p:nvPr/>
        </p:nvSpPr>
        <p:spPr>
          <a:xfrm>
            <a:off x="6383205" y="2301476"/>
            <a:ext cx="5581156" cy="576047"/>
          </a:xfrm>
          <a:prstGeom prst="rect">
            <a:avLst/>
          </a:prstGeom>
        </p:spPr>
        <p:txBody>
          <a:bodyPr vert="horz" lIns="121885" tIns="60942" rIns="121885" bIns="60942" rtlCol="0" anchor="ctr">
            <a:noAutofit/>
          </a:bodyPr>
          <a:lstStyle>
            <a:defPPr>
              <a:defRPr lang="zh-CN"/>
            </a:defPPr>
            <a:lvl1pPr indent="0" defTabSz="914400">
              <a:spcBef>
                <a:spcPct val="20000"/>
              </a:spcBef>
              <a:buFont typeface="Arial" panose="020B0604020202020204" pitchFamily="34" charset="0"/>
              <a:buNone/>
              <a:defRPr sz="2800" b="1">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defTabSz="914400">
              <a:spcBef>
                <a:spcPct val="20000"/>
              </a:spcBef>
              <a:buFont typeface="Arial" panose="020B0604020202020204" pitchFamily="34" charset="0"/>
              <a:buNone/>
              <a:defRPr sz="1800">
                <a:solidFill>
                  <a:schemeClr val="tx1">
                    <a:tint val="75000"/>
                  </a:schemeClr>
                </a:solidFill>
              </a:defRPr>
            </a:lvl2pPr>
            <a:lvl3pPr marL="914400" indent="0" defTabSz="914400">
              <a:spcBef>
                <a:spcPct val="20000"/>
              </a:spcBef>
              <a:buFont typeface="Arial" panose="020B0604020202020204" pitchFamily="34" charset="0"/>
              <a:buNone/>
              <a:defRPr sz="1600">
                <a:solidFill>
                  <a:schemeClr val="tx1">
                    <a:tint val="75000"/>
                  </a:schemeClr>
                </a:solidFill>
              </a:defRPr>
            </a:lvl3pPr>
            <a:lvl4pPr marL="1371600" indent="0" defTabSz="914400">
              <a:spcBef>
                <a:spcPct val="20000"/>
              </a:spcBef>
              <a:buFont typeface="Arial" panose="020B0604020202020204" pitchFamily="34" charset="0"/>
              <a:buNone/>
              <a:defRPr sz="1400">
                <a:solidFill>
                  <a:schemeClr val="tx1">
                    <a:tint val="75000"/>
                  </a:schemeClr>
                </a:solidFill>
              </a:defRPr>
            </a:lvl4pPr>
            <a:lvl5pPr marL="1828800" indent="0" defTabSz="914400">
              <a:spcBef>
                <a:spcPct val="20000"/>
              </a:spcBef>
              <a:buFont typeface="Arial" panose="020B0604020202020204" pitchFamily="34" charset="0"/>
              <a:buNone/>
              <a:defRPr sz="1400">
                <a:solidFill>
                  <a:schemeClr val="tx1">
                    <a:tint val="75000"/>
                  </a:schemeClr>
                </a:solidFill>
              </a:defRPr>
            </a:lvl5pPr>
            <a:lvl6pPr marL="2286000" indent="0" defTabSz="914400">
              <a:spcBef>
                <a:spcPct val="20000"/>
              </a:spcBef>
              <a:buFont typeface="Arial" panose="020B0604020202020204" pitchFamily="34" charset="0"/>
              <a:buNone/>
              <a:defRPr sz="1400">
                <a:solidFill>
                  <a:schemeClr val="tx1">
                    <a:tint val="75000"/>
                  </a:schemeClr>
                </a:solidFill>
              </a:defRPr>
            </a:lvl6pPr>
            <a:lvl7pPr marL="2743200" indent="0" defTabSz="914400">
              <a:spcBef>
                <a:spcPct val="20000"/>
              </a:spcBef>
              <a:buFont typeface="Arial" panose="020B0604020202020204" pitchFamily="34" charset="0"/>
              <a:buNone/>
              <a:defRPr sz="1400">
                <a:solidFill>
                  <a:schemeClr val="tx1">
                    <a:tint val="75000"/>
                  </a:schemeClr>
                </a:solidFill>
              </a:defRPr>
            </a:lvl7pPr>
            <a:lvl8pPr marL="3200400" indent="0" defTabSz="914400">
              <a:spcBef>
                <a:spcPct val="20000"/>
              </a:spcBef>
              <a:buFont typeface="Arial" panose="020B0604020202020204" pitchFamily="34" charset="0"/>
              <a:buNone/>
              <a:defRPr sz="1400">
                <a:solidFill>
                  <a:schemeClr val="tx1">
                    <a:tint val="75000"/>
                  </a:schemeClr>
                </a:solidFill>
              </a:defRPr>
            </a:lvl8pPr>
            <a:lvl9pPr marL="3657600" indent="0" defTabSz="914400">
              <a:spcBef>
                <a:spcPct val="20000"/>
              </a:spcBef>
              <a:buFont typeface="Arial" panose="020B0604020202020204" pitchFamily="34" charset="0"/>
              <a:buNone/>
              <a:defRPr sz="1400">
                <a:solidFill>
                  <a:schemeClr val="tx1">
                    <a:tint val="75000"/>
                  </a:schemeClr>
                </a:solidFill>
              </a:defRPr>
            </a:lvl9pPr>
          </a:lstStyle>
          <a:p>
            <a:r>
              <a:rPr lang="zh-CN" altLang="en-US" dirty="0"/>
              <a:t>编报总体要求</a:t>
            </a:r>
            <a:endParaRPr lang="zh-CN" altLang="en-US" dirty="0"/>
          </a:p>
        </p:txBody>
      </p:sp>
      <p:sp>
        <p:nvSpPr>
          <p:cNvPr id="41" name="矩形 40"/>
          <p:cNvSpPr/>
          <p:nvPr/>
        </p:nvSpPr>
        <p:spPr>
          <a:xfrm>
            <a:off x="6383203" y="3046731"/>
            <a:ext cx="5375897" cy="60973"/>
          </a:xfrm>
          <a:prstGeom prst="rect">
            <a:avLst/>
          </a:prstGeom>
          <a:solidFill>
            <a:srgbClr val="165984"/>
          </a:solidFill>
          <a:ln>
            <a:noFill/>
          </a:ln>
          <a:effectLst/>
        </p:spPr>
        <p:style>
          <a:lnRef idx="1">
            <a:schemeClr val="accent6"/>
          </a:lnRef>
          <a:fillRef idx="3">
            <a:schemeClr val="accent6"/>
          </a:fillRef>
          <a:effectRef idx="2">
            <a:schemeClr val="accent6"/>
          </a:effectRef>
          <a:fontRef idx="minor">
            <a:schemeClr val="lt1"/>
          </a:fontRef>
        </p:style>
        <p:txBody>
          <a:bodyPr lIns="121917" tIns="60958" rIns="121917" bIns="60958" rtlCol="0" anchor="ctr"/>
          <a:lstStyle/>
          <a:p>
            <a:pPr algn="ctr" defTabSz="1217930"/>
            <a:endParaRPr lang="en-US" sz="2300">
              <a:solidFill>
                <a:srgbClr val="1F497D"/>
              </a:solidFill>
            </a:endParaRPr>
          </a:p>
        </p:txBody>
      </p:sp>
      <p:sp>
        <p:nvSpPr>
          <p:cNvPr id="42" name="矩形 41"/>
          <p:cNvSpPr/>
          <p:nvPr/>
        </p:nvSpPr>
        <p:spPr>
          <a:xfrm>
            <a:off x="6434444" y="3046727"/>
            <a:ext cx="4795998" cy="1824150"/>
          </a:xfrm>
          <a:prstGeom prst="rect">
            <a:avLst/>
          </a:prstGeom>
        </p:spPr>
        <p:txBody>
          <a:bodyPr vert="horz" lIns="121885" tIns="60942" rIns="121885" bIns="60942" rtlCol="0" anchor="ctr">
            <a:no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针对</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年资产报表的编报范围、</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报表构成、编报要求、编报内容、编报流程进行说明。</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 y="802843"/>
            <a:ext cx="1947080"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房屋情况表</a:t>
            </a:r>
            <a:endParaRPr lang="zh-CN" altLang="en-US" sz="1800" dirty="0">
              <a:latin typeface="微软雅黑" panose="020B0503020204020204" pitchFamily="34" charset="-122"/>
              <a:ea typeface="微软雅黑" panose="020B0503020204020204" pitchFamily="34" charset="-122"/>
            </a:endParaRPr>
          </a:p>
        </p:txBody>
      </p:sp>
      <p:sp>
        <p:nvSpPr>
          <p:cNvPr id="19" name="矩形 18"/>
          <p:cNvSpPr/>
          <p:nvPr/>
        </p:nvSpPr>
        <p:spPr>
          <a:xfrm>
            <a:off x="754647" y="6069448"/>
            <a:ext cx="10361696" cy="186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355600" indent="-355600">
              <a:lnSpc>
                <a:spcPct val="150000"/>
              </a:lnSpc>
              <a:buClr>
                <a:srgbClr val="C00000"/>
              </a:buClr>
              <a:buSzPct val="110000"/>
            </a:pPr>
            <a:r>
              <a:rPr lang="zh-CN" altLang="en-US" sz="1700" dirty="0">
                <a:solidFill>
                  <a:schemeClr val="tx1"/>
                </a:solidFill>
                <a:latin typeface="微软雅黑" panose="020B0503020204020204" pitchFamily="34" charset="-122"/>
                <a:ea typeface="微软雅黑" panose="020B0503020204020204" pitchFamily="34" charset="-122"/>
              </a:rPr>
              <a:t>③ 新增</a:t>
            </a:r>
            <a:r>
              <a:rPr lang="zh-CN" altLang="en-US" sz="1700" b="1" dirty="0">
                <a:solidFill>
                  <a:schemeClr val="tx1"/>
                </a:solidFill>
                <a:latin typeface="微软雅黑" panose="020B0503020204020204" pitchFamily="34" charset="-122"/>
                <a:ea typeface="微软雅黑" panose="020B0503020204020204" pitchFamily="34" charset="-122"/>
              </a:rPr>
              <a:t> “其他单位占用”</a:t>
            </a:r>
            <a:r>
              <a:rPr lang="zh-CN" altLang="en-US" sz="1700" dirty="0">
                <a:solidFill>
                  <a:schemeClr val="tx1"/>
                </a:solidFill>
                <a:latin typeface="微软雅黑" panose="020B0503020204020204" pitchFamily="34" charset="-122"/>
                <a:ea typeface="微软雅黑" panose="020B0503020204020204" pitchFamily="34" charset="-122"/>
              </a:rPr>
              <a:t>是指系统内其他独立核算单位，以及系统外单位占有使用。</a:t>
            </a:r>
            <a:endParaRPr lang="en-US" altLang="zh-CN" sz="1700" dirty="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650" y="1102634"/>
            <a:ext cx="6128305" cy="2208511"/>
          </a:xfrm>
          <a:prstGeom prst="rect">
            <a:avLst/>
          </a:prstGeom>
          <a:ln>
            <a:solidFill>
              <a:srgbClr val="1847BC"/>
            </a:solidFill>
          </a:ln>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647" y="4052821"/>
            <a:ext cx="10361696" cy="2016467"/>
          </a:xfrm>
          <a:prstGeom prst="rect">
            <a:avLst/>
          </a:prstGeom>
          <a:ln>
            <a:solidFill>
              <a:srgbClr val="1847BC"/>
            </a:solidFill>
          </a:ln>
        </p:spPr>
      </p:pic>
      <p:sp>
        <p:nvSpPr>
          <p:cNvPr id="4" name="矩形 3"/>
          <p:cNvSpPr/>
          <p:nvPr/>
        </p:nvSpPr>
        <p:spPr>
          <a:xfrm>
            <a:off x="5620017" y="1108452"/>
            <a:ext cx="567194" cy="1625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5" name="矩形 4"/>
          <p:cNvSpPr/>
          <p:nvPr/>
        </p:nvSpPr>
        <p:spPr>
          <a:xfrm>
            <a:off x="4025638" y="1553784"/>
            <a:ext cx="623919" cy="17764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grpSp>
        <p:nvGrpSpPr>
          <p:cNvPr id="9" name="组合 8"/>
          <p:cNvGrpSpPr/>
          <p:nvPr/>
        </p:nvGrpSpPr>
        <p:grpSpPr>
          <a:xfrm>
            <a:off x="1624806" y="4025218"/>
            <a:ext cx="4093952" cy="2068872"/>
            <a:chOff x="2361744" y="2285580"/>
            <a:chExt cx="2102067" cy="1551295"/>
          </a:xfrm>
        </p:grpSpPr>
        <p:sp>
          <p:nvSpPr>
            <p:cNvPr id="7" name="矩形 6"/>
            <p:cNvSpPr/>
            <p:nvPr/>
          </p:nvSpPr>
          <p:spPr>
            <a:xfrm>
              <a:off x="4168098" y="2285580"/>
              <a:ext cx="295713"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p:nvSpPr>
          <p:spPr>
            <a:xfrm>
              <a:off x="2361744" y="2936875"/>
              <a:ext cx="172499" cy="90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 name="TextBox 9"/>
          <p:cNvSpPr txBox="1"/>
          <p:nvPr/>
        </p:nvSpPr>
        <p:spPr>
          <a:xfrm>
            <a:off x="6831711" y="1197546"/>
            <a:ext cx="5168151" cy="2038952"/>
          </a:xfrm>
          <a:prstGeom prst="rect">
            <a:avLst/>
          </a:prstGeom>
          <a:noFill/>
        </p:spPr>
        <p:txBody>
          <a:bodyPr wrap="square" lIns="121917" tIns="60958" rIns="121917" bIns="60958" rtlCol="0">
            <a:spAutoFit/>
          </a:bodyPr>
          <a:lstStyle/>
          <a:p>
            <a:pPr marL="355600" indent="-355600">
              <a:lnSpc>
                <a:spcPct val="150000"/>
              </a:lnSpc>
              <a:buClr>
                <a:srgbClr val="C00000"/>
              </a:buClr>
              <a:buSzPct val="110000"/>
            </a:pPr>
            <a:r>
              <a:rPr lang="zh-CN" altLang="en-US" sz="1700" dirty="0">
                <a:latin typeface="微软雅黑" panose="020B0503020204020204" pitchFamily="34" charset="-122"/>
                <a:ea typeface="微软雅黑" panose="020B0503020204020204" pitchFamily="34" charset="-122"/>
              </a:rPr>
              <a:t>① 本表反映单位年末占有、使用的房屋情况。</a:t>
            </a:r>
            <a:r>
              <a:rPr lang="en-US" altLang="zh-CN" sz="1700" dirty="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本单位房屋”数据由资产管理信息系统根据房屋卡片存量数据提取生成，“使用其他单位房屋”情况和“已投入使用的在建工程未转固房屋”情况为手工填列。</a:t>
            </a:r>
            <a:endParaRPr lang="en-US" altLang="zh-CN" sz="1700" dirty="0">
              <a:latin typeface="微软雅黑" panose="020B0503020204020204" pitchFamily="34" charset="-122"/>
              <a:ea typeface="微软雅黑" panose="020B0503020204020204" pitchFamily="34" charset="-122"/>
            </a:endParaRPr>
          </a:p>
        </p:txBody>
      </p:sp>
      <p:sp>
        <p:nvSpPr>
          <p:cNvPr id="18" name="矩形 17"/>
          <p:cNvSpPr/>
          <p:nvPr/>
        </p:nvSpPr>
        <p:spPr>
          <a:xfrm>
            <a:off x="754649" y="3233969"/>
            <a:ext cx="10280215" cy="818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355600" indent="-355600">
              <a:lnSpc>
                <a:spcPct val="150000"/>
              </a:lnSpc>
              <a:buClr>
                <a:srgbClr val="C00000"/>
              </a:buClr>
              <a:buSzPct val="110000"/>
            </a:pPr>
            <a:r>
              <a:rPr lang="zh-CN" altLang="en-US" sz="1700" dirty="0">
                <a:solidFill>
                  <a:schemeClr val="tx1"/>
                </a:solidFill>
                <a:latin typeface="微软雅黑" panose="020B0503020204020204" pitchFamily="34" charset="-122"/>
                <a:ea typeface="微软雅黑" panose="020B0503020204020204" pitchFamily="34" charset="-122"/>
              </a:rPr>
              <a:t>② </a:t>
            </a:r>
            <a:r>
              <a:rPr lang="zh-CN" altLang="en-US" sz="1700" b="1" dirty="0">
                <a:solidFill>
                  <a:schemeClr val="tx1"/>
                </a:solidFill>
                <a:latin typeface="微软雅黑" panose="020B0503020204020204" pitchFamily="34" charset="-122"/>
                <a:ea typeface="微软雅黑" panose="020B0503020204020204" pitchFamily="34" charset="-122"/>
              </a:rPr>
              <a:t>房屋所有权证</a:t>
            </a:r>
            <a:r>
              <a:rPr lang="zh-CN" altLang="en-US" sz="1700" dirty="0">
                <a:solidFill>
                  <a:schemeClr val="tx1"/>
                </a:solidFill>
                <a:latin typeface="微软雅黑" panose="020B0503020204020204" pitchFamily="34" charset="-122"/>
                <a:ea typeface="微软雅黑" panose="020B0503020204020204" pitchFamily="34" charset="-122"/>
              </a:rPr>
              <a:t>（有房屋所有权证、有房屋权属相关证明文件、无）、</a:t>
            </a:r>
            <a:r>
              <a:rPr lang="zh-CN" altLang="en-US" sz="1700" b="1" dirty="0">
                <a:solidFill>
                  <a:schemeClr val="tx1"/>
                </a:solidFill>
                <a:latin typeface="微软雅黑" panose="020B0503020204020204" pitchFamily="34" charset="-122"/>
                <a:ea typeface="微软雅黑" panose="020B0503020204020204" pitchFamily="34" charset="-122"/>
              </a:rPr>
              <a:t>权属人</a:t>
            </a:r>
            <a:r>
              <a:rPr lang="zh-CN" altLang="en-US" sz="1700" dirty="0">
                <a:solidFill>
                  <a:schemeClr val="tx1"/>
                </a:solidFill>
                <a:latin typeface="微软雅黑" panose="020B0503020204020204" pitchFamily="34" charset="-122"/>
                <a:ea typeface="微软雅黑" panose="020B0503020204020204" pitchFamily="34" charset="-122"/>
              </a:rPr>
              <a:t>（本单位、机关事务管理机构、除机关事务管理机构的其他单位、权属不清）。</a:t>
            </a:r>
            <a:endParaRPr lang="en-US" altLang="zh-CN" sz="1700" dirty="0">
              <a:solidFill>
                <a:schemeClr val="tx1"/>
              </a:solidFill>
              <a:latin typeface="微软雅黑" panose="020B0503020204020204" pitchFamily="34" charset="-122"/>
              <a:ea typeface="微软雅黑" panose="020B0503020204020204" pitchFamily="34" charset="-122"/>
            </a:endParaRPr>
          </a:p>
        </p:txBody>
      </p:sp>
      <p:sp>
        <p:nvSpPr>
          <p:cNvPr id="15"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wipe(up)">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wipe(up)">
                                      <p:cBhvr>
                                        <p:cTn id="26" dur="500"/>
                                        <p:tgtEl>
                                          <p:spTgt spid="1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5" grpId="0" animBg="1"/>
      <p:bldP spid="5" grpId="1" animBg="1"/>
      <p:bldP spid="1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 y="827257"/>
            <a:ext cx="1947080"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车辆情况表</a:t>
            </a:r>
            <a:endParaRPr lang="zh-CN" altLang="en-US" sz="18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52278"/>
            <a:ext cx="12142419" cy="1158151"/>
          </a:xfrm>
          <a:prstGeom prst="rect">
            <a:avLst/>
          </a:prstGeom>
          <a:ln>
            <a:solidFill>
              <a:srgbClr val="1847BC"/>
            </a:solidFill>
          </a:ln>
        </p:spPr>
      </p:pic>
      <p:sp>
        <p:nvSpPr>
          <p:cNvPr id="22" name="矩形 21"/>
          <p:cNvSpPr/>
          <p:nvPr/>
        </p:nvSpPr>
        <p:spPr>
          <a:xfrm>
            <a:off x="-31069" y="2840556"/>
            <a:ext cx="12142419" cy="289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① 本表反映行政事业单位年末占有使用的机动车辆（不含摩托车、电动自行车、轮椅车、非机动车辆等）的明细情况，其中账面数取自资产管理信息系统相关车辆数据；实有情况是以盘点结果数据为基础进行提取。</a:t>
            </a:r>
            <a:endParaRPr lang="zh-CN" altLang="en-US" sz="1900"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② </a:t>
            </a:r>
            <a:r>
              <a:rPr lang="zh-CN" altLang="en-US" sz="1900" b="1" dirty="0">
                <a:solidFill>
                  <a:schemeClr val="tx1"/>
                </a:solidFill>
                <a:latin typeface="微软雅黑" panose="020B0503020204020204" pitchFamily="34" charset="-122"/>
                <a:ea typeface="微软雅黑" panose="020B0503020204020204" pitchFamily="34" charset="-122"/>
              </a:rPr>
              <a:t>车辆行驶证</a:t>
            </a:r>
            <a:r>
              <a:rPr lang="zh-CN" altLang="en-US" sz="1900" dirty="0">
                <a:solidFill>
                  <a:schemeClr val="tx1"/>
                </a:solidFill>
                <a:latin typeface="微软雅黑" panose="020B0503020204020204" pitchFamily="34" charset="-122"/>
                <a:ea typeface="微软雅黑" panose="020B0503020204020204" pitchFamily="34" charset="-122"/>
              </a:rPr>
              <a:t>（有、无）、</a:t>
            </a:r>
            <a:r>
              <a:rPr lang="zh-CN" altLang="en-US" sz="1900" b="1" dirty="0">
                <a:solidFill>
                  <a:schemeClr val="tx1"/>
                </a:solidFill>
                <a:latin typeface="微软雅黑" panose="020B0503020204020204" pitchFamily="34" charset="-122"/>
                <a:ea typeface="微软雅黑" panose="020B0503020204020204" pitchFamily="34" charset="-122"/>
              </a:rPr>
              <a:t>持证人</a:t>
            </a:r>
            <a:r>
              <a:rPr lang="zh-CN" altLang="en-US" sz="1900" dirty="0">
                <a:solidFill>
                  <a:schemeClr val="tx1"/>
                </a:solidFill>
                <a:latin typeface="微软雅黑" panose="020B0503020204020204" pitchFamily="34" charset="-122"/>
                <a:ea typeface="微软雅黑" panose="020B0503020204020204" pitchFamily="34" charset="-122"/>
              </a:rPr>
              <a:t>（本单位、非本单位）、</a:t>
            </a:r>
            <a:r>
              <a:rPr lang="zh-CN" altLang="en-US" sz="1900" b="1" dirty="0">
                <a:solidFill>
                  <a:schemeClr val="tx1"/>
                </a:solidFill>
                <a:latin typeface="微软雅黑" panose="020B0503020204020204" pitchFamily="34" charset="-122"/>
                <a:ea typeface="微软雅黑" panose="020B0503020204020204" pitchFamily="34" charset="-122"/>
              </a:rPr>
              <a:t>登记日期</a:t>
            </a:r>
            <a:r>
              <a:rPr lang="zh-CN" altLang="en-US" sz="1900" dirty="0">
                <a:solidFill>
                  <a:schemeClr val="tx1"/>
                </a:solidFill>
                <a:latin typeface="微软雅黑" panose="020B0503020204020204" pitchFamily="34" charset="-122"/>
                <a:ea typeface="微软雅黑" panose="020B0503020204020204" pitchFamily="34" charset="-122"/>
              </a:rPr>
              <a:t>需要根据实际情况手工补充、调整。</a:t>
            </a:r>
            <a:endParaRPr lang="en-US" altLang="zh-CN" sz="1900"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③ 新增</a:t>
            </a:r>
            <a:r>
              <a:rPr lang="zh-CN" altLang="en-US" sz="1900" b="1" dirty="0">
                <a:solidFill>
                  <a:schemeClr val="tx1"/>
                </a:solidFill>
                <a:latin typeface="微软雅黑" panose="020B0503020204020204" pitchFamily="34" charset="-122"/>
                <a:ea typeface="微软雅黑" panose="020B0503020204020204" pitchFamily="34" charset="-122"/>
              </a:rPr>
              <a:t>公车改革情况</a:t>
            </a:r>
            <a:r>
              <a:rPr lang="zh-CN" altLang="en-US" sz="1900" dirty="0">
                <a:solidFill>
                  <a:schemeClr val="tx1"/>
                </a:solidFill>
                <a:latin typeface="微软雅黑" panose="020B0503020204020204" pitchFamily="34" charset="-122"/>
                <a:ea typeface="微软雅黑" panose="020B0503020204020204" pitchFamily="34" charset="-122"/>
              </a:rPr>
              <a:t>指标，根据单位公车改革情况手工选择填列：车改方案未批复、车改方案已批复（</a:t>
            </a:r>
            <a:r>
              <a:rPr lang="zh-CN" altLang="en-US" sz="1900" b="1" dirty="0">
                <a:solidFill>
                  <a:schemeClr val="tx1"/>
                </a:solidFill>
                <a:latin typeface="微软雅黑" panose="020B0503020204020204" pitchFamily="34" charset="-122"/>
                <a:ea typeface="微软雅黑" panose="020B0503020204020204" pitchFamily="34" charset="-122"/>
              </a:rPr>
              <a:t>取消待处置车辆、保留车辆</a:t>
            </a:r>
            <a:r>
              <a:rPr lang="zh-CN" altLang="en-US" sz="1900" dirty="0">
                <a:solidFill>
                  <a:schemeClr val="tx1"/>
                </a:solidFill>
                <a:latin typeface="微软雅黑" panose="020B0503020204020204" pitchFamily="34" charset="-122"/>
                <a:ea typeface="微软雅黑" panose="020B0503020204020204" pitchFamily="34" charset="-122"/>
              </a:rPr>
              <a:t>）。</a:t>
            </a:r>
            <a:endParaRPr lang="en-US" altLang="zh-CN" sz="1900"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④ </a:t>
            </a:r>
            <a:r>
              <a:rPr lang="zh-CN" altLang="en-US" sz="1900" b="1" dirty="0">
                <a:solidFill>
                  <a:schemeClr val="tx1"/>
                </a:solidFill>
                <a:latin typeface="微软雅黑" panose="020B0503020204020204" pitchFamily="34" charset="-122"/>
                <a:ea typeface="微软雅黑" panose="020B0503020204020204" pitchFamily="34" charset="-122"/>
              </a:rPr>
              <a:t>排气量（升）</a:t>
            </a:r>
            <a:r>
              <a:rPr lang="zh-CN" altLang="en-US" sz="1900" dirty="0">
                <a:solidFill>
                  <a:schemeClr val="tx1"/>
                </a:solidFill>
                <a:latin typeface="微软雅黑" panose="020B0503020204020204" pitchFamily="34" charset="-122"/>
                <a:ea typeface="微软雅黑" panose="020B0503020204020204" pitchFamily="34" charset="-122"/>
              </a:rPr>
              <a:t>调整为选择填列，系统将原排气量提取到</a:t>
            </a:r>
            <a:r>
              <a:rPr lang="zh-CN" altLang="en-US" sz="1900" b="1" dirty="0">
                <a:solidFill>
                  <a:schemeClr val="tx1"/>
                </a:solidFill>
                <a:latin typeface="微软雅黑" panose="020B0503020204020204" pitchFamily="34" charset="-122"/>
                <a:ea typeface="微软雅黑" panose="020B0503020204020204" pitchFamily="34" charset="-122"/>
              </a:rPr>
              <a:t>备注</a:t>
            </a:r>
            <a:r>
              <a:rPr lang="zh-CN" altLang="en-US" sz="1900" dirty="0">
                <a:solidFill>
                  <a:schemeClr val="tx1"/>
                </a:solidFill>
                <a:latin typeface="微软雅黑" panose="020B0503020204020204" pitchFamily="34" charset="-122"/>
                <a:ea typeface="微软雅黑" panose="020B0503020204020204" pitchFamily="34" charset="-122"/>
              </a:rPr>
              <a:t>栏中，可参照按““</a:t>
            </a:r>
            <a:r>
              <a:rPr lang="en-US" altLang="zh-CN" sz="1900" dirty="0">
                <a:solidFill>
                  <a:schemeClr val="tx1"/>
                </a:solidFill>
                <a:latin typeface="微软雅黑" panose="020B0503020204020204" pitchFamily="34" charset="-122"/>
                <a:ea typeface="微软雅黑" panose="020B0503020204020204" pitchFamily="34" charset="-122"/>
              </a:rPr>
              <a:t>1.6</a:t>
            </a:r>
            <a:r>
              <a:rPr lang="zh-CN" altLang="en-US" sz="1900" dirty="0">
                <a:solidFill>
                  <a:schemeClr val="tx1"/>
                </a:solidFill>
                <a:latin typeface="微软雅黑" panose="020B0503020204020204" pitchFamily="34" charset="-122"/>
                <a:ea typeface="微软雅黑" panose="020B0503020204020204" pitchFamily="34" charset="-122"/>
              </a:rPr>
              <a:t>（含）升以下”、“</a:t>
            </a:r>
            <a:r>
              <a:rPr lang="en-US" altLang="zh-CN" sz="1900" dirty="0">
                <a:solidFill>
                  <a:schemeClr val="tx1"/>
                </a:solidFill>
                <a:latin typeface="微软雅黑" panose="020B0503020204020204" pitchFamily="34" charset="-122"/>
                <a:ea typeface="微软雅黑" panose="020B0503020204020204" pitchFamily="34" charset="-122"/>
              </a:rPr>
              <a:t>1.6-1.8</a:t>
            </a:r>
            <a:r>
              <a:rPr lang="zh-CN" altLang="en-US" sz="1900" dirty="0">
                <a:solidFill>
                  <a:schemeClr val="tx1"/>
                </a:solidFill>
                <a:latin typeface="微软雅黑" panose="020B0503020204020204" pitchFamily="34" charset="-122"/>
                <a:ea typeface="微软雅黑" panose="020B0503020204020204" pitchFamily="34" charset="-122"/>
              </a:rPr>
              <a:t>（含）升”、“</a:t>
            </a:r>
            <a:r>
              <a:rPr lang="en-US" altLang="zh-CN" sz="1900" dirty="0">
                <a:solidFill>
                  <a:schemeClr val="tx1"/>
                </a:solidFill>
                <a:latin typeface="微软雅黑" panose="020B0503020204020204" pitchFamily="34" charset="-122"/>
                <a:ea typeface="微软雅黑" panose="020B0503020204020204" pitchFamily="34" charset="-122"/>
              </a:rPr>
              <a:t>2.0</a:t>
            </a:r>
            <a:r>
              <a:rPr lang="zh-CN" altLang="en-US" sz="1900" dirty="0">
                <a:solidFill>
                  <a:schemeClr val="tx1"/>
                </a:solidFill>
                <a:latin typeface="微软雅黑" panose="020B0503020204020204" pitchFamily="34" charset="-122"/>
                <a:ea typeface="微软雅黑" panose="020B0503020204020204" pitchFamily="34" charset="-122"/>
              </a:rPr>
              <a:t>（含）</a:t>
            </a:r>
            <a:r>
              <a:rPr lang="en-US" altLang="zh-CN" sz="1900" dirty="0">
                <a:solidFill>
                  <a:schemeClr val="tx1"/>
                </a:solidFill>
                <a:latin typeface="微软雅黑" panose="020B0503020204020204" pitchFamily="34" charset="-122"/>
                <a:ea typeface="微软雅黑" panose="020B0503020204020204" pitchFamily="34" charset="-122"/>
              </a:rPr>
              <a:t>-2.5</a:t>
            </a:r>
            <a:r>
              <a:rPr lang="zh-CN" altLang="en-US" sz="1900" dirty="0">
                <a:solidFill>
                  <a:schemeClr val="tx1"/>
                </a:solidFill>
                <a:latin typeface="微软雅黑" panose="020B0503020204020204" pitchFamily="34" charset="-122"/>
                <a:ea typeface="微软雅黑" panose="020B0503020204020204" pitchFamily="34" charset="-122"/>
              </a:rPr>
              <a:t>升”、“</a:t>
            </a:r>
            <a:r>
              <a:rPr lang="en-US" altLang="zh-CN" sz="1900" dirty="0">
                <a:solidFill>
                  <a:schemeClr val="tx1"/>
                </a:solidFill>
                <a:latin typeface="微软雅黑" panose="020B0503020204020204" pitchFamily="34" charset="-122"/>
                <a:ea typeface="微软雅黑" panose="020B0503020204020204" pitchFamily="34" charset="-122"/>
              </a:rPr>
              <a:t>2.5</a:t>
            </a:r>
            <a:r>
              <a:rPr lang="zh-CN" altLang="en-US" sz="1900" dirty="0">
                <a:solidFill>
                  <a:schemeClr val="tx1"/>
                </a:solidFill>
                <a:latin typeface="微软雅黑" panose="020B0503020204020204" pitchFamily="34" charset="-122"/>
                <a:ea typeface="微软雅黑" panose="020B0503020204020204" pitchFamily="34" charset="-122"/>
              </a:rPr>
              <a:t>（含）升以上”、“新能源”、“柴油车”选择填列。</a:t>
            </a:r>
            <a:endParaRPr lang="en-US" altLang="zh-CN" sz="1900"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5907271" y="1833137"/>
            <a:ext cx="1521263" cy="6605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2" name="矩形 11"/>
          <p:cNvSpPr/>
          <p:nvPr/>
        </p:nvSpPr>
        <p:spPr>
          <a:xfrm>
            <a:off x="2882526" y="1664342"/>
            <a:ext cx="622218" cy="846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3" name="矩形 12"/>
          <p:cNvSpPr/>
          <p:nvPr/>
        </p:nvSpPr>
        <p:spPr>
          <a:xfrm>
            <a:off x="4055091" y="1714917"/>
            <a:ext cx="671963" cy="7955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矩形 13"/>
          <p:cNvSpPr/>
          <p:nvPr/>
        </p:nvSpPr>
        <p:spPr>
          <a:xfrm>
            <a:off x="5932667" y="1352279"/>
            <a:ext cx="671913" cy="1625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0"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up)">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Effect transition="in" filter="wipe(up)">
                                      <p:cBhvr>
                                        <p:cTn id="16" dur="500"/>
                                        <p:tgtEl>
                                          <p:spTgt spid="2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0"/>
                            </p:stCondLst>
                            <p:childTnLst>
                              <p:par>
                                <p:cTn id="25" presetID="22" presetClass="entr" presetSubtype="1" fill="hold" grpId="0" nodeType="after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up)">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0"/>
                            </p:stCondLst>
                            <p:childTnLst>
                              <p:par>
                                <p:cTn id="36" presetID="22" presetClass="entr" presetSubtype="1" fill="hold" grpId="0" nodeType="after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wipe(up)">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4" grpId="0" animBg="1"/>
      <p:bldP spid="4" grpId="1" animBg="1"/>
      <p:bldP spid="12" grpId="0" animBg="1"/>
      <p:bldP spid="12" grpId="1"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 y="827257"/>
            <a:ext cx="1947080"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在建工程情况表</a:t>
            </a:r>
            <a:endParaRPr lang="zh-CN" altLang="en-US" sz="1800" dirty="0">
              <a:latin typeface="微软雅黑" panose="020B0503020204020204" pitchFamily="34" charset="-122"/>
              <a:ea typeface="微软雅黑" panose="020B0503020204020204" pitchFamily="34" charset="-122"/>
            </a:endParaRPr>
          </a:p>
        </p:txBody>
      </p:sp>
      <p:sp>
        <p:nvSpPr>
          <p:cNvPr id="15" name="矩形 14"/>
          <p:cNvSpPr/>
          <p:nvPr/>
        </p:nvSpPr>
        <p:spPr>
          <a:xfrm>
            <a:off x="0" y="3107030"/>
            <a:ext cx="12142419" cy="3447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457200" indent="-457200">
              <a:lnSpc>
                <a:spcPct val="200000"/>
              </a:lnSpc>
              <a:buSzPct val="110000"/>
              <a:buFont typeface="+mj-ea"/>
              <a:buAutoNum type="circleNumDbPlain"/>
            </a:pPr>
            <a:r>
              <a:rPr lang="zh-CN" altLang="en-US" sz="1700" dirty="0">
                <a:solidFill>
                  <a:schemeClr val="tx1"/>
                </a:solidFill>
                <a:latin typeface="微软雅黑" panose="020B0503020204020204" pitchFamily="34" charset="-122"/>
                <a:ea typeface="微软雅黑" panose="020B0503020204020204" pitchFamily="34" charset="-122"/>
              </a:rPr>
              <a:t>本表需各单位依据在建工程项目实际情况</a:t>
            </a:r>
            <a:r>
              <a:rPr lang="zh-CN" altLang="en-US" sz="1700" b="1" dirty="0">
                <a:solidFill>
                  <a:schemeClr val="tx1"/>
                </a:solidFill>
                <a:latin typeface="微软雅黑" panose="020B0503020204020204" pitchFamily="34" charset="-122"/>
                <a:ea typeface="微软雅黑" panose="020B0503020204020204" pitchFamily="34" charset="-122"/>
              </a:rPr>
              <a:t>逐项手工填列</a:t>
            </a:r>
            <a:r>
              <a:rPr lang="zh-CN" altLang="en-US" sz="1700" dirty="0">
                <a:solidFill>
                  <a:schemeClr val="tx1"/>
                </a:solidFill>
                <a:latin typeface="微软雅黑" panose="020B0503020204020204" pitchFamily="34" charset="-122"/>
                <a:ea typeface="微软雅黑" panose="020B0503020204020204" pitchFamily="34" charset="-122"/>
              </a:rPr>
              <a:t>。反映单位年末在建工程情况，包括基本建设项目以及不属于基本建设项目的各种建筑工程、设备安装工程、信息系统建设等。</a:t>
            </a:r>
            <a:endParaRPr lang="en-US" altLang="zh-CN" sz="1700" dirty="0">
              <a:solidFill>
                <a:schemeClr val="tx1"/>
              </a:solidFill>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sz="1700" dirty="0">
                <a:solidFill>
                  <a:schemeClr val="tx1"/>
                </a:solidFill>
                <a:latin typeface="微软雅黑" panose="020B0503020204020204" pitchFamily="34" charset="-122"/>
                <a:ea typeface="微软雅黑" panose="020B0503020204020204" pitchFamily="34" charset="-122"/>
              </a:rPr>
              <a:t>增加</a:t>
            </a:r>
            <a:r>
              <a:rPr lang="zh-CN" altLang="en-US" sz="1700" b="1" dirty="0">
                <a:solidFill>
                  <a:schemeClr val="tx1"/>
                </a:solidFill>
                <a:latin typeface="微软雅黑" panose="020B0503020204020204" pitchFamily="34" charset="-122"/>
                <a:ea typeface="微软雅黑" panose="020B0503020204020204" pitchFamily="34" charset="-122"/>
              </a:rPr>
              <a:t>工程建设情况</a:t>
            </a:r>
            <a:r>
              <a:rPr lang="zh-CN" altLang="en-US" sz="1700" dirty="0">
                <a:solidFill>
                  <a:schemeClr val="tx1"/>
                </a:solidFill>
                <a:latin typeface="微软雅黑" panose="020B0503020204020204" pitchFamily="34" charset="-122"/>
                <a:ea typeface="微软雅黑" panose="020B0503020204020204" pitchFamily="34" charset="-122"/>
              </a:rPr>
              <a:t>（在建、停建、建成未使用、已投入使用）、</a:t>
            </a:r>
            <a:r>
              <a:rPr lang="zh-CN" altLang="en-US" sz="1700" b="1" dirty="0">
                <a:solidFill>
                  <a:schemeClr val="tx1"/>
                </a:solidFill>
                <a:latin typeface="微软雅黑" panose="020B0503020204020204" pitchFamily="34" charset="-122"/>
                <a:ea typeface="微软雅黑" panose="020B0503020204020204" pitchFamily="34" charset="-122"/>
              </a:rPr>
              <a:t>未转固原因</a:t>
            </a:r>
            <a:r>
              <a:rPr lang="zh-CN" altLang="en-US" sz="1700" dirty="0">
                <a:solidFill>
                  <a:schemeClr val="tx1"/>
                </a:solidFill>
                <a:latin typeface="微软雅黑" panose="020B0503020204020204" pitchFamily="34" charset="-122"/>
                <a:ea typeface="微软雅黑" panose="020B0503020204020204" pitchFamily="34" charset="-122"/>
              </a:rPr>
              <a:t>（未完成项目竣工决算、未完成工程结算、未完成项目验收、未取得相关证件、账务处理问题、其他填列）填报信息。</a:t>
            </a:r>
            <a:endParaRPr lang="en-US" altLang="zh-CN" sz="1700" dirty="0">
              <a:solidFill>
                <a:schemeClr val="tx1"/>
              </a:solidFill>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sz="1700" dirty="0">
                <a:solidFill>
                  <a:schemeClr val="tx1"/>
                </a:solidFill>
                <a:latin typeface="微软雅黑" panose="020B0503020204020204" pitchFamily="34" charset="-122"/>
                <a:ea typeface="微软雅黑" panose="020B0503020204020204" pitchFamily="34" charset="-122"/>
              </a:rPr>
              <a:t>本表需要通过</a:t>
            </a:r>
            <a:r>
              <a:rPr lang="zh-CN" altLang="en-US" sz="1700" b="1" dirty="0">
                <a:solidFill>
                  <a:schemeClr val="tx1"/>
                </a:solidFill>
                <a:latin typeface="微软雅黑" panose="020B0503020204020204" pitchFamily="34" charset="-122"/>
                <a:ea typeface="微软雅黑" panose="020B0503020204020204" pitchFamily="34" charset="-122"/>
              </a:rPr>
              <a:t>行编辑</a:t>
            </a:r>
            <a:r>
              <a:rPr lang="zh-CN" altLang="en-US" sz="1700" dirty="0">
                <a:solidFill>
                  <a:schemeClr val="tx1"/>
                </a:solidFill>
                <a:latin typeface="微软雅黑" panose="020B0503020204020204" pitchFamily="34" charset="-122"/>
                <a:ea typeface="微软雅黑" panose="020B0503020204020204" pitchFamily="34" charset="-122"/>
              </a:rPr>
              <a:t>按钮进行增行录入数据，然后点击运算、保存、审核即可完成本表填报工作。</a:t>
            </a:r>
            <a:endParaRPr lang="en-US" altLang="zh-CN" sz="1700" dirty="0">
              <a:solidFill>
                <a:schemeClr val="tx1"/>
              </a:solidFill>
              <a:latin typeface="微软雅黑" panose="020B0503020204020204" pitchFamily="34" charset="-122"/>
              <a:ea typeface="微软雅黑" panose="020B0503020204020204" pitchFamily="34" charset="-122"/>
            </a:endParaRPr>
          </a:p>
          <a:p>
            <a:pPr>
              <a:lnSpc>
                <a:spcPct val="200000"/>
              </a:lnSpc>
              <a:buSzPct val="110000"/>
            </a:pPr>
            <a:r>
              <a:rPr lang="zh-CN" altLang="en-US" sz="1700" b="1" dirty="0">
                <a:solidFill>
                  <a:schemeClr val="tx1"/>
                </a:solidFill>
                <a:latin typeface="微软雅黑" panose="020B0503020204020204" pitchFamily="34" charset="-122"/>
                <a:ea typeface="微软雅黑" panose="020B0503020204020204" pitchFamily="34" charset="-122"/>
              </a:rPr>
              <a:t>      注意：</a:t>
            </a:r>
            <a:r>
              <a:rPr lang="zh-CN" altLang="en-US" sz="1700" dirty="0">
                <a:solidFill>
                  <a:schemeClr val="tx1"/>
                </a:solidFill>
                <a:latin typeface="微软雅黑" panose="020B0503020204020204" pitchFamily="34" charset="-122"/>
                <a:ea typeface="微软雅黑" panose="020B0503020204020204" pitchFamily="34" charset="-122"/>
              </a:rPr>
              <a:t>行编辑按钮必须鼠标选中浮动区域单元格才能进行增行、删行操作。</a:t>
            </a:r>
            <a:endParaRPr lang="zh-CN" altLang="en-US" sz="1700" dirty="0">
              <a:solidFill>
                <a:schemeClr val="tx1"/>
              </a:solidFill>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endParaRPr lang="en-US" altLang="zh-CN" sz="1700" dirty="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991" y="1232342"/>
            <a:ext cx="11998438" cy="1704431"/>
          </a:xfrm>
          <a:prstGeom prst="rect">
            <a:avLst/>
          </a:prstGeom>
          <a:ln>
            <a:solidFill>
              <a:srgbClr val="1847BC"/>
            </a:solidFill>
          </a:ln>
        </p:spPr>
      </p:pic>
      <p:sp>
        <p:nvSpPr>
          <p:cNvPr id="10" name="矩形 9"/>
          <p:cNvSpPr/>
          <p:nvPr/>
        </p:nvSpPr>
        <p:spPr>
          <a:xfrm>
            <a:off x="4876173" y="2082664"/>
            <a:ext cx="939670" cy="8644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1" name="矩形 10"/>
          <p:cNvSpPr/>
          <p:nvPr/>
        </p:nvSpPr>
        <p:spPr>
          <a:xfrm>
            <a:off x="3517443" y="1220913"/>
            <a:ext cx="723806" cy="2834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1" name="矩形 20"/>
          <p:cNvSpPr/>
          <p:nvPr/>
        </p:nvSpPr>
        <p:spPr>
          <a:xfrm>
            <a:off x="4797016" y="1251741"/>
            <a:ext cx="719906" cy="2834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矩形 13"/>
          <p:cNvSpPr/>
          <p:nvPr/>
        </p:nvSpPr>
        <p:spPr>
          <a:xfrm>
            <a:off x="1693960" y="2718430"/>
            <a:ext cx="9523761" cy="2183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23" name="直接箭头连接符 22"/>
          <p:cNvCxnSpPr/>
          <p:nvPr/>
        </p:nvCxnSpPr>
        <p:spPr>
          <a:xfrm flipV="1">
            <a:off x="2031734" y="1419095"/>
            <a:ext cx="2693452" cy="12763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78518" y="1268458"/>
            <a:ext cx="1247838" cy="1450665"/>
            <a:chOff x="4112662" y="760779"/>
            <a:chExt cx="936000" cy="1087746"/>
          </a:xfrm>
        </p:grpSpPr>
        <p:pic>
          <p:nvPicPr>
            <p:cNvPr id="16" name="图片 15"/>
            <p:cNvPicPr>
              <a:picLocks noChangeAspect="1"/>
            </p:cNvPicPr>
            <p:nvPr/>
          </p:nvPicPr>
          <p:blipFill>
            <a:blip r:embed="rId2"/>
            <a:stretch>
              <a:fillRect/>
            </a:stretch>
          </p:blipFill>
          <p:spPr>
            <a:xfrm>
              <a:off x="4112662" y="980460"/>
              <a:ext cx="936000" cy="868065"/>
            </a:xfrm>
            <a:prstGeom prst="rect">
              <a:avLst/>
            </a:prstGeom>
          </p:spPr>
        </p:pic>
        <p:sp>
          <p:nvSpPr>
            <p:cNvPr id="17" name="矩形 16"/>
            <p:cNvSpPr/>
            <p:nvPr/>
          </p:nvSpPr>
          <p:spPr>
            <a:xfrm>
              <a:off x="4134900" y="760779"/>
              <a:ext cx="913762" cy="10877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2" name="矩形 21"/>
          <p:cNvSpPr/>
          <p:nvPr/>
        </p:nvSpPr>
        <p:spPr>
          <a:xfrm>
            <a:off x="7812022" y="1704256"/>
            <a:ext cx="959875" cy="208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4" name="矩形 23"/>
          <p:cNvSpPr/>
          <p:nvPr/>
        </p:nvSpPr>
        <p:spPr>
          <a:xfrm>
            <a:off x="10278051" y="2071854"/>
            <a:ext cx="939670" cy="8644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9"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up)">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up)">
                                      <p:cBhvr>
                                        <p:cTn id="34" dur="500"/>
                                        <p:tgtEl>
                                          <p:spTgt spid="15">
                                            <p:txEl>
                                              <p:pRg st="2" end="2"/>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up)">
                                      <p:cBhvr>
                                        <p:cTn id="37" dur="500"/>
                                        <p:tgtEl>
                                          <p:spTgt spid="15">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0" grpId="0" animBg="1"/>
      <p:bldP spid="10" grpId="1" animBg="1"/>
      <p:bldP spid="11" grpId="0" animBg="1"/>
      <p:bldP spid="21" grpId="0" animBg="1"/>
      <p:bldP spid="14" grpId="0" animBg="1"/>
      <p:bldP spid="24" grpId="0" animBg="1"/>
      <p:bldP spid="2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 y="827257"/>
            <a:ext cx="3359563"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行政单位公共基础设施情况表</a:t>
            </a:r>
            <a:endParaRPr lang="zh-CN" altLang="en-US" sz="18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1221" y="1101194"/>
            <a:ext cx="10407974" cy="2832656"/>
          </a:xfrm>
          <a:prstGeom prst="rect">
            <a:avLst/>
          </a:prstGeom>
          <a:ln>
            <a:solidFill>
              <a:srgbClr val="1847BC"/>
            </a:solidFill>
          </a:ln>
        </p:spPr>
      </p:pic>
      <p:sp>
        <p:nvSpPr>
          <p:cNvPr id="22" name="矩形 21"/>
          <p:cNvSpPr/>
          <p:nvPr/>
        </p:nvSpPr>
        <p:spPr>
          <a:xfrm>
            <a:off x="25397" y="3781281"/>
            <a:ext cx="12142419" cy="289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① </a:t>
            </a:r>
            <a:r>
              <a:rPr lang="zh-CN" altLang="en-US" sz="1900" b="1" dirty="0">
                <a:solidFill>
                  <a:schemeClr val="tx1"/>
                </a:solidFill>
                <a:latin typeface="微软雅黑" panose="020B0503020204020204" pitchFamily="34" charset="-122"/>
                <a:ea typeface="微软雅黑" panose="020B0503020204020204" pitchFamily="34" charset="-122"/>
              </a:rPr>
              <a:t>公共基础设施：</a:t>
            </a:r>
            <a:r>
              <a:rPr lang="zh-CN" altLang="en-US" sz="1900" dirty="0">
                <a:solidFill>
                  <a:schemeClr val="tx1"/>
                </a:solidFill>
                <a:latin typeface="微软雅黑" panose="020B0503020204020204" pitchFamily="34" charset="-122"/>
                <a:ea typeface="微软雅黑" panose="020B0503020204020204" pitchFamily="34" charset="-122"/>
              </a:rPr>
              <a:t>指政府为满足社会公共需求而控制的，同时具有是一个有形资产系统或网络的组成部分；具有特定用途；一般不可移动等特征的有形资产。</a:t>
            </a:r>
            <a:endParaRPr lang="zh-CN" altLang="en-US" sz="1900"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② </a:t>
            </a:r>
            <a:r>
              <a:rPr lang="zh-CN" altLang="en-US" sz="1900" b="1" dirty="0">
                <a:solidFill>
                  <a:schemeClr val="tx1"/>
                </a:solidFill>
                <a:latin typeface="微软雅黑" panose="020B0503020204020204" pitchFamily="34" charset="-122"/>
                <a:ea typeface="微软雅黑" panose="020B0503020204020204" pitchFamily="34" charset="-122"/>
              </a:rPr>
              <a:t>填报主体：</a:t>
            </a:r>
            <a:r>
              <a:rPr lang="zh-CN" altLang="en-US" sz="1900" dirty="0">
                <a:solidFill>
                  <a:schemeClr val="tx1"/>
                </a:solidFill>
                <a:latin typeface="微软雅黑" panose="020B0503020204020204" pitchFamily="34" charset="-122"/>
                <a:ea typeface="微软雅黑" panose="020B0503020204020204" pitchFamily="34" charset="-122"/>
              </a:rPr>
              <a:t>由按规定对其负有管理维护职责的部门</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单位</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填报。多个部门</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单位</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共同管理维护的，应当由对该资产负有主要管理维护职责或者承担后续主要支出责任的部门</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单位</a:t>
            </a:r>
            <a:r>
              <a:rPr lang="en-US" altLang="zh-CN" sz="1900" dirty="0">
                <a:solidFill>
                  <a:schemeClr val="tx1"/>
                </a:solidFill>
                <a:latin typeface="微软雅黑" panose="020B0503020204020204" pitchFamily="34" charset="-122"/>
                <a:ea typeface="微软雅黑" panose="020B0503020204020204" pitchFamily="34" charset="-122"/>
              </a:rPr>
              <a:t>) </a:t>
            </a:r>
            <a:r>
              <a:rPr lang="zh-CN" altLang="en-US" sz="1900" dirty="0">
                <a:solidFill>
                  <a:schemeClr val="tx1"/>
                </a:solidFill>
                <a:latin typeface="微软雅黑" panose="020B0503020204020204" pitchFamily="34" charset="-122"/>
                <a:ea typeface="微软雅黑" panose="020B0503020204020204" pitchFamily="34" charset="-122"/>
              </a:rPr>
              <a:t>填报。分为多个组成部分由不同部门</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单位</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分别管理维护的，应当由各个部门</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单位</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en-US" sz="1900" dirty="0">
                <a:solidFill>
                  <a:schemeClr val="tx1"/>
                </a:solidFill>
                <a:latin typeface="微软雅黑" panose="020B0503020204020204" pitchFamily="34" charset="-122"/>
                <a:ea typeface="微软雅黑" panose="020B0503020204020204" pitchFamily="34" charset="-122"/>
              </a:rPr>
              <a:t>分别填报对其负责管理维护的相应部分。 </a:t>
            </a:r>
            <a:endParaRPr lang="en-US" altLang="zh-CN" sz="1900"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r>
              <a:rPr lang="zh-CN" altLang="en-US" sz="1900" dirty="0">
                <a:solidFill>
                  <a:schemeClr val="tx1"/>
                </a:solidFill>
                <a:latin typeface="微软雅黑" panose="020B0503020204020204" pitchFamily="34" charset="-122"/>
                <a:ea typeface="微软雅黑" panose="020B0503020204020204" pitchFamily="34" charset="-122"/>
              </a:rPr>
              <a:t>③ </a:t>
            </a:r>
            <a:r>
              <a:rPr lang="zh-CN" altLang="en-US" sz="1900" b="1" dirty="0">
                <a:solidFill>
                  <a:schemeClr val="tx1"/>
                </a:solidFill>
                <a:latin typeface="微软雅黑" panose="020B0503020204020204" pitchFamily="34" charset="-122"/>
                <a:ea typeface="微软雅黑" panose="020B0503020204020204" pitchFamily="34" charset="-122"/>
              </a:rPr>
              <a:t>统计范围：</a:t>
            </a:r>
            <a:r>
              <a:rPr lang="zh-CN" altLang="en-US" sz="1900" dirty="0">
                <a:solidFill>
                  <a:schemeClr val="tx1"/>
                </a:solidFill>
                <a:latin typeface="微软雅黑" panose="020B0503020204020204" pitchFamily="34" charset="-122"/>
                <a:ea typeface="微软雅黑" panose="020B0503020204020204" pitchFamily="34" charset="-122"/>
              </a:rPr>
              <a:t>市政基础设施、交通基础</a:t>
            </a:r>
            <a:r>
              <a:rPr lang="zh-CN" altLang="en-US" sz="1900">
                <a:solidFill>
                  <a:schemeClr val="tx1"/>
                </a:solidFill>
                <a:latin typeface="微软雅黑" panose="020B0503020204020204" pitchFamily="34" charset="-122"/>
                <a:ea typeface="微软雅黑" panose="020B0503020204020204" pitchFamily="34" charset="-122"/>
              </a:rPr>
              <a:t>设施、水利基础</a:t>
            </a:r>
            <a:r>
              <a:rPr lang="zh-CN" altLang="en-US" sz="1900" dirty="0">
                <a:solidFill>
                  <a:schemeClr val="tx1"/>
                </a:solidFill>
                <a:latin typeface="微软雅黑" panose="020B0503020204020204" pitchFamily="34" charset="-122"/>
                <a:ea typeface="微软雅黑" panose="020B0503020204020204" pitchFamily="34" charset="-122"/>
              </a:rPr>
              <a:t>设施、其他公共基础设施等。</a:t>
            </a:r>
            <a:endParaRPr lang="en-US" altLang="zh-CN" sz="1900" dirty="0">
              <a:solidFill>
                <a:schemeClr val="tx1"/>
              </a:solidFill>
              <a:latin typeface="微软雅黑" panose="020B0503020204020204" pitchFamily="34" charset="-122"/>
              <a:ea typeface="微软雅黑" panose="020B0503020204020204" pitchFamily="34" charset="-122"/>
            </a:endParaRPr>
          </a:p>
          <a:p>
            <a:pPr marL="355600" indent="-355600">
              <a:lnSpc>
                <a:spcPct val="150000"/>
              </a:lnSpc>
              <a:buClr>
                <a:srgbClr val="C00000"/>
              </a:buClr>
              <a:buSzPct val="110000"/>
            </a:pPr>
            <a:endParaRPr lang="en-US" altLang="zh-CN" sz="190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8358051" y="1032424"/>
            <a:ext cx="1292692" cy="2371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835309"/>
            <a:ext cx="2447681"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资产出租出借情况表</a:t>
            </a:r>
            <a:endParaRPr lang="zh-CN" altLang="en-US" sz="1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8448" y="1179231"/>
            <a:ext cx="11428744" cy="2322571"/>
          </a:xfrm>
          <a:prstGeom prst="rect">
            <a:avLst/>
          </a:prstGeom>
          <a:ln>
            <a:solidFill>
              <a:srgbClr val="1847BC"/>
            </a:solidFill>
          </a:ln>
        </p:spPr>
      </p:pic>
      <p:sp>
        <p:nvSpPr>
          <p:cNvPr id="10" name="矩形 9"/>
          <p:cNvSpPr/>
          <p:nvPr/>
        </p:nvSpPr>
        <p:spPr>
          <a:xfrm>
            <a:off x="0" y="3573810"/>
            <a:ext cx="12142419" cy="3554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457200" indent="-457200">
              <a:lnSpc>
                <a:spcPct val="150000"/>
              </a:lnSpc>
              <a:buSzPct val="110000"/>
              <a:buFont typeface="+mj-ea"/>
              <a:buAutoNum type="circleNumDbPlain"/>
            </a:pPr>
            <a:r>
              <a:rPr lang="zh-CN" altLang="en-US" sz="1700" dirty="0">
                <a:solidFill>
                  <a:schemeClr val="tx1"/>
                </a:solidFill>
                <a:latin typeface="微软雅黑" panose="020B0503020204020204" pitchFamily="34" charset="-122"/>
                <a:ea typeface="微软雅黑" panose="020B0503020204020204" pitchFamily="34" charset="-122"/>
              </a:rPr>
              <a:t>本表反映单位本期账面资产出租出借的相关情况，</a:t>
            </a:r>
            <a:r>
              <a:rPr lang="zh-CN" altLang="en-US" sz="1700" dirty="0">
                <a:solidFill>
                  <a:srgbClr val="FF0000"/>
                </a:solidFill>
                <a:latin typeface="微软雅黑" panose="020B0503020204020204" pitchFamily="34" charset="-122"/>
                <a:ea typeface="微软雅黑" panose="020B0503020204020204" pitchFamily="34" charset="-122"/>
              </a:rPr>
              <a:t>包括期末尚在出租出借和本期内结束出租出借资产</a:t>
            </a:r>
            <a:r>
              <a:rPr lang="zh-CN" altLang="en-US" sz="1700" dirty="0">
                <a:solidFill>
                  <a:schemeClr val="tx1"/>
                </a:solidFill>
                <a:latin typeface="微软雅黑" panose="020B0503020204020204" pitchFamily="34" charset="-122"/>
                <a:ea typeface="微软雅黑" panose="020B0503020204020204" pitchFamily="34" charset="-122"/>
              </a:rPr>
              <a:t>。单位在系统中执行出租出借申请并得到批复的，从出租出借执行单取数；未执行出租出借申请的，应依据相关合同、协议等进行填列。</a:t>
            </a:r>
            <a:endParaRPr lang="en-US" altLang="zh-CN" sz="1700" dirty="0">
              <a:solidFill>
                <a:schemeClr val="tx1"/>
              </a:solidFill>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en-US" sz="1700" dirty="0">
                <a:solidFill>
                  <a:schemeClr val="tx1"/>
                </a:solidFill>
                <a:latin typeface="微软雅黑" panose="020B0503020204020204" pitchFamily="34" charset="-122"/>
                <a:ea typeface="微软雅黑" panose="020B0503020204020204" pitchFamily="34" charset="-122"/>
              </a:rPr>
              <a:t>增加</a:t>
            </a:r>
            <a:r>
              <a:rPr lang="zh-CN" altLang="en-US" sz="1700" dirty="0">
                <a:solidFill>
                  <a:srgbClr val="FF0000"/>
                </a:solidFill>
                <a:latin typeface="微软雅黑" panose="020B0503020204020204" pitchFamily="34" charset="-122"/>
                <a:ea typeface="微软雅黑" panose="020B0503020204020204" pitchFamily="34" charset="-122"/>
              </a:rPr>
              <a:t>本期实收出租（借）</a:t>
            </a:r>
            <a:r>
              <a:rPr lang="zh-CN" altLang="en-US" sz="1700" dirty="0">
                <a:solidFill>
                  <a:schemeClr val="tx1"/>
                </a:solidFill>
                <a:latin typeface="微软雅黑" panose="020B0503020204020204" pitchFamily="34" charset="-122"/>
                <a:ea typeface="微软雅黑" panose="020B0503020204020204" pitchFamily="34" charset="-122"/>
              </a:rPr>
              <a:t>收益统计信息，按报表年度当年实际收到的出租出借收益（税后）填写；增加</a:t>
            </a:r>
            <a:r>
              <a:rPr lang="zh-CN" altLang="en-US" sz="1700" dirty="0">
                <a:solidFill>
                  <a:srgbClr val="FF0000"/>
                </a:solidFill>
                <a:latin typeface="微软雅黑" panose="020B0503020204020204" pitchFamily="34" charset="-122"/>
                <a:ea typeface="微软雅黑" panose="020B0503020204020204" pitchFamily="34" charset="-122"/>
              </a:rPr>
              <a:t>往期出租出借事项收益情况</a:t>
            </a:r>
            <a:r>
              <a:rPr lang="zh-CN" altLang="en-US" sz="1700" dirty="0">
                <a:solidFill>
                  <a:schemeClr val="tx1"/>
                </a:solidFill>
                <a:latin typeface="微软雅黑" panose="020B0503020204020204" pitchFamily="34" charset="-122"/>
                <a:ea typeface="微软雅黑" panose="020B0503020204020204" pitchFamily="34" charset="-122"/>
              </a:rPr>
              <a:t>统计信息，反映报表年度收到往年出租出借收益（仅填写</a:t>
            </a:r>
            <a:r>
              <a:rPr lang="en-US" altLang="zh-CN" sz="1700" dirty="0">
                <a:solidFill>
                  <a:schemeClr val="tx1"/>
                </a:solidFill>
                <a:latin typeface="微软雅黑" panose="020B0503020204020204" pitchFamily="34" charset="-122"/>
                <a:ea typeface="微软雅黑" panose="020B0503020204020204" pitchFamily="34" charset="-122"/>
              </a:rPr>
              <a:t>12</a:t>
            </a:r>
            <a:r>
              <a:rPr lang="zh-CN" altLang="en-US" sz="1700" dirty="0">
                <a:solidFill>
                  <a:schemeClr val="tx1"/>
                </a:solidFill>
                <a:latin typeface="微软雅黑" panose="020B0503020204020204" pitchFamily="34" charset="-122"/>
                <a:ea typeface="微软雅黑" panose="020B0503020204020204" pitchFamily="34" charset="-122"/>
              </a:rPr>
              <a:t>栏“本期实收出租（借）收益”）。</a:t>
            </a:r>
            <a:endParaRPr lang="en-US" altLang="zh-CN" sz="1700" dirty="0">
              <a:solidFill>
                <a:schemeClr val="tx1"/>
              </a:solidFill>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en-US" sz="1700" dirty="0">
                <a:solidFill>
                  <a:schemeClr val="tx1"/>
                </a:solidFill>
                <a:latin typeface="微软雅黑" panose="020B0503020204020204" pitchFamily="34" charset="-122"/>
                <a:ea typeface="微软雅黑" panose="020B0503020204020204" pitchFamily="34" charset="-122"/>
              </a:rPr>
              <a:t>本表通过单表提取可从系统中提取数据，根据实际需要可以通过</a:t>
            </a:r>
            <a:r>
              <a:rPr lang="zh-CN" altLang="en-US" sz="1700" b="1" dirty="0">
                <a:solidFill>
                  <a:schemeClr val="tx1"/>
                </a:solidFill>
                <a:latin typeface="微软雅黑" panose="020B0503020204020204" pitchFamily="34" charset="-122"/>
                <a:ea typeface="微软雅黑" panose="020B0503020204020204" pitchFamily="34" charset="-122"/>
              </a:rPr>
              <a:t>行编辑</a:t>
            </a:r>
            <a:r>
              <a:rPr lang="zh-CN" altLang="en-US" sz="1700" dirty="0">
                <a:solidFill>
                  <a:schemeClr val="tx1"/>
                </a:solidFill>
                <a:latin typeface="微软雅黑" panose="020B0503020204020204" pitchFamily="34" charset="-122"/>
                <a:ea typeface="微软雅黑" panose="020B0503020204020204" pitchFamily="34" charset="-122"/>
              </a:rPr>
              <a:t>按钮增行补录数据，通过单表运算并审核通过后即完成本表填报工作。</a:t>
            </a:r>
            <a:endParaRPr lang="en-US" altLang="zh-CN" sz="1700" dirty="0">
              <a:solidFill>
                <a:schemeClr val="tx1"/>
              </a:solidFill>
              <a:latin typeface="微软雅黑" panose="020B0503020204020204" pitchFamily="34" charset="-122"/>
              <a:ea typeface="微软雅黑" panose="020B0503020204020204" pitchFamily="34" charset="-122"/>
            </a:endParaRPr>
          </a:p>
          <a:p>
            <a:pPr>
              <a:lnSpc>
                <a:spcPct val="150000"/>
              </a:lnSpc>
              <a:buSzPct val="110000"/>
            </a:pPr>
            <a:r>
              <a:rPr lang="en-US" altLang="zh-CN" sz="1700" dirty="0">
                <a:solidFill>
                  <a:schemeClr val="tx1"/>
                </a:solidFill>
                <a:latin typeface="微软雅黑" panose="020B0503020204020204" pitchFamily="34" charset="-122"/>
                <a:ea typeface="微软雅黑" panose="020B0503020204020204" pitchFamily="34" charset="-122"/>
              </a:rPr>
              <a:t>       </a:t>
            </a:r>
            <a:r>
              <a:rPr lang="zh-CN" altLang="en-US" sz="1700" dirty="0">
                <a:solidFill>
                  <a:schemeClr val="tx1"/>
                </a:solidFill>
                <a:latin typeface="微软雅黑" panose="020B0503020204020204" pitchFamily="34" charset="-122"/>
                <a:ea typeface="微软雅黑" panose="020B0503020204020204" pitchFamily="34" charset="-122"/>
              </a:rPr>
              <a:t>注意：</a:t>
            </a:r>
            <a:r>
              <a:rPr lang="en-US" altLang="zh-CN" sz="1700" dirty="0">
                <a:solidFill>
                  <a:schemeClr val="tx1"/>
                </a:solidFill>
                <a:latin typeface="微软雅黑" panose="020B0503020204020204" pitchFamily="34" charset="-122"/>
                <a:ea typeface="微软雅黑" panose="020B0503020204020204" pitchFamily="34" charset="-122"/>
              </a:rPr>
              <a:t>1.</a:t>
            </a:r>
            <a:r>
              <a:rPr lang="zh-CN" altLang="en-US" sz="1700" dirty="0">
                <a:solidFill>
                  <a:schemeClr val="tx1"/>
                </a:solidFill>
                <a:latin typeface="微软雅黑" panose="020B0503020204020204" pitchFamily="34" charset="-122"/>
                <a:ea typeface="微软雅黑" panose="020B0503020204020204" pitchFamily="34" charset="-122"/>
              </a:rPr>
              <a:t>重新提取将会清空手工填写的数据，根据需要操作前可以导出</a:t>
            </a:r>
            <a:r>
              <a:rPr lang="en-US" altLang="zh-CN" sz="1700" dirty="0">
                <a:solidFill>
                  <a:schemeClr val="tx1"/>
                </a:solidFill>
                <a:latin typeface="微软雅黑" panose="020B0503020204020204" pitchFamily="34" charset="-122"/>
                <a:ea typeface="微软雅黑" panose="020B0503020204020204" pitchFamily="34" charset="-122"/>
              </a:rPr>
              <a:t>excel</a:t>
            </a:r>
            <a:r>
              <a:rPr lang="zh-CN" altLang="en-US" sz="1700" dirty="0">
                <a:solidFill>
                  <a:schemeClr val="tx1"/>
                </a:solidFill>
                <a:latin typeface="微软雅黑" panose="020B0503020204020204" pitchFamily="34" charset="-122"/>
                <a:ea typeface="微软雅黑" panose="020B0503020204020204" pitchFamily="34" charset="-122"/>
              </a:rPr>
              <a:t>备份。</a:t>
            </a:r>
            <a:endParaRPr lang="en-US" altLang="zh-CN" sz="1700" dirty="0">
              <a:solidFill>
                <a:schemeClr val="tx1"/>
              </a:solidFill>
              <a:latin typeface="微软雅黑" panose="020B0503020204020204" pitchFamily="34" charset="-122"/>
              <a:ea typeface="微软雅黑" panose="020B0503020204020204" pitchFamily="34" charset="-122"/>
            </a:endParaRPr>
          </a:p>
          <a:p>
            <a:pPr>
              <a:lnSpc>
                <a:spcPct val="150000"/>
              </a:lnSpc>
              <a:buSzPct val="110000"/>
            </a:pPr>
            <a:r>
              <a:rPr lang="en-US" altLang="zh-CN" sz="1700" dirty="0">
                <a:solidFill>
                  <a:schemeClr val="tx1"/>
                </a:solidFill>
                <a:latin typeface="微软雅黑" panose="020B0503020204020204" pitchFamily="34" charset="-122"/>
                <a:ea typeface="微软雅黑" panose="020B0503020204020204" pitchFamily="34" charset="-122"/>
              </a:rPr>
              <a:t>                 2.</a:t>
            </a:r>
            <a:r>
              <a:rPr lang="zh-CN" altLang="en-US" sz="1700" dirty="0">
                <a:solidFill>
                  <a:schemeClr val="tx1"/>
                </a:solidFill>
                <a:latin typeface="微软雅黑" panose="020B0503020204020204" pitchFamily="34" charset="-122"/>
                <a:ea typeface="微软雅黑" panose="020B0503020204020204" pitchFamily="34" charset="-122"/>
              </a:rPr>
              <a:t>同一资产本期多次出租出借的，应合并作为一条记录填写，“本期实收出租（借）收益”按照合并后的当年总                              </a:t>
            </a:r>
            <a:endParaRPr lang="en-US" altLang="zh-CN" sz="1700" dirty="0">
              <a:solidFill>
                <a:schemeClr val="tx1"/>
              </a:solidFill>
              <a:latin typeface="微软雅黑" panose="020B0503020204020204" pitchFamily="34" charset="-122"/>
              <a:ea typeface="微软雅黑" panose="020B0503020204020204" pitchFamily="34" charset="-122"/>
            </a:endParaRPr>
          </a:p>
          <a:p>
            <a:pPr>
              <a:lnSpc>
                <a:spcPct val="150000"/>
              </a:lnSpc>
              <a:buSzPct val="110000"/>
            </a:pPr>
            <a:r>
              <a:rPr lang="en-US" altLang="zh-CN" sz="1700" dirty="0">
                <a:solidFill>
                  <a:schemeClr val="tx1"/>
                </a:solidFill>
                <a:latin typeface="微软雅黑" panose="020B0503020204020204" pitchFamily="34" charset="-122"/>
                <a:ea typeface="微软雅黑" panose="020B0503020204020204" pitchFamily="34" charset="-122"/>
              </a:rPr>
              <a:t>                 </a:t>
            </a:r>
            <a:r>
              <a:rPr lang="zh-CN" altLang="en-US" sz="1700" dirty="0">
                <a:solidFill>
                  <a:schemeClr val="tx1"/>
                </a:solidFill>
                <a:latin typeface="微软雅黑" panose="020B0503020204020204" pitchFamily="34" charset="-122"/>
                <a:ea typeface="微软雅黑" panose="020B0503020204020204" pitchFamily="34" charset="-122"/>
              </a:rPr>
              <a:t>收益进行填写。</a:t>
            </a:r>
            <a:endParaRPr lang="zh-CN" altLang="en-US" sz="1700" dirty="0">
              <a:solidFill>
                <a:schemeClr val="tx1"/>
              </a:solidFill>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endParaRPr lang="en-US" altLang="zh-CN" sz="17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764440" y="2866682"/>
            <a:ext cx="1583794" cy="2032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2" name="矩形 11"/>
          <p:cNvSpPr/>
          <p:nvPr/>
        </p:nvSpPr>
        <p:spPr>
          <a:xfrm>
            <a:off x="9730264" y="2179062"/>
            <a:ext cx="720476" cy="13227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6" name="矩形 5"/>
          <p:cNvSpPr/>
          <p:nvPr/>
        </p:nvSpPr>
        <p:spPr>
          <a:xfrm>
            <a:off x="3060301" y="1179232"/>
            <a:ext cx="2361901" cy="2683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矩形 13"/>
          <p:cNvSpPr/>
          <p:nvPr/>
        </p:nvSpPr>
        <p:spPr>
          <a:xfrm>
            <a:off x="10128597" y="1654351"/>
            <a:ext cx="1096743" cy="1625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1"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up)">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up)">
                                      <p:cBhvr>
                                        <p:cTn id="23" dur="500"/>
                                        <p:tgtEl>
                                          <p:spTgt spid="10">
                                            <p:txEl>
                                              <p:pRg st="2" end="2"/>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up)">
                                      <p:cBhvr>
                                        <p:cTn id="31" dur="500"/>
                                        <p:tgtEl>
                                          <p:spTgt spid="10">
                                            <p:txEl>
                                              <p:pRg st="3" end="3"/>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wipe(up)">
                                      <p:cBhvr>
                                        <p:cTn id="34" dur="500"/>
                                        <p:tgtEl>
                                          <p:spTgt spid="10">
                                            <p:txEl>
                                              <p:pRg st="4" end="4"/>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up)">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5" grpId="0" animBg="1"/>
      <p:bldP spid="1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63600" y="1268667"/>
            <a:ext cx="18621576" cy="1535944"/>
            <a:chOff x="47706" y="760780"/>
            <a:chExt cx="15984817" cy="1152000"/>
          </a:xfrm>
        </p:grpSpPr>
        <p:grpSp>
          <p:nvGrpSpPr>
            <p:cNvPr id="18" name="组合 17"/>
            <p:cNvGrpSpPr/>
            <p:nvPr/>
          </p:nvGrpSpPr>
          <p:grpSpPr>
            <a:xfrm>
              <a:off x="47706" y="760780"/>
              <a:ext cx="15984817" cy="1152000"/>
              <a:chOff x="47706" y="798789"/>
              <a:chExt cx="15984817" cy="115200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22081" y="798789"/>
                <a:ext cx="7510442" cy="1152000"/>
              </a:xfrm>
              <a:prstGeom prst="rect">
                <a:avLst/>
              </a:prstGeom>
              <a:ln>
                <a:solidFill>
                  <a:srgbClr val="1848C0"/>
                </a:solidFill>
              </a:ln>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6" y="800261"/>
                <a:ext cx="8474375" cy="1148436"/>
              </a:xfrm>
              <a:prstGeom prst="rect">
                <a:avLst/>
              </a:prstGeom>
              <a:ln>
                <a:solidFill>
                  <a:srgbClr val="1848C0"/>
                </a:solidFill>
              </a:ln>
            </p:spPr>
          </p:pic>
        </p:grpSp>
        <p:sp>
          <p:nvSpPr>
            <p:cNvPr id="21" name="矩形 20"/>
            <p:cNvSpPr/>
            <p:nvPr/>
          </p:nvSpPr>
          <p:spPr>
            <a:xfrm>
              <a:off x="7024617" y="760780"/>
              <a:ext cx="696807" cy="125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sp>
        <p:nvSpPr>
          <p:cNvPr id="20" name="矩形 19"/>
          <p:cNvSpPr/>
          <p:nvPr/>
        </p:nvSpPr>
        <p:spPr>
          <a:xfrm>
            <a:off x="1" y="827258"/>
            <a:ext cx="2196000" cy="298280"/>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dirty="0">
                <a:latin typeface="微软雅黑" panose="020B0503020204020204" pitchFamily="34" charset="-122"/>
                <a:ea typeface="微软雅黑" panose="020B0503020204020204" pitchFamily="34" charset="-122"/>
              </a:rPr>
              <a:t>资产处置情况表</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1" y="2990709"/>
            <a:ext cx="12283534" cy="324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① 本表反映单位当年账面资产处置情况。除固定资产外还包括对</a:t>
            </a:r>
            <a:r>
              <a:rPr lang="zh-CN" altLang="en-US" sz="1600" b="1" dirty="0">
                <a:solidFill>
                  <a:schemeClr val="tx1"/>
                </a:solidFill>
                <a:latin typeface="微软雅黑" panose="020B0503020204020204" pitchFamily="34" charset="-122"/>
                <a:ea typeface="微软雅黑" panose="020B0503020204020204" pitchFamily="34" charset="-122"/>
              </a:rPr>
              <a:t>无形资产</a:t>
            </a:r>
            <a:r>
              <a:rPr lang="zh-CN" altLang="en-US" sz="1600" dirty="0">
                <a:solidFill>
                  <a:schemeClr val="tx1"/>
                </a:solidFill>
                <a:latin typeface="微软雅黑" panose="020B0503020204020204" pitchFamily="34" charset="-122"/>
                <a:ea typeface="微软雅黑" panose="020B0503020204020204" pitchFamily="34" charset="-122"/>
              </a:rPr>
              <a:t>（专利、非专利技术、土地使用权、计算机软件、其他）、</a:t>
            </a:r>
            <a:r>
              <a:rPr lang="zh-CN" altLang="en-US" sz="1600" b="1" dirty="0">
                <a:solidFill>
                  <a:schemeClr val="tx1"/>
                </a:solidFill>
                <a:latin typeface="微软雅黑" panose="020B0503020204020204" pitchFamily="34" charset="-122"/>
                <a:ea typeface="微软雅黑" panose="020B0503020204020204" pitchFamily="34" charset="-122"/>
              </a:rPr>
              <a:t>长期投资</a:t>
            </a:r>
            <a:r>
              <a:rPr lang="zh-CN" altLang="en-US" sz="1600" dirty="0">
                <a:solidFill>
                  <a:schemeClr val="tx1"/>
                </a:solidFill>
                <a:latin typeface="微软雅黑" panose="020B0503020204020204" pitchFamily="34" charset="-122"/>
                <a:ea typeface="微软雅黑" panose="020B0503020204020204" pitchFamily="34" charset="-122"/>
              </a:rPr>
              <a:t>（长期债券、长期股权）、</a:t>
            </a:r>
            <a:r>
              <a:rPr lang="zh-CN" altLang="en-US" sz="1600" b="1" dirty="0">
                <a:solidFill>
                  <a:schemeClr val="tx1"/>
                </a:solidFill>
                <a:latin typeface="微软雅黑" panose="020B0503020204020204" pitchFamily="34" charset="-122"/>
                <a:ea typeface="微软雅黑" panose="020B0503020204020204" pitchFamily="34" charset="-122"/>
              </a:rPr>
              <a:t>在建工程</a:t>
            </a:r>
            <a:r>
              <a:rPr lang="zh-CN" altLang="en-US" sz="1600" dirty="0">
                <a:solidFill>
                  <a:schemeClr val="tx1"/>
                </a:solidFill>
                <a:latin typeface="微软雅黑" panose="020B0503020204020204" pitchFamily="34" charset="-122"/>
                <a:ea typeface="微软雅黑" panose="020B0503020204020204" pitchFamily="34" charset="-122"/>
              </a:rPr>
              <a:t>等资产处置情况的统计。</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②固定资产、无形资产处置情况从处置执行单取数；未执行处置申请的固定、无形资产应补充处置申请单。流动资产、对外投资、在建工程及其他资产按资产处置实际情况手工填列。</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③对</a:t>
            </a:r>
            <a:r>
              <a:rPr lang="zh-CN" altLang="en-US" sz="1600" b="1" dirty="0">
                <a:solidFill>
                  <a:schemeClr val="tx1"/>
                </a:solidFill>
                <a:latin typeface="微软雅黑" panose="020B0503020204020204" pitchFamily="34" charset="-122"/>
                <a:ea typeface="微软雅黑" panose="020B0503020204020204" pitchFamily="34" charset="-122"/>
              </a:rPr>
              <a:t>固定资产处置情况按分类细化，包括：</a:t>
            </a:r>
            <a:r>
              <a:rPr lang="zh-CN" altLang="en-US" sz="1600" dirty="0">
                <a:solidFill>
                  <a:schemeClr val="tx1"/>
                </a:solidFill>
                <a:latin typeface="微软雅黑" panose="020B0503020204020204" pitchFamily="34" charset="-122"/>
                <a:ea typeface="微软雅黑" panose="020B0503020204020204" pitchFamily="34" charset="-122"/>
              </a:rPr>
              <a:t>土地、房屋及构筑物，通用设备，专用设备，文物和陈列品，图书档案，家具、用具、装具及动植物。</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④ 新增</a:t>
            </a:r>
            <a:r>
              <a:rPr lang="zh-CN" altLang="en-US" sz="1600" b="1" dirty="0">
                <a:solidFill>
                  <a:schemeClr val="tx1"/>
                </a:solidFill>
                <a:latin typeface="微软雅黑" panose="020B0503020204020204" pitchFamily="34" charset="-122"/>
                <a:ea typeface="微软雅黑" panose="020B0503020204020204" pitchFamily="34" charset="-122"/>
              </a:rPr>
              <a:t>往期处置收益情况</a:t>
            </a:r>
            <a:r>
              <a:rPr lang="zh-CN" altLang="en-US" sz="1600" dirty="0">
                <a:solidFill>
                  <a:schemeClr val="tx1"/>
                </a:solidFill>
                <a:latin typeface="微软雅黑" panose="020B0503020204020204" pitchFamily="34" charset="-122"/>
                <a:ea typeface="微软雅黑" panose="020B0503020204020204" pitchFamily="34" charset="-122"/>
              </a:rPr>
              <a:t>：为报表年度收到往年处置收益（仅填写</a:t>
            </a:r>
            <a:r>
              <a:rPr lang="en-US" altLang="zh-CN" sz="1600" dirty="0">
                <a:solidFill>
                  <a:schemeClr val="tx1"/>
                </a:solidFill>
                <a:latin typeface="微软雅黑" panose="020B0503020204020204" pitchFamily="34" charset="-122"/>
                <a:ea typeface="微软雅黑" panose="020B0503020204020204" pitchFamily="34" charset="-122"/>
              </a:rPr>
              <a:t>56</a:t>
            </a:r>
            <a:r>
              <a:rPr lang="zh-CN" altLang="en-US" sz="1600" dirty="0">
                <a:solidFill>
                  <a:schemeClr val="tx1"/>
                </a:solidFill>
                <a:latin typeface="微软雅黑" panose="020B0503020204020204" pitchFamily="34" charset="-122"/>
                <a:ea typeface="微软雅黑" panose="020B0503020204020204" pitchFamily="34" charset="-122"/>
              </a:rPr>
              <a:t>栏本期实收处置收益、</a:t>
            </a:r>
            <a:r>
              <a:rPr lang="en-US" altLang="zh-CN" sz="1600" dirty="0">
                <a:solidFill>
                  <a:schemeClr val="tx1"/>
                </a:solidFill>
                <a:latin typeface="微软雅黑" panose="020B0503020204020204" pitchFamily="34" charset="-122"/>
                <a:ea typeface="微软雅黑" panose="020B0503020204020204" pitchFamily="34" charset="-122"/>
              </a:rPr>
              <a:t>57</a:t>
            </a:r>
            <a:r>
              <a:rPr lang="zh-CN" altLang="en-US" sz="1600" dirty="0">
                <a:solidFill>
                  <a:schemeClr val="tx1"/>
                </a:solidFill>
                <a:latin typeface="微软雅黑" panose="020B0503020204020204" pitchFamily="34" charset="-122"/>
                <a:ea typeface="微软雅黑" panose="020B0503020204020204" pitchFamily="34" charset="-122"/>
              </a:rPr>
              <a:t>栏本期已缴）。</a:t>
            </a:r>
            <a:endParaRPr lang="en-US" altLang="zh-CN"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r>
              <a:rPr lang="zh-CN" altLang="en-US" sz="1600" dirty="0">
                <a:solidFill>
                  <a:schemeClr val="tx1"/>
                </a:solidFill>
                <a:latin typeface="微软雅黑" panose="020B0503020204020204" pitchFamily="34" charset="-122"/>
                <a:ea typeface="微软雅黑" panose="020B0503020204020204" pitchFamily="34" charset="-122"/>
              </a:rPr>
              <a:t>⑤  注：</a:t>
            </a:r>
            <a:r>
              <a:rPr lang="zh-CN" altLang="en-US" sz="1600" b="1" dirty="0">
                <a:solidFill>
                  <a:schemeClr val="tx1"/>
                </a:solidFill>
                <a:latin typeface="微软雅黑" panose="020B0503020204020204" pitchFamily="34" charset="-122"/>
                <a:ea typeface="微软雅黑" panose="020B0503020204020204" pitchFamily="34" charset="-122"/>
              </a:rPr>
              <a:t>处置事项名称</a:t>
            </a:r>
            <a:r>
              <a:rPr lang="zh-CN" altLang="en-US" sz="1600" dirty="0">
                <a:solidFill>
                  <a:schemeClr val="tx1"/>
                </a:solidFill>
                <a:latin typeface="微软雅黑" panose="020B0503020204020204" pitchFamily="34" charset="-122"/>
                <a:ea typeface="微软雅黑" panose="020B0503020204020204" pitchFamily="34" charset="-122"/>
              </a:rPr>
              <a:t>可简要填写每笔处置事项的内容。</a:t>
            </a:r>
            <a:r>
              <a:rPr lang="zh-CN" altLang="en-US" sz="1600" b="1" dirty="0">
                <a:solidFill>
                  <a:schemeClr val="tx1"/>
                </a:solidFill>
                <a:latin typeface="微软雅黑" panose="020B0503020204020204" pitchFamily="34" charset="-122"/>
                <a:ea typeface="微软雅黑" panose="020B0503020204020204" pitchFamily="34" charset="-122"/>
              </a:rPr>
              <a:t>审批情况</a:t>
            </a:r>
            <a:r>
              <a:rPr lang="zh-CN" altLang="en-US" sz="1600" dirty="0">
                <a:solidFill>
                  <a:schemeClr val="tx1"/>
                </a:solidFill>
                <a:latin typeface="微软雅黑" panose="020B0503020204020204" pitchFamily="34" charset="-122"/>
                <a:ea typeface="微软雅黑" panose="020B0503020204020204" pitchFamily="34" charset="-122"/>
              </a:rPr>
              <a:t>可选择财政部门审批、主管部门审批、单位内部审批及未审批，请各单位如实填写。后期将根据此信息统计个单位处置事项上报率。</a:t>
            </a:r>
            <a:endParaRPr lang="zh-CN" altLang="en-US" sz="1600" dirty="0">
              <a:solidFill>
                <a:schemeClr val="tx1"/>
              </a:solidFill>
              <a:latin typeface="微软雅黑" panose="020B0503020204020204" pitchFamily="34" charset="-122"/>
              <a:ea typeface="微软雅黑" panose="020B0503020204020204" pitchFamily="34" charset="-122"/>
            </a:endParaRPr>
          </a:p>
          <a:p>
            <a:pPr marL="236855" indent="-236855">
              <a:lnSpc>
                <a:spcPct val="150000"/>
              </a:lnSpc>
              <a:buClr>
                <a:srgbClr val="C00000"/>
              </a:buClr>
              <a:buSzPct val="110000"/>
            </a:pP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2869827" y="1698644"/>
            <a:ext cx="7066029" cy="1536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1" name="矩形 30"/>
          <p:cNvSpPr/>
          <p:nvPr/>
        </p:nvSpPr>
        <p:spPr>
          <a:xfrm>
            <a:off x="413967" y="2404137"/>
            <a:ext cx="957454" cy="1656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矩形 3"/>
          <p:cNvSpPr/>
          <p:nvPr/>
        </p:nvSpPr>
        <p:spPr>
          <a:xfrm>
            <a:off x="9902944" y="1698646"/>
            <a:ext cx="7455697" cy="376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animEffect transition="in" filter="wipe(up)">
                                      <p:cBhvr>
                                        <p:cTn id="11" dur="500"/>
                                        <p:tgtEl>
                                          <p:spTgt spid="2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childTnLst>
                          </p:cTn>
                        </p:par>
                        <p:par>
                          <p:cTn id="16" fill="hold">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wipe(up)">
                                      <p:cBhvr>
                                        <p:cTn id="19" dur="500"/>
                                        <p:tgtEl>
                                          <p:spTgt spid="28">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par>
                          <p:cTn id="27" fill="hold">
                            <p:stCondLst>
                              <p:cond delay="0"/>
                            </p:stCondLst>
                            <p:childTnLst>
                              <p:par>
                                <p:cTn id="28" presetID="35" presetClass="path" presetSubtype="0" accel="50000" decel="50000" fill="hold" nodeType="afterEffect">
                                  <p:stCondLst>
                                    <p:cond delay="0"/>
                                  </p:stCondLst>
                                  <p:childTnLst>
                                    <p:animMotion origin="layout" path="M -3.61111E-6 3.45679E-6 L -0.53871 -0.00031 " pathEditMode="relative" rAng="0" ptsTypes="AA">
                                      <p:cBhvr>
                                        <p:cTn id="29" dur="1000" fill="hold"/>
                                        <p:tgtEl>
                                          <p:spTgt spid="25"/>
                                        </p:tgtEl>
                                        <p:attrNameLst>
                                          <p:attrName>ppt_x</p:attrName>
                                          <p:attrName>ppt_y</p:attrName>
                                        </p:attrNameLst>
                                      </p:cBhvr>
                                      <p:rCtr x="-26944" y="-31"/>
                                    </p:animMotion>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35" presetClass="path" presetSubtype="0" accel="50000" decel="50000" fill="hold" grpId="1" nodeType="withEffect">
                                  <p:stCondLst>
                                    <p:cond delay="0"/>
                                  </p:stCondLst>
                                  <p:childTnLst>
                                    <p:animMotion origin="layout" path="M 0.34271 -0.00555 L -0.53646 -0.00031 " pathEditMode="relative" rAng="0" ptsTypes="AA">
                                      <p:cBhvr>
                                        <p:cTn id="34" dur="10" fill="hold"/>
                                        <p:tgtEl>
                                          <p:spTgt spid="4"/>
                                        </p:tgtEl>
                                        <p:attrNameLst>
                                          <p:attrName>ppt_x</p:attrName>
                                          <p:attrName>ppt_y</p:attrName>
                                        </p:attrNameLst>
                                      </p:cBhvr>
                                      <p:rCtr x="-43958" y="247"/>
                                    </p:animMotion>
                                  </p:childTnLst>
                                </p:cTn>
                              </p:par>
                              <p:par>
                                <p:cTn id="35" presetID="22" presetClass="entr" presetSubtype="1" fill="hold" grpId="0" nodeType="withEffect">
                                  <p:stCondLst>
                                    <p:cond delay="0"/>
                                  </p:stCondLst>
                                  <p:childTnLst>
                                    <p:set>
                                      <p:cBhvr>
                                        <p:cTn id="36" dur="1" fill="hold">
                                          <p:stCondLst>
                                            <p:cond delay="0"/>
                                          </p:stCondLst>
                                        </p:cTn>
                                        <p:tgtEl>
                                          <p:spTgt spid="28">
                                            <p:txEl>
                                              <p:pRg st="4" end="4"/>
                                            </p:txEl>
                                          </p:spTgt>
                                        </p:tgtEl>
                                        <p:attrNameLst>
                                          <p:attrName>style.visibility</p:attrName>
                                        </p:attrNameLst>
                                      </p:cBhvr>
                                      <p:to>
                                        <p:strVal val="visible"/>
                                      </p:to>
                                    </p:set>
                                    <p:animEffect transition="in" filter="wipe(up)">
                                      <p:cBhvr>
                                        <p:cTn id="3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2" grpId="0" animBg="1"/>
      <p:bldP spid="22" grpId="1" animBg="1"/>
      <p:bldP spid="31" grpId="0" animBg="1"/>
      <p:bldP spid="31" grpId="1" animBg="1"/>
      <p:bldP spid="4" grpId="0" animBg="1"/>
      <p:bldP spid="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 y="785013"/>
            <a:ext cx="1947080" cy="298281"/>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800" dirty="0">
                <a:latin typeface="微软雅黑" panose="020B0503020204020204" pitchFamily="34" charset="-122"/>
                <a:ea typeface="微软雅黑" panose="020B0503020204020204" pitchFamily="34" charset="-122"/>
              </a:rPr>
              <a:t>对外投资情况表</a:t>
            </a:r>
            <a:endParaRPr lang="zh-CN" altLang="en-US" sz="18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601" y="1420273"/>
            <a:ext cx="11998438" cy="2200211"/>
          </a:xfrm>
          <a:prstGeom prst="rect">
            <a:avLst/>
          </a:prstGeom>
          <a:ln>
            <a:solidFill>
              <a:srgbClr val="1847BC"/>
            </a:solidFill>
          </a:ln>
        </p:spPr>
      </p:pic>
      <p:sp>
        <p:nvSpPr>
          <p:cNvPr id="10" name="矩形 9"/>
          <p:cNvSpPr/>
          <p:nvPr/>
        </p:nvSpPr>
        <p:spPr>
          <a:xfrm>
            <a:off x="0" y="3640552"/>
            <a:ext cx="12142419" cy="3447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lstStyle/>
          <a:p>
            <a:pPr marL="457200" indent="-457200">
              <a:lnSpc>
                <a:spcPct val="200000"/>
              </a:lnSpc>
              <a:buSzPct val="110000"/>
              <a:buFont typeface="+mj-ea"/>
              <a:buAutoNum type="circleNumDbPlain"/>
            </a:pPr>
            <a:r>
              <a:rPr lang="zh-CN" altLang="en-US" sz="1900" dirty="0">
                <a:solidFill>
                  <a:schemeClr val="tx1"/>
                </a:solidFill>
                <a:latin typeface="微软雅黑" panose="020B0503020204020204" pitchFamily="34" charset="-122"/>
                <a:ea typeface="微软雅黑" panose="020B0503020204020204" pitchFamily="34" charset="-122"/>
              </a:rPr>
              <a:t>本表需手工将对外投资事项逐项逐笔填列，反映事业单位和社会团体对外投资情况。如果行政单位存在对外投资的情况，也需要填列此表。</a:t>
            </a:r>
            <a:endParaRPr lang="en-US" altLang="zh-CN" sz="1900" dirty="0">
              <a:solidFill>
                <a:schemeClr val="tx1"/>
              </a:solidFill>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sz="1900" dirty="0">
                <a:solidFill>
                  <a:schemeClr val="tx1"/>
                </a:solidFill>
                <a:latin typeface="微软雅黑" panose="020B0503020204020204" pitchFamily="34" charset="-122"/>
                <a:ea typeface="微软雅黑" panose="020B0503020204020204" pitchFamily="34" charset="-122"/>
              </a:rPr>
              <a:t>本表需要通过行编辑按钮进行增行录入数据，然后点击运算、保存、审核即可完成本表填报工作。</a:t>
            </a:r>
            <a:endParaRPr lang="en-US" altLang="zh-CN" sz="1900" dirty="0">
              <a:solidFill>
                <a:schemeClr val="tx1"/>
              </a:solidFill>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sz="1900" dirty="0">
                <a:solidFill>
                  <a:schemeClr val="tx1"/>
                </a:solidFill>
                <a:latin typeface="微软雅黑" panose="020B0503020204020204" pitchFamily="34" charset="-122"/>
                <a:ea typeface="微软雅黑" panose="020B0503020204020204" pitchFamily="34" charset="-122"/>
              </a:rPr>
              <a:t>增加</a:t>
            </a:r>
            <a:r>
              <a:rPr lang="zh-CN" altLang="en-US" sz="1900" b="1" dirty="0">
                <a:solidFill>
                  <a:schemeClr val="tx1"/>
                </a:solidFill>
                <a:latin typeface="微软雅黑" panose="020B0503020204020204" pitchFamily="34" charset="-122"/>
                <a:ea typeface="微软雅黑" panose="020B0503020204020204" pitchFamily="34" charset="-122"/>
              </a:rPr>
              <a:t>出资资产账面原值</a:t>
            </a:r>
            <a:r>
              <a:rPr lang="zh-CN" altLang="en-US" sz="1900" dirty="0">
                <a:solidFill>
                  <a:schemeClr val="tx1"/>
                </a:solidFill>
                <a:latin typeface="微软雅黑" panose="020B0503020204020204" pitchFamily="34" charset="-122"/>
                <a:ea typeface="微软雅黑" panose="020B0503020204020204" pitchFamily="34" charset="-122"/>
              </a:rPr>
              <a:t>统计信息，反映投资单位以各类资产对外投资的账面金额；增加</a:t>
            </a:r>
            <a:r>
              <a:rPr lang="zh-CN" altLang="en-US" sz="1900" b="1" dirty="0">
                <a:solidFill>
                  <a:schemeClr val="tx1"/>
                </a:solidFill>
                <a:latin typeface="微软雅黑" panose="020B0503020204020204" pitchFamily="34" charset="-122"/>
                <a:ea typeface="微软雅黑" panose="020B0503020204020204" pitchFamily="34" charset="-122"/>
              </a:rPr>
              <a:t>经营状况</a:t>
            </a:r>
            <a:r>
              <a:rPr lang="zh-CN" altLang="en-US" sz="1900" dirty="0">
                <a:solidFill>
                  <a:schemeClr val="tx1"/>
                </a:solidFill>
                <a:latin typeface="微软雅黑" panose="020B0503020204020204" pitchFamily="34" charset="-122"/>
                <a:ea typeface="微软雅黑" panose="020B0503020204020204" pitchFamily="34" charset="-122"/>
              </a:rPr>
              <a:t>统计信息，反映被投资单位经营状况，按照正常经营、停业歇业、待注销、已注销待清理、其他选择填列。</a:t>
            </a:r>
            <a:endParaRPr lang="en-US" altLang="zh-CN" sz="19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3174586" y="1400195"/>
            <a:ext cx="1560857" cy="2892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6" name="矩形 5"/>
          <p:cNvSpPr/>
          <p:nvPr/>
        </p:nvSpPr>
        <p:spPr>
          <a:xfrm>
            <a:off x="2399522" y="2221859"/>
            <a:ext cx="3213147" cy="6490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3" name="矩形 12"/>
          <p:cNvSpPr/>
          <p:nvPr/>
        </p:nvSpPr>
        <p:spPr>
          <a:xfrm>
            <a:off x="10907819" y="2572350"/>
            <a:ext cx="317529" cy="298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矩形 13"/>
          <p:cNvSpPr/>
          <p:nvPr/>
        </p:nvSpPr>
        <p:spPr>
          <a:xfrm>
            <a:off x="11060524" y="1840300"/>
            <a:ext cx="811748" cy="166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noFill/>
            </a:endParaRPr>
          </a:p>
        </p:txBody>
      </p:sp>
      <p:sp>
        <p:nvSpPr>
          <p:cNvPr id="11"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500"/>
                                        <p:tgtEl>
                                          <p:spTgt spid="10">
                                            <p:txEl>
                                              <p:pRg st="1" end="1"/>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up)">
                                      <p:cBhvr>
                                        <p:cTn id="2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5" grpId="0" animBg="1"/>
      <p:bldP spid="6"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3604" y="5384454"/>
            <a:ext cx="12126815" cy="1231392"/>
          </a:xfrm>
          <a:prstGeom prst="rect">
            <a:avLst/>
          </a:prstGeom>
        </p:spPr>
        <p:txBody>
          <a:bodyPr wrap="square" lIns="121917" tIns="60958" rIns="121917" bIns="60958">
            <a:spAutoFit/>
          </a:bodyPr>
          <a:lstStyle/>
          <a:p>
            <a:pPr marL="457200" indent="-457200">
              <a:lnSpc>
                <a:spcPct val="150000"/>
              </a:lnSpc>
              <a:buSzPct val="110000"/>
              <a:buFont typeface="+mj-ea"/>
              <a:buAutoNum type="circleNumDbPlain"/>
            </a:pPr>
            <a:r>
              <a:rPr lang="zh-CN" altLang="en-US" sz="1600" b="1" dirty="0">
                <a:latin typeface="微软雅黑" panose="020B0503020204020204" pitchFamily="34" charset="-122"/>
                <a:ea typeface="微软雅黑" panose="020B0503020204020204" pitchFamily="34" charset="-122"/>
              </a:rPr>
              <a:t>汇总表：</a:t>
            </a:r>
            <a:r>
              <a:rPr lang="zh-CN" altLang="en-US" sz="1600" dirty="0">
                <a:latin typeface="微软雅黑" panose="020B0503020204020204" pitchFamily="34" charset="-122"/>
                <a:ea typeface="微软雅黑" panose="020B0503020204020204" pitchFamily="34" charset="-122"/>
              </a:rPr>
              <a:t>汇总表包括封面和</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张主表，各级行政事业单位的汇总表由单户表汇总生成，各级主管部门、财政部门负责层层汇总及编报。</a:t>
            </a:r>
            <a:endParaRPr lang="en-US" altLang="zh-CN" sz="1600" dirty="0">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en-US" sz="1600" b="1" dirty="0">
                <a:latin typeface="微软雅黑" panose="020B0503020204020204" pitchFamily="34" charset="-122"/>
                <a:ea typeface="微软雅黑" panose="020B0503020204020204" pitchFamily="34" charset="-122"/>
              </a:rPr>
              <a:t>操作流程：</a:t>
            </a:r>
            <a:r>
              <a:rPr lang="zh-CN" altLang="en-US" sz="1600" dirty="0">
                <a:latin typeface="微软雅黑" panose="020B0503020204020204" pitchFamily="34" charset="-122"/>
                <a:ea typeface="微软雅黑" panose="020B0503020204020204" pitchFamily="34" charset="-122"/>
              </a:rPr>
              <a:t>全表运算→全表审核→根据实际情况进行单表运算、单表审核，</a:t>
            </a:r>
            <a:r>
              <a:rPr lang="zh-CN" altLang="zh-CN" sz="1600" dirty="0">
                <a:latin typeface="微软雅黑" panose="020B0503020204020204" pitchFamily="34" charset="-122"/>
                <a:ea typeface="微软雅黑" panose="020B0503020204020204" pitchFamily="34" charset="-122"/>
              </a:rPr>
              <a:t>自动生成，不需要手工填写。</a:t>
            </a:r>
            <a:endParaRPr lang="en-US" altLang="zh-CN" sz="1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199" y="927615"/>
            <a:ext cx="11902450" cy="4424334"/>
          </a:xfrm>
          <a:prstGeom prst="rect">
            <a:avLst/>
          </a:prstGeom>
        </p:spPr>
      </p:pic>
      <p:sp>
        <p:nvSpPr>
          <p:cNvPr id="5" name="矩形 4"/>
          <p:cNvSpPr/>
          <p:nvPr/>
        </p:nvSpPr>
        <p:spPr>
          <a:xfrm>
            <a:off x="533333" y="2273827"/>
            <a:ext cx="1173326" cy="317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5" name="矩形 14"/>
          <p:cNvSpPr/>
          <p:nvPr/>
        </p:nvSpPr>
        <p:spPr>
          <a:xfrm>
            <a:off x="1841259" y="1420682"/>
            <a:ext cx="3023606" cy="240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p:cNvSpPr>
            <a:spLocks noChangeArrowheads="1"/>
          </p:cNvSpPr>
          <p:nvPr/>
        </p:nvSpPr>
        <p:spPr bwMode="auto">
          <a:xfrm>
            <a:off x="392162" y="941821"/>
            <a:ext cx="11798252" cy="4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p>
            <a:pPr>
              <a:lnSpc>
                <a:spcPct val="120000"/>
              </a:lnSpc>
            </a:pPr>
            <a:r>
              <a:rPr lang="zh-CN" altLang="en-US" b="1" dirty="0">
                <a:solidFill>
                  <a:srgbClr val="165984"/>
                </a:solidFill>
                <a:latin typeface="微软雅黑" panose="020B0503020204020204" pitchFamily="34" charset="-122"/>
                <a:ea typeface="微软雅黑" panose="020B0503020204020204" pitchFamily="34" charset="-122"/>
              </a:rPr>
              <a:t>汇总表</a:t>
            </a:r>
            <a:endParaRPr lang="en-US" altLang="zh-CN" sz="2700" b="1" dirty="0">
              <a:solidFill>
                <a:srgbClr val="165984"/>
              </a:solidFill>
              <a:latin typeface="微软雅黑" panose="020B0503020204020204" pitchFamily="34" charset="-122"/>
              <a:ea typeface="微软雅黑" panose="020B0503020204020204" pitchFamily="34" charset="-122"/>
            </a:endParaRPr>
          </a:p>
        </p:txBody>
      </p:sp>
      <p:sp>
        <p:nvSpPr>
          <p:cNvPr id="13" name="矩形 12"/>
          <p:cNvSpPr/>
          <p:nvPr/>
        </p:nvSpPr>
        <p:spPr>
          <a:xfrm>
            <a:off x="391110" y="1349932"/>
            <a:ext cx="11172709" cy="415494"/>
          </a:xfrm>
          <a:prstGeom prst="rect">
            <a:avLst/>
          </a:prstGeom>
        </p:spPr>
        <p:txBody>
          <a:bodyPr wrap="square" lIns="121917" tIns="60958" rIns="121917" bIns="60958">
            <a:spAutoFit/>
          </a:bodyPr>
          <a:lstStyle/>
          <a:p>
            <a:r>
              <a:rPr lang="zh-CN" altLang="zh-CN" sz="1900" dirty="0">
                <a:latin typeface="微软雅黑" panose="020B0503020204020204" pitchFamily="34" charset="-122"/>
                <a:ea typeface="微软雅黑" panose="020B0503020204020204" pitchFamily="34" charset="-122"/>
              </a:rPr>
              <a:t>汇总表均</a:t>
            </a:r>
            <a:r>
              <a:rPr lang="zh-CN" altLang="en-US" sz="1900" dirty="0">
                <a:latin typeface="微软雅黑" panose="020B0503020204020204" pitchFamily="34" charset="-122"/>
                <a:ea typeface="微软雅黑" panose="020B0503020204020204" pitchFamily="34" charset="-122"/>
              </a:rPr>
              <a:t>由单户表汇总生成</a:t>
            </a:r>
            <a:r>
              <a:rPr lang="zh-CN" altLang="zh-CN" sz="1900" dirty="0">
                <a:latin typeface="微软雅黑" panose="020B0503020204020204" pitchFamily="34" charset="-122"/>
                <a:ea typeface="微软雅黑" panose="020B0503020204020204" pitchFamily="34" charset="-122"/>
              </a:rPr>
              <a:t>，无需手工填列。汇总打印报表金额单位为“万元”（保留两位小数）。</a:t>
            </a:r>
            <a:endParaRPr lang="zh-CN" altLang="zh-CN" sz="1900" dirty="0">
              <a:latin typeface="微软雅黑" panose="020B0503020204020204" pitchFamily="34" charset="-122"/>
              <a:ea typeface="微软雅黑" panose="020B0503020204020204" pitchFamily="34" charset="-122"/>
            </a:endParaRPr>
          </a:p>
        </p:txBody>
      </p:sp>
      <p:graphicFrame>
        <p:nvGraphicFramePr>
          <p:cNvPr id="14" name="Group 3"/>
          <p:cNvGraphicFramePr/>
          <p:nvPr/>
        </p:nvGraphicFramePr>
        <p:xfrm>
          <a:off x="455812" y="1763621"/>
          <a:ext cx="10820184" cy="5007933"/>
        </p:xfrm>
        <a:graphic>
          <a:graphicData uri="http://schemas.openxmlformats.org/drawingml/2006/table">
            <a:tbl>
              <a:tblPr/>
              <a:tblGrid>
                <a:gridCol w="3544593"/>
                <a:gridCol w="7275591"/>
              </a:tblGrid>
              <a:tr h="48779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报表编号</a:t>
                      </a:r>
                      <a:endParaRPr kumimoji="0" lang="en-US" altLang="zh-CN" sz="2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报表名称</a:t>
                      </a:r>
                      <a:endPar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865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01</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fontAlgn="ctr"/>
                      <a:r>
                        <a:rPr lang="zh-CN" altLang="en-US" sz="2100" b="0" i="0" u="none" strike="noStrike" dirty="0">
                          <a:solidFill>
                            <a:schemeClr val="tx1"/>
                          </a:solidFill>
                          <a:effectLst/>
                          <a:latin typeface="微软雅黑" panose="020B0503020204020204" pitchFamily="34" charset="-122"/>
                          <a:ea typeface="微软雅黑" panose="020B0503020204020204" pitchFamily="34" charset="-122"/>
                        </a:rPr>
                        <a:t>资产负债简表</a:t>
                      </a:r>
                      <a:endParaRPr lang="zh-CN" altLang="en-US" sz="2100" b="0" i="0" u="none" strike="noStrike" dirty="0">
                        <a:solidFill>
                          <a:schemeClr val="tx1"/>
                        </a:solidFill>
                        <a:effectLst/>
                        <a:latin typeface="微软雅黑" panose="020B0503020204020204" pitchFamily="34" charset="-122"/>
                        <a:ea typeface="微软雅黑" panose="020B0503020204020204" pitchFamily="34" charset="-122"/>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52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02</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机构人员情况表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865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03</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资产情况汇总表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06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04</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资产配置情况汇总表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06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05</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资产使用情况汇总表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06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06</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资产处置情况汇总表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06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07</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资产收益情况汇总表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06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zh-CN" altLang="en-US"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财资综</a:t>
                      </a:r>
                      <a:r>
                        <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08</a:t>
                      </a:r>
                      <a:endParaRPr kumimoji="0" lang="en-US" altLang="zh-CN" sz="2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04" marR="121904" marT="60974" marB="609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266700" algn="l" defTabSz="913765" rtl="0" eaLnBrk="1" fontAlgn="ctr" latinLnBrk="0" hangingPunct="1"/>
                      <a:r>
                        <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rPr>
                        <a:t>行政单位公共基础设施情况汇总表</a:t>
                      </a:r>
                      <a:endParaRPr lang="zh-CN" altLang="en-US" sz="2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12698" marR="12698" marT="127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239" y="1044164"/>
            <a:ext cx="7601530" cy="4897134"/>
          </a:xfrm>
          <a:prstGeom prst="rect">
            <a:avLst/>
          </a:prstGeom>
          <a:ln>
            <a:solidFill>
              <a:srgbClr val="1848C0"/>
            </a:solidFill>
          </a:ln>
        </p:spPr>
      </p:pic>
      <p:sp>
        <p:nvSpPr>
          <p:cNvPr id="11" name="矩形 10"/>
          <p:cNvSpPr/>
          <p:nvPr/>
        </p:nvSpPr>
        <p:spPr>
          <a:xfrm>
            <a:off x="227159" y="1721259"/>
            <a:ext cx="626170" cy="139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6" name="矩形 15"/>
          <p:cNvSpPr/>
          <p:nvPr/>
        </p:nvSpPr>
        <p:spPr>
          <a:xfrm>
            <a:off x="7522057" y="981522"/>
            <a:ext cx="4668356" cy="5619548"/>
          </a:xfrm>
          <a:prstGeom prst="rect">
            <a:avLst/>
          </a:prstGeom>
        </p:spPr>
        <p:txBody>
          <a:bodyPr wrap="square" lIns="121917" tIns="60958" rIns="121917" bIns="60958">
            <a:spAutoFit/>
          </a:bodyPr>
          <a:lstStyle/>
          <a:p>
            <a:pPr marL="457200" indent="-457200">
              <a:lnSpc>
                <a:spcPct val="150000"/>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汇总表对</a:t>
            </a:r>
            <a:r>
              <a:rPr lang="zh-CN" altLang="en-US" sz="1600" b="1" dirty="0">
                <a:latin typeface="微软雅黑" panose="020B0503020204020204" pitchFamily="34" charset="-122"/>
                <a:ea typeface="微软雅黑" panose="020B0503020204020204" pitchFamily="34" charset="-122"/>
              </a:rPr>
              <a:t>执行会计制度</a:t>
            </a:r>
            <a:r>
              <a:rPr lang="zh-CN" altLang="en-US" sz="1600" dirty="0">
                <a:latin typeface="微软雅黑" panose="020B0503020204020204" pitchFamily="34" charset="-122"/>
                <a:ea typeface="微软雅黑" panose="020B0503020204020204" pitchFamily="34" charset="-122"/>
              </a:rPr>
              <a:t>不同按</a:t>
            </a:r>
            <a:r>
              <a:rPr lang="zh-CN" altLang="en-US" sz="1600" b="1" dirty="0">
                <a:latin typeface="微软雅黑" panose="020B0503020204020204" pitchFamily="34" charset="-122"/>
                <a:ea typeface="微软雅黑" panose="020B0503020204020204" pitchFamily="34" charset="-122"/>
              </a:rPr>
              <a:t>资产大类</a:t>
            </a:r>
            <a:r>
              <a:rPr lang="zh-CN" altLang="en-US" sz="1600" dirty="0">
                <a:latin typeface="微软雅黑" panose="020B0503020204020204" pitchFamily="34" charset="-122"/>
                <a:ea typeface="微软雅黑" panose="020B0503020204020204" pitchFamily="34" charset="-122"/>
              </a:rPr>
              <a:t>进行分析</a:t>
            </a:r>
            <a:endParaRPr lang="en-US" altLang="zh-CN" sz="1600" dirty="0">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资产情况汇总表增加补充资料对“使用其他单位房屋”及”已投入使用在建工程未转固房屋“进行分析；资产使用情况汇总表增加补充资料对“对外投资情况进行分析。请各单位生成汇总表后检查汇总口径是否有误。</a:t>
            </a:r>
            <a:endParaRPr lang="en-US" altLang="zh-CN" sz="1600" dirty="0">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如</a:t>
            </a:r>
            <a:r>
              <a:rPr lang="zh-CN" altLang="en-US" sz="1600" b="1" dirty="0">
                <a:latin typeface="微软雅黑" panose="020B0503020204020204" pitchFamily="34" charset="-122"/>
                <a:ea typeface="微软雅黑" panose="020B0503020204020204" pitchFamily="34" charset="-122"/>
              </a:rPr>
              <a:t>汇总表审核不通过</a:t>
            </a:r>
            <a:r>
              <a:rPr lang="zh-CN" altLang="en-US" sz="1600" dirty="0">
                <a:latin typeface="微软雅黑" panose="020B0503020204020204" pitchFamily="34" charset="-122"/>
                <a:ea typeface="微软雅黑" panose="020B0503020204020204" pitchFamily="34" charset="-122"/>
              </a:rPr>
              <a:t>，则需要根据错误信息定位出错单位及出错数据，根据审核错误提示修改单户表后重新运算生成，直至全表审核通过。</a:t>
            </a:r>
            <a:endParaRPr lang="en-US" altLang="zh-CN" sz="1600" dirty="0">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zh-CN" sz="1600" dirty="0">
                <a:latin typeface="微软雅黑" panose="020B0503020204020204" pitchFamily="34" charset="-122"/>
                <a:ea typeface="微软雅黑" panose="020B0503020204020204" pitchFamily="34" charset="-122"/>
              </a:rPr>
              <a:t>报表全表审核通过后，可以通过</a:t>
            </a:r>
            <a:r>
              <a:rPr lang="zh-CN" altLang="zh-CN" sz="1600" b="1" dirty="0">
                <a:latin typeface="微软雅黑" panose="020B0503020204020204" pitchFamily="34" charset="-122"/>
                <a:ea typeface="微软雅黑" panose="020B0503020204020204" pitchFamily="34" charset="-122"/>
              </a:rPr>
              <a:t>打印</a:t>
            </a:r>
            <a:r>
              <a:rPr lang="zh-CN" altLang="zh-CN" sz="1600" dirty="0">
                <a:latin typeface="微软雅黑" panose="020B0503020204020204" pitchFamily="34" charset="-122"/>
                <a:ea typeface="微软雅黑" panose="020B0503020204020204" pitchFamily="34" charset="-122"/>
              </a:rPr>
              <a:t>或</a:t>
            </a:r>
            <a:r>
              <a:rPr lang="zh-CN" altLang="zh-CN" sz="1600" b="1" dirty="0">
                <a:latin typeface="微软雅黑" panose="020B0503020204020204" pitchFamily="34" charset="-122"/>
                <a:ea typeface="微软雅黑" panose="020B0503020204020204" pitchFamily="34" charset="-122"/>
              </a:rPr>
              <a:t>导出</a:t>
            </a:r>
            <a:r>
              <a:rPr lang="en-US" altLang="zh-CN" sz="1600" b="1" dirty="0">
                <a:latin typeface="微软雅黑" panose="020B0503020204020204" pitchFamily="34" charset="-122"/>
                <a:ea typeface="微软雅黑" panose="020B0503020204020204" pitchFamily="34" charset="-122"/>
              </a:rPr>
              <a:t>PDF</a:t>
            </a:r>
            <a:r>
              <a:rPr lang="zh-CN" altLang="zh-CN" sz="1600" dirty="0">
                <a:latin typeface="微软雅黑" panose="020B0503020204020204" pitchFamily="34" charset="-122"/>
                <a:ea typeface="微软雅黑" panose="020B0503020204020204" pitchFamily="34" charset="-122"/>
              </a:rPr>
              <a:t>按钮打印纸质报表文件（</a:t>
            </a:r>
            <a:r>
              <a:rPr lang="en-US" altLang="zh-CN" sz="1600" dirty="0">
                <a:latin typeface="微软雅黑" panose="020B0503020204020204" pitchFamily="34" charset="-122"/>
                <a:ea typeface="微软雅黑" panose="020B0503020204020204" pitchFamily="34" charset="-122"/>
              </a:rPr>
              <a:t>A3</a:t>
            </a:r>
            <a:r>
              <a:rPr lang="zh-CN" altLang="zh-CN" sz="1600" dirty="0">
                <a:latin typeface="微软雅黑" panose="020B0503020204020204" pitchFamily="34" charset="-122"/>
                <a:ea typeface="微软雅黑" panose="020B0503020204020204" pitchFamily="34" charset="-122"/>
              </a:rPr>
              <a:t>纸打印），并加盖单位公章，作为纸质报表文件上报上级单位。</a:t>
            </a:r>
            <a:endParaRPr lang="en-US" altLang="zh-CN" sz="1600" dirty="0">
              <a:latin typeface="微软雅黑" panose="020B0503020204020204" pitchFamily="34" charset="-122"/>
              <a:ea typeface="微软雅黑" panose="020B0503020204020204" pitchFamily="34" charset="-122"/>
            </a:endParaRPr>
          </a:p>
        </p:txBody>
      </p:sp>
      <p:sp>
        <p:nvSpPr>
          <p:cNvPr id="12" name="矩形 11"/>
          <p:cNvSpPr/>
          <p:nvPr/>
        </p:nvSpPr>
        <p:spPr>
          <a:xfrm>
            <a:off x="1142851" y="2143120"/>
            <a:ext cx="1155551" cy="37981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矩形 13"/>
          <p:cNvSpPr/>
          <p:nvPr/>
        </p:nvSpPr>
        <p:spPr>
          <a:xfrm>
            <a:off x="2157673" y="1302061"/>
            <a:ext cx="534377" cy="1206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3" name="矩形 12"/>
          <p:cNvSpPr/>
          <p:nvPr/>
        </p:nvSpPr>
        <p:spPr>
          <a:xfrm>
            <a:off x="2450258" y="1721257"/>
            <a:ext cx="5223511" cy="96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0"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up)">
                                      <p:cBhvr>
                                        <p:cTn id="11" dur="500"/>
                                        <p:tgtEl>
                                          <p:spTgt spid="16">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wipe(up)">
                                      <p:cBhvr>
                                        <p:cTn id="27" dur="500"/>
                                        <p:tgtEl>
                                          <p:spTgt spid="16">
                                            <p:txEl>
                                              <p:pRg st="3" end="3"/>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2" grpId="0" animBg="1"/>
      <p:bldP spid="14"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265017" y="1117004"/>
            <a:ext cx="11697657" cy="704450"/>
          </a:xfrm>
          <a:prstGeom prst="rect">
            <a:avLst/>
          </a:prstGeom>
          <a:solidFill>
            <a:srgbClr val="165984"/>
          </a:solidFill>
          <a:ln>
            <a:noFill/>
          </a:ln>
        </p:spPr>
        <p:txBody>
          <a:bodyPr wrap="none" lIns="121917" tIns="60958" rIns="121917" bIns="60958" anchor="ctr"/>
          <a:lstStyle/>
          <a:p>
            <a:pPr algn="ctr"/>
            <a:r>
              <a:rPr lang="en-US" altLang="zh-CN" sz="2700" b="1" dirty="0">
                <a:solidFill>
                  <a:srgbClr val="F8F8F8"/>
                </a:solidFill>
                <a:latin typeface="微软雅黑" panose="020B0503020204020204" pitchFamily="34" charset="-122"/>
                <a:ea typeface="微软雅黑" panose="020B0503020204020204" pitchFamily="34" charset="-122"/>
              </a:rPr>
              <a:t>2018</a:t>
            </a:r>
            <a:r>
              <a:rPr lang="zh-CN" altLang="en-US" sz="2700" b="1" dirty="0">
                <a:solidFill>
                  <a:srgbClr val="F8F8F8"/>
                </a:solidFill>
                <a:latin typeface="微软雅黑" panose="020B0503020204020204" pitchFamily="34" charset="-122"/>
                <a:ea typeface="微软雅黑" panose="020B0503020204020204" pitchFamily="34" charset="-122"/>
              </a:rPr>
              <a:t>年</a:t>
            </a:r>
            <a:r>
              <a:rPr lang="en-US" altLang="zh-CN" sz="2700" b="1" dirty="0">
                <a:solidFill>
                  <a:srgbClr val="F8F8F8"/>
                </a:solidFill>
                <a:latin typeface="微软雅黑" panose="020B0503020204020204" pitchFamily="34" charset="-122"/>
                <a:ea typeface="微软雅黑" panose="020B0503020204020204" pitchFamily="34" charset="-122"/>
              </a:rPr>
              <a:t>12</a:t>
            </a:r>
            <a:r>
              <a:rPr lang="zh-CN" altLang="en-US" sz="2700" b="1" dirty="0">
                <a:solidFill>
                  <a:srgbClr val="F8F8F8"/>
                </a:solidFill>
                <a:latin typeface="微软雅黑" panose="020B0503020204020204" pitchFamily="34" charset="-122"/>
                <a:ea typeface="微软雅黑" panose="020B0503020204020204" pitchFamily="34" charset="-122"/>
              </a:rPr>
              <a:t>月</a:t>
            </a:r>
            <a:r>
              <a:rPr lang="en-US" altLang="zh-CN" sz="2700" b="1" dirty="0">
                <a:solidFill>
                  <a:srgbClr val="F8F8F8"/>
                </a:solidFill>
                <a:latin typeface="微软雅黑" panose="020B0503020204020204" pitchFamily="34" charset="-122"/>
                <a:ea typeface="微软雅黑" panose="020B0503020204020204" pitchFamily="34" charset="-122"/>
              </a:rPr>
              <a:t>31</a:t>
            </a:r>
            <a:r>
              <a:rPr lang="zh-CN" altLang="en-US" sz="2700" b="1" dirty="0">
                <a:solidFill>
                  <a:srgbClr val="F8F8F8"/>
                </a:solidFill>
                <a:latin typeface="微软雅黑" panose="020B0503020204020204" pitchFamily="34" charset="-122"/>
                <a:ea typeface="微软雅黑" panose="020B0503020204020204" pitchFamily="34" charset="-122"/>
              </a:rPr>
              <a:t>日以前经机构编制管理部门批准成立的</a:t>
            </a:r>
            <a:endParaRPr lang="zh-CN" altLang="en-US" sz="2700" b="1" dirty="0">
              <a:solidFill>
                <a:srgbClr val="F8F8F8"/>
              </a:solidFill>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auto">
          <a:xfrm>
            <a:off x="265010" y="2016711"/>
            <a:ext cx="5711256" cy="1546301"/>
          </a:xfrm>
          <a:prstGeom prst="roundRect">
            <a:avLst>
              <a:gd name="adj" fmla="val 0"/>
            </a:avLst>
          </a:prstGeom>
          <a:noFill/>
          <a:ln w="3175" cmpd="sng">
            <a:solidFill>
              <a:srgbClr val="1848C0"/>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p>
            <a:pPr>
              <a:lnSpc>
                <a:spcPct val="200000"/>
              </a:lnSpc>
              <a:spcBef>
                <a:spcPct val="50000"/>
              </a:spcBef>
              <a:buClr>
                <a:srgbClr val="262626"/>
              </a:buClr>
            </a:pPr>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执行行政、事业单位财务会计制度的各级各类行政事业单位、社会团体。</a:t>
            </a:r>
            <a:endParaRPr lang="zh-CN" altLang="en-US" dirty="0">
              <a:solidFill>
                <a:schemeClr val="accent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AutoShape 6"/>
          <p:cNvSpPr>
            <a:spLocks noChangeArrowheads="1"/>
          </p:cNvSpPr>
          <p:nvPr/>
        </p:nvSpPr>
        <p:spPr bwMode="auto">
          <a:xfrm>
            <a:off x="6251410" y="2016715"/>
            <a:ext cx="5711256" cy="1546301"/>
          </a:xfrm>
          <a:prstGeom prst="roundRect">
            <a:avLst>
              <a:gd name="adj" fmla="val 0"/>
            </a:avLst>
          </a:prstGeom>
          <a:noFill/>
          <a:ln w="3175" cmpd="sng">
            <a:solidFill>
              <a:srgbClr val="1848C0"/>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p>
            <a:pPr>
              <a:lnSpc>
                <a:spcPct val="200000"/>
              </a:lnSpc>
              <a:spcBef>
                <a:spcPct val="50000"/>
              </a:spcBef>
              <a:buClr>
                <a:srgbClr val="262626"/>
              </a:buClr>
            </a:pPr>
            <a:r>
              <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执行民间非营利组织会计制度的社会团体等单位。</a:t>
            </a:r>
            <a:endParaRPr lang="zh-CN" altLang="en-US"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226922" y="3677969"/>
            <a:ext cx="11836508" cy="2770631"/>
          </a:xfrm>
          <a:prstGeom prst="rect">
            <a:avLst/>
          </a:prstGeom>
          <a:ln w="19050">
            <a:solidFill>
              <a:srgbClr val="CDCDCD"/>
            </a:solidFill>
            <a:prstDash val="dash"/>
          </a:ln>
        </p:spPr>
        <p:txBody>
          <a:bodyPr wrap="square" lIns="121917" tIns="60958" rIns="121917" bIns="60958">
            <a:spAutoFit/>
          </a:bodyPr>
          <a:lstStyle/>
          <a:p>
            <a:pPr marL="381000" indent="-381000" algn="just">
              <a:lnSpc>
                <a:spcPct val="150000"/>
              </a:lnSpc>
              <a:buClr>
                <a:srgbClr val="C00000"/>
              </a:buClr>
              <a:buFont typeface="Wingdings" panose="05000000000000000000" pitchFamily="2" charset="2"/>
              <a:buChar char="u"/>
            </a:pPr>
            <a:r>
              <a:rPr lang="zh-CN" altLang="zh-CN" sz="1600" kern="100" dirty="0">
                <a:latin typeface="微软雅黑" panose="020B0503020204020204" pitchFamily="34" charset="-122"/>
                <a:ea typeface="微软雅黑" panose="020B0503020204020204" pitchFamily="34" charset="-122"/>
              </a:rPr>
              <a:t>执行企业会计制度的事业单位、行政单位附属的未脱钩经济实体，事业单位兴办、具有法人资格的企业，不列入此次填报范围。</a:t>
            </a:r>
            <a:endParaRPr lang="en-US" altLang="zh-CN" sz="1600" kern="100" dirty="0">
              <a:latin typeface="微软雅黑" panose="020B0503020204020204" pitchFamily="34" charset="-122"/>
              <a:ea typeface="微软雅黑" panose="020B0503020204020204" pitchFamily="34" charset="-122"/>
            </a:endParaRPr>
          </a:p>
          <a:p>
            <a:pPr marL="381000" indent="-381000" algn="just">
              <a:lnSpc>
                <a:spcPct val="150000"/>
              </a:lnSpc>
              <a:buClr>
                <a:srgbClr val="C00000"/>
              </a:buClr>
              <a:buFont typeface="Wingdings" panose="05000000000000000000" pitchFamily="2" charset="2"/>
              <a:buChar char="u"/>
            </a:pPr>
            <a:r>
              <a:rPr lang="zh-CN" altLang="en-US" sz="1600" kern="100" dirty="0">
                <a:latin typeface="微软雅黑" panose="020B0503020204020204" pitchFamily="34" charset="-122"/>
                <a:ea typeface="微软雅黑" panose="020B0503020204020204" pitchFamily="34" charset="-122"/>
              </a:rPr>
              <a:t>在驻外机构中其他境外组织或个人占有使用的国有资产。</a:t>
            </a:r>
            <a:endParaRPr lang="en-US" altLang="zh-CN" sz="1600" kern="100" dirty="0">
              <a:latin typeface="微软雅黑" panose="020B0503020204020204" pitchFamily="34" charset="-122"/>
              <a:ea typeface="微软雅黑" panose="020B0503020204020204" pitchFamily="34" charset="-122"/>
            </a:endParaRPr>
          </a:p>
          <a:p>
            <a:pPr marL="381000" indent="-381000" algn="just">
              <a:lnSpc>
                <a:spcPct val="150000"/>
              </a:lnSpc>
              <a:buClr>
                <a:srgbClr val="C00000"/>
              </a:buClr>
              <a:buFont typeface="Wingdings" panose="05000000000000000000" pitchFamily="2" charset="2"/>
              <a:buChar char="u"/>
            </a:pPr>
            <a:r>
              <a:rPr lang="zh-CN" altLang="en-US" sz="1600" kern="100" dirty="0">
                <a:latin typeface="微软雅黑" panose="020B0503020204020204" pitchFamily="34" charset="-122"/>
                <a:ea typeface="微软雅黑" panose="020B0503020204020204" pitchFamily="34" charset="-122"/>
              </a:rPr>
              <a:t>地方供销社占有、使用的集体资产，如果能够明确与国有资产进行区分的资产。</a:t>
            </a:r>
            <a:endParaRPr lang="zh-CN" altLang="en-US" sz="1600" kern="100" dirty="0">
              <a:latin typeface="微软雅黑" panose="020B0503020204020204" pitchFamily="34" charset="-122"/>
              <a:ea typeface="微软雅黑" panose="020B0503020204020204" pitchFamily="34" charset="-122"/>
            </a:endParaRPr>
          </a:p>
          <a:p>
            <a:pPr marL="381000" indent="-381000" algn="just">
              <a:lnSpc>
                <a:spcPct val="150000"/>
              </a:lnSpc>
              <a:buClr>
                <a:srgbClr val="C00000"/>
              </a:buClr>
              <a:buFont typeface="Wingdings" panose="05000000000000000000" pitchFamily="2" charset="2"/>
              <a:buChar char="u"/>
            </a:pPr>
            <a:r>
              <a:rPr lang="zh-CN" altLang="en-US" sz="1600" kern="100" dirty="0">
                <a:latin typeface="微软雅黑" panose="020B0503020204020204" pitchFamily="34" charset="-122"/>
                <a:ea typeface="微软雅黑" panose="020B0503020204020204" pitchFamily="34" charset="-122"/>
              </a:rPr>
              <a:t>工会资产中由工会会员交纳会费形成的资产。</a:t>
            </a:r>
            <a:endParaRPr lang="zh-CN" altLang="en-US" sz="1600" kern="100" dirty="0">
              <a:latin typeface="微软雅黑" panose="020B0503020204020204" pitchFamily="34" charset="-122"/>
              <a:ea typeface="微软雅黑" panose="020B0503020204020204" pitchFamily="34" charset="-122"/>
            </a:endParaRPr>
          </a:p>
          <a:p>
            <a:pPr marL="381000" indent="-381000" algn="just">
              <a:lnSpc>
                <a:spcPct val="150000"/>
              </a:lnSpc>
              <a:buClr>
                <a:srgbClr val="C00000"/>
              </a:buClr>
              <a:buFont typeface="Wingdings" panose="05000000000000000000" pitchFamily="2" charset="2"/>
              <a:buChar char="u"/>
            </a:pPr>
            <a:r>
              <a:rPr lang="zh-CN" altLang="en-US" sz="1600" kern="100" dirty="0">
                <a:latin typeface="微软雅黑" panose="020B0503020204020204" pitchFamily="34" charset="-122"/>
                <a:ea typeface="微软雅黑" panose="020B0503020204020204" pitchFamily="34" charset="-122"/>
              </a:rPr>
              <a:t>行政事业单位代国家、其他单位或个人代储的财产物资，</a:t>
            </a:r>
            <a:r>
              <a:rPr lang="en-US" altLang="zh-CN" sz="1600" kern="100" dirty="0">
                <a:latin typeface="微软雅黑" panose="020B0503020204020204" pitchFamily="34" charset="-122"/>
                <a:ea typeface="微软雅黑" panose="020B0503020204020204" pitchFamily="34" charset="-122"/>
              </a:rPr>
              <a:t>2018</a:t>
            </a:r>
            <a:r>
              <a:rPr lang="zh-CN" altLang="en-US" sz="1600" kern="100" dirty="0">
                <a:latin typeface="微软雅黑" panose="020B0503020204020204" pitchFamily="34" charset="-122"/>
                <a:ea typeface="微软雅黑" panose="020B0503020204020204" pitchFamily="34" charset="-122"/>
              </a:rPr>
              <a:t>年</a:t>
            </a:r>
            <a:r>
              <a:rPr lang="en-US" altLang="zh-CN" sz="1600" kern="100" dirty="0">
                <a:latin typeface="微软雅黑" panose="020B0503020204020204" pitchFamily="34" charset="-122"/>
                <a:ea typeface="微软雅黑" panose="020B0503020204020204" pitchFamily="34" charset="-122"/>
              </a:rPr>
              <a:t>12</a:t>
            </a:r>
            <a:r>
              <a:rPr lang="zh-CN" altLang="en-US" sz="1600" kern="100" dirty="0">
                <a:latin typeface="微软雅黑" panose="020B0503020204020204" pitchFamily="34" charset="-122"/>
                <a:ea typeface="微软雅黑" panose="020B0503020204020204" pitchFamily="34" charset="-122"/>
              </a:rPr>
              <a:t>月</a:t>
            </a:r>
            <a:r>
              <a:rPr lang="en-US" altLang="zh-CN" sz="1600" kern="100" dirty="0">
                <a:latin typeface="微软雅黑" panose="020B0503020204020204" pitchFamily="34" charset="-122"/>
                <a:ea typeface="微软雅黑" panose="020B0503020204020204" pitchFamily="34" charset="-122"/>
              </a:rPr>
              <a:t>31</a:t>
            </a:r>
            <a:r>
              <a:rPr lang="zh-CN" altLang="en-US" sz="1600" kern="100" dirty="0">
                <a:latin typeface="微软雅黑" panose="020B0503020204020204" pitchFamily="34" charset="-122"/>
                <a:ea typeface="微软雅黑" panose="020B0503020204020204" pitchFamily="34" charset="-122"/>
              </a:rPr>
              <a:t>日前未在行政事业单位财务账中反映的资产。</a:t>
            </a:r>
            <a:endParaRPr lang="zh-CN" altLang="en-US" sz="1600" kern="100" dirty="0">
              <a:latin typeface="微软雅黑" panose="020B0503020204020204" pitchFamily="34" charset="-122"/>
              <a:ea typeface="微软雅黑" panose="020B0503020204020204" pitchFamily="34" charset="-122"/>
            </a:endParaRPr>
          </a:p>
          <a:p>
            <a:pPr marL="381000" indent="-381000" algn="just">
              <a:lnSpc>
                <a:spcPct val="150000"/>
              </a:lnSpc>
              <a:buClr>
                <a:srgbClr val="C00000"/>
              </a:buClr>
              <a:buFont typeface="Wingdings" panose="05000000000000000000" pitchFamily="2" charset="2"/>
              <a:buChar char="u"/>
            </a:pPr>
            <a:r>
              <a:rPr lang="zh-CN" altLang="zh-CN" sz="1600" kern="100" dirty="0">
                <a:latin typeface="微软雅黑" panose="020B0503020204020204" pitchFamily="34" charset="-122"/>
                <a:ea typeface="微软雅黑" panose="020B0503020204020204" pitchFamily="34" charset="-122"/>
              </a:rPr>
              <a:t>解放军、武警部队不纳入本套报表填报范围。</a:t>
            </a:r>
            <a:endParaRPr lang="en-US" altLang="zh-CN" sz="1600" kern="100" dirty="0">
              <a:latin typeface="微软雅黑" panose="020B0503020204020204" pitchFamily="34" charset="-122"/>
              <a:ea typeface="微软雅黑" panose="020B0503020204020204" pitchFamily="34" charset="-122"/>
            </a:endParaRPr>
          </a:p>
          <a:p>
            <a:pPr marL="381000" indent="-381000">
              <a:lnSpc>
                <a:spcPct val="150000"/>
              </a:lnSpc>
              <a:buClr>
                <a:srgbClr val="C00000"/>
              </a:buClr>
              <a:buFont typeface="微软雅黑" panose="020B0503020204020204" pitchFamily="34" charset="-122"/>
              <a:buChar char="※"/>
            </a:pPr>
            <a:r>
              <a:rPr lang="zh-CN" altLang="zh-CN" sz="1900" dirty="0">
                <a:solidFill>
                  <a:srgbClr val="C00000"/>
                </a:solidFill>
                <a:latin typeface="微软雅黑" panose="020B0503020204020204" pitchFamily="34" charset="-122"/>
                <a:ea typeface="微软雅黑" panose="020B0503020204020204" pitchFamily="34" charset="-122"/>
              </a:rPr>
              <a:t>涉密单位按照有关保密规定，报送汇总表有关数据。</a:t>
            </a:r>
            <a:endParaRPr lang="zh-CN" altLang="en-US" sz="1900" dirty="0">
              <a:solidFill>
                <a:srgbClr val="C00000"/>
              </a:solidFill>
              <a:latin typeface="微软雅黑" panose="020B0503020204020204" pitchFamily="34" charset="-122"/>
              <a:ea typeface="微软雅黑" panose="020B0503020204020204" pitchFamily="34" charset="-122"/>
            </a:endParaRPr>
          </a:p>
        </p:txBody>
      </p:sp>
      <p:sp>
        <p:nvSpPr>
          <p:cNvPr id="12" name="TextBox 8"/>
          <p:cNvSpPr txBox="1"/>
          <p:nvPr/>
        </p:nvSpPr>
        <p:spPr>
          <a:xfrm>
            <a:off x="-25474" y="99427"/>
            <a:ext cx="5912661" cy="969492"/>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第一部分   编报总体要求</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编报范围</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9083" y="825467"/>
            <a:ext cx="7547347" cy="6012000"/>
            <a:chOff x="29315" y="481816"/>
            <a:chExt cx="5661247" cy="4754453"/>
          </a:xfrm>
        </p:grpSpPr>
        <p:grpSp>
          <p:nvGrpSpPr>
            <p:cNvPr id="14" name="组合 13"/>
            <p:cNvGrpSpPr/>
            <p:nvPr/>
          </p:nvGrpSpPr>
          <p:grpSpPr>
            <a:xfrm>
              <a:off x="29315" y="481816"/>
              <a:ext cx="5661247" cy="4754453"/>
              <a:chOff x="29315" y="-2001611"/>
              <a:chExt cx="5661247" cy="4754453"/>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706" y="-2001611"/>
                <a:ext cx="5642856" cy="2699999"/>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5" y="688540"/>
                <a:ext cx="5644800" cy="2064302"/>
              </a:xfrm>
              <a:prstGeom prst="rect">
                <a:avLst/>
              </a:prstGeom>
            </p:spPr>
          </p:pic>
        </p:grpSp>
        <p:sp>
          <p:nvSpPr>
            <p:cNvPr id="15" name="矩形 14"/>
            <p:cNvSpPr/>
            <p:nvPr/>
          </p:nvSpPr>
          <p:spPr>
            <a:xfrm>
              <a:off x="154133" y="1084857"/>
              <a:ext cx="407842" cy="857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矩形 20"/>
          <p:cNvSpPr/>
          <p:nvPr/>
        </p:nvSpPr>
        <p:spPr>
          <a:xfrm>
            <a:off x="7742605" y="642570"/>
            <a:ext cx="4447814" cy="5342484"/>
          </a:xfrm>
          <a:prstGeom prst="rect">
            <a:avLst/>
          </a:prstGeom>
        </p:spPr>
        <p:txBody>
          <a:bodyPr wrap="square" lIns="121917" tIns="60958" rIns="121917" bIns="60958">
            <a:spAutoFit/>
          </a:bodyPr>
          <a:lstStyle/>
          <a:p>
            <a:pPr marL="457200" indent="-457200">
              <a:lnSpc>
                <a:spcPts val="3735"/>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行政事业单位可以通过部门决算系统导出“</a:t>
            </a:r>
            <a:r>
              <a:rPr lang="en-US" altLang="zh-CN" sz="1600" dirty="0">
                <a:latin typeface="微软雅黑" panose="020B0503020204020204" pitchFamily="34" charset="-122"/>
                <a:ea typeface="微软雅黑" panose="020B0503020204020204" pitchFamily="34" charset="-122"/>
              </a:rPr>
              <a:t>2018</a:t>
            </a:r>
            <a:r>
              <a:rPr lang="zh-CN" altLang="en-US" sz="1600" dirty="0">
                <a:latin typeface="微软雅黑" panose="020B0503020204020204" pitchFamily="34" charset="-122"/>
                <a:ea typeface="微软雅黑" panose="020B0503020204020204" pitchFamily="34" charset="-122"/>
              </a:rPr>
              <a:t>资产报表决算导入模板”的</a:t>
            </a:r>
            <a:r>
              <a:rPr lang="en-US" altLang="zh-CN" sz="1600" dirty="0">
                <a:latin typeface="微软雅黑" panose="020B0503020204020204" pitchFamily="34" charset="-122"/>
                <a:ea typeface="微软雅黑" panose="020B0503020204020204" pitchFamily="34" charset="-122"/>
              </a:rPr>
              <a:t>excel</a:t>
            </a:r>
            <a:r>
              <a:rPr lang="zh-CN" altLang="en-US" sz="1600" dirty="0">
                <a:latin typeface="微软雅黑" panose="020B0503020204020204" pitchFamily="34" charset="-122"/>
                <a:ea typeface="微软雅黑" panose="020B0503020204020204" pitchFamily="34" charset="-122"/>
              </a:rPr>
              <a:t>文件数据。通过</a:t>
            </a:r>
            <a:r>
              <a:rPr lang="zh-CN" altLang="en-US" sz="1600" b="1" dirty="0">
                <a:latin typeface="微软雅黑" panose="020B0503020204020204" pitchFamily="34" charset="-122"/>
                <a:ea typeface="微软雅黑" panose="020B0503020204020204" pitchFamily="34" charset="-122"/>
              </a:rPr>
              <a:t>决算数据导入</a:t>
            </a:r>
            <a:r>
              <a:rPr lang="zh-CN" altLang="en-US" sz="1600" dirty="0">
                <a:latin typeface="微软雅黑" panose="020B0503020204020204" pitchFamily="34" charset="-122"/>
                <a:ea typeface="微软雅黑" panose="020B0503020204020204" pitchFamily="34" charset="-122"/>
              </a:rPr>
              <a:t>按钮将决算数据导入至</a:t>
            </a:r>
            <a:r>
              <a:rPr lang="zh-CN" altLang="en-US" sz="1600" b="1" dirty="0">
                <a:latin typeface="微软雅黑" panose="020B0503020204020204" pitchFamily="34" charset="-122"/>
                <a:ea typeface="微软雅黑" panose="020B0503020204020204" pitchFamily="34" charset="-122"/>
              </a:rPr>
              <a:t>部门决算数</a:t>
            </a:r>
            <a:r>
              <a:rPr lang="zh-CN" altLang="en-US" sz="1600" dirty="0">
                <a:latin typeface="微软雅黑" panose="020B0503020204020204" pitchFamily="34" charset="-122"/>
                <a:ea typeface="微软雅黑" panose="020B0503020204020204" pitchFamily="34" charset="-122"/>
              </a:rPr>
              <a:t>列。单位也可以根据实际情况进行手工填写。</a:t>
            </a:r>
            <a:endParaRPr lang="en-US" altLang="zh-CN" sz="16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通过</a:t>
            </a:r>
            <a:r>
              <a:rPr lang="zh-CN" altLang="en-US" sz="1600" b="1" dirty="0">
                <a:latin typeface="微软雅黑" panose="020B0503020204020204" pitchFamily="34" charset="-122"/>
                <a:ea typeface="微软雅黑" panose="020B0503020204020204" pitchFamily="34" charset="-122"/>
              </a:rPr>
              <a:t>单表运算</a:t>
            </a:r>
            <a:r>
              <a:rPr lang="zh-CN" altLang="en-US" sz="1600" dirty="0">
                <a:latin typeface="微软雅黑" panose="020B0503020204020204" pitchFamily="34" charset="-122"/>
                <a:ea typeface="微软雅黑" panose="020B0503020204020204" pitchFamily="34" charset="-122"/>
              </a:rPr>
              <a:t>按钮，可以从报表中计算</a:t>
            </a:r>
            <a:r>
              <a:rPr lang="zh-CN" altLang="en-US" sz="1600" b="1" dirty="0">
                <a:latin typeface="微软雅黑" panose="020B0503020204020204" pitchFamily="34" charset="-122"/>
                <a:ea typeface="微软雅黑" panose="020B0503020204020204" pitchFamily="34" charset="-122"/>
              </a:rPr>
              <a:t>资产报表数、差异情况</a:t>
            </a:r>
            <a:r>
              <a:rPr lang="zh-CN" altLang="en-US" sz="1600" dirty="0">
                <a:latin typeface="微软雅黑" panose="020B0503020204020204" pitchFamily="34" charset="-122"/>
                <a:ea typeface="微软雅黑" panose="020B0503020204020204" pitchFamily="34" charset="-122"/>
              </a:rPr>
              <a:t>列的值。</a:t>
            </a:r>
            <a:endParaRPr lang="en-US" altLang="zh-CN" sz="16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如果比对指标有差异，可以在</a:t>
            </a:r>
            <a:r>
              <a:rPr lang="zh-CN" altLang="en-US" sz="1600" b="1" dirty="0">
                <a:latin typeface="微软雅黑" panose="020B0503020204020204" pitchFamily="34" charset="-122"/>
                <a:ea typeface="微软雅黑" panose="020B0503020204020204" pitchFamily="34" charset="-122"/>
              </a:rPr>
              <a:t>差异原因</a:t>
            </a:r>
            <a:r>
              <a:rPr lang="zh-CN" altLang="en-US" sz="1600" dirty="0">
                <a:latin typeface="微软雅黑" panose="020B0503020204020204" pitchFamily="34" charset="-122"/>
                <a:ea typeface="微软雅黑" panose="020B0503020204020204" pitchFamily="34" charset="-122"/>
              </a:rPr>
              <a:t>中写明实际情况，便于上级单位审核</a:t>
            </a: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同时作为填报说明的编报依据。</a:t>
            </a:r>
            <a:endParaRPr lang="en-US" altLang="zh-CN" sz="16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1600" dirty="0">
                <a:latin typeface="微软雅黑" panose="020B0503020204020204" pitchFamily="34" charset="-122"/>
                <a:ea typeface="微软雅黑" panose="020B0503020204020204" pitchFamily="34" charset="-122"/>
              </a:rPr>
              <a:t>资产数据与决算数据共有</a:t>
            </a:r>
            <a:r>
              <a:rPr lang="en-US" altLang="zh-CN" sz="1600" b="1" dirty="0">
                <a:latin typeface="微软雅黑" panose="020B0503020204020204" pitchFamily="34" charset="-122"/>
                <a:ea typeface="微软雅黑" panose="020B0503020204020204" pitchFamily="34" charset="-122"/>
              </a:rPr>
              <a:t>59</a:t>
            </a:r>
            <a:r>
              <a:rPr lang="zh-CN" altLang="en-US" sz="1600" b="1" dirty="0">
                <a:latin typeface="微软雅黑" panose="020B0503020204020204" pitchFamily="34" charset="-122"/>
                <a:ea typeface="微软雅黑" panose="020B0503020204020204" pitchFamily="34" charset="-122"/>
              </a:rPr>
              <a:t>个</a:t>
            </a:r>
            <a:r>
              <a:rPr lang="zh-CN" altLang="en-US" sz="1600" dirty="0">
                <a:latin typeface="微软雅黑" panose="020B0503020204020204" pitchFamily="34" charset="-122"/>
                <a:ea typeface="微软雅黑" panose="020B0503020204020204" pitchFamily="34" charset="-122"/>
              </a:rPr>
              <a:t>核对指标。</a:t>
            </a:r>
            <a:endParaRPr lang="en-US" altLang="zh-CN" sz="1600" dirty="0">
              <a:latin typeface="微软雅黑" panose="020B0503020204020204" pitchFamily="34" charset="-122"/>
              <a:ea typeface="微软雅黑" panose="020B0503020204020204" pitchFamily="34" charset="-122"/>
            </a:endParaRPr>
          </a:p>
        </p:txBody>
      </p:sp>
      <p:sp>
        <p:nvSpPr>
          <p:cNvPr id="17" name="矩形 16"/>
          <p:cNvSpPr/>
          <p:nvPr/>
        </p:nvSpPr>
        <p:spPr>
          <a:xfrm>
            <a:off x="1430304" y="1331937"/>
            <a:ext cx="671858" cy="187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8" name="矩形 17"/>
          <p:cNvSpPr/>
          <p:nvPr/>
        </p:nvSpPr>
        <p:spPr>
          <a:xfrm>
            <a:off x="4361418" y="1551345"/>
            <a:ext cx="671858" cy="529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20" name="直接箭头连接符 19"/>
          <p:cNvCxnSpPr/>
          <p:nvPr/>
        </p:nvCxnSpPr>
        <p:spPr>
          <a:xfrm>
            <a:off x="2115891" y="1425473"/>
            <a:ext cx="2245526" cy="1778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022269" y="1157560"/>
            <a:ext cx="187245" cy="1440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8" name="矩形 27"/>
          <p:cNvSpPr/>
          <p:nvPr/>
        </p:nvSpPr>
        <p:spPr>
          <a:xfrm>
            <a:off x="5676930" y="1544417"/>
            <a:ext cx="1887573" cy="1694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9"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wipe(up)">
                                      <p:cBhvr>
                                        <p:cTn id="30" dur="500"/>
                                        <p:tgtEl>
                                          <p:spTgt spid="21">
                                            <p:txEl>
                                              <p:pRg st="1" end="1"/>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par>
                          <p:cTn id="39" fill="hold">
                            <p:stCondLst>
                              <p:cond delay="0"/>
                            </p:stCondLst>
                            <p:childTnLst>
                              <p:par>
                                <p:cTn id="40" presetID="22" presetClass="entr" presetSubtype="1" fill="hold" grpId="0" nodeType="after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up)">
                                      <p:cBhvr>
                                        <p:cTn id="42" dur="500"/>
                                        <p:tgtEl>
                                          <p:spTgt spid="21">
                                            <p:txEl>
                                              <p:pRg st="2" end="2"/>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par>
                          <p:cTn id="51" fill="hold">
                            <p:stCondLst>
                              <p:cond delay="0"/>
                            </p:stCondLst>
                            <p:childTnLst>
                              <p:par>
                                <p:cTn id="52" presetID="22" presetClass="entr" presetSubtype="1"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wipe(up)">
                                      <p:cBhvr>
                                        <p:cTn id="54"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7" grpId="0" animBg="1"/>
      <p:bldP spid="17" grpId="1" animBg="1"/>
      <p:bldP spid="18" grpId="0" animBg="1"/>
      <p:bldP spid="18" grpId="1" animBg="1"/>
      <p:bldP spid="27" grpId="0" animBg="1"/>
      <p:bldP spid="27" grpId="1" animBg="1"/>
      <p:bldP spid="28" grpId="0" animBg="1"/>
      <p:bldP spid="2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0501" y="1131951"/>
            <a:ext cx="7147688" cy="1632378"/>
          </a:xfrm>
          <a:prstGeom prst="rect">
            <a:avLst/>
          </a:prstGeom>
          <a:ln>
            <a:solidFill>
              <a:srgbClr val="1848C0"/>
            </a:solidFill>
          </a:ln>
        </p:spPr>
      </p:pic>
      <p:sp>
        <p:nvSpPr>
          <p:cNvPr id="21" name="矩形 20"/>
          <p:cNvSpPr/>
          <p:nvPr/>
        </p:nvSpPr>
        <p:spPr>
          <a:xfrm>
            <a:off x="63598" y="3046877"/>
            <a:ext cx="7386889" cy="2906369"/>
          </a:xfrm>
          <a:prstGeom prst="rect">
            <a:avLst/>
          </a:prstGeom>
        </p:spPr>
        <p:txBody>
          <a:bodyPr wrap="square" lIns="121917" tIns="60958" rIns="121917" bIns="60958">
            <a:spAutoFit/>
          </a:bodyPr>
          <a:lstStyle/>
          <a:p>
            <a:pPr marL="457200" indent="-457200">
              <a:lnSpc>
                <a:spcPts val="3735"/>
              </a:lnSpc>
              <a:buSzPct val="110000"/>
              <a:buFont typeface="+mj-ea"/>
              <a:buAutoNum type="circleNumDbPlain"/>
            </a:pPr>
            <a:r>
              <a:rPr lang="zh-CN" altLang="en-US" sz="1800" dirty="0">
                <a:latin typeface="微软雅黑" panose="020B0503020204020204" pitchFamily="34" charset="-122"/>
                <a:ea typeface="微软雅黑" panose="020B0503020204020204" pitchFamily="34" charset="-122"/>
              </a:rPr>
              <a:t>通过下载按钮可以下载</a:t>
            </a:r>
            <a:r>
              <a:rPr lang="en-US" altLang="zh-CN" sz="1800" b="1" dirty="0">
                <a:latin typeface="微软雅黑" panose="020B0503020204020204" pitchFamily="34" charset="-122"/>
                <a:ea typeface="微软雅黑" panose="020B0503020204020204" pitchFamily="34" charset="-122"/>
              </a:rPr>
              <a:t>2018</a:t>
            </a:r>
            <a:r>
              <a:rPr lang="zh-CN" altLang="en-US" sz="1800" b="1" dirty="0">
                <a:latin typeface="微软雅黑" panose="020B0503020204020204" pitchFamily="34" charset="-122"/>
                <a:ea typeface="微软雅黑" panose="020B0503020204020204" pitchFamily="34" charset="-122"/>
              </a:rPr>
              <a:t>年行政事业单位资产报表填报说明</a:t>
            </a:r>
            <a:r>
              <a:rPr lang="zh-CN" altLang="en-US" sz="1800" dirty="0">
                <a:latin typeface="微软雅黑" panose="020B0503020204020204" pitchFamily="34" charset="-122"/>
                <a:ea typeface="微软雅黑" panose="020B0503020204020204" pitchFamily="34" charset="-122"/>
              </a:rPr>
              <a:t>模板。根据模板格式、系统数据审核情况、与决算对比表情况完成编制。</a:t>
            </a:r>
            <a:endParaRPr lang="en-US" altLang="zh-CN" sz="18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1800" dirty="0">
                <a:latin typeface="微软雅黑" panose="020B0503020204020204" pitchFamily="34" charset="-122"/>
                <a:ea typeface="微软雅黑" panose="020B0503020204020204" pitchFamily="34" charset="-122"/>
              </a:rPr>
              <a:t>填报说明编制完成后，通过</a:t>
            </a:r>
            <a:r>
              <a:rPr lang="zh-CN" altLang="en-US" sz="1800" b="1" dirty="0">
                <a:latin typeface="微软雅黑" panose="020B0503020204020204" pitchFamily="34" charset="-122"/>
                <a:ea typeface="微软雅黑" panose="020B0503020204020204" pitchFamily="34" charset="-122"/>
              </a:rPr>
              <a:t>上传附件</a:t>
            </a:r>
            <a:r>
              <a:rPr lang="zh-CN" altLang="en-US" sz="1800" dirty="0">
                <a:latin typeface="微软雅黑" panose="020B0503020204020204" pitchFamily="34" charset="-122"/>
                <a:ea typeface="微软雅黑" panose="020B0503020204020204" pitchFamily="34" charset="-122"/>
              </a:rPr>
              <a:t>按钮将填报说明进行上传。</a:t>
            </a:r>
            <a:endParaRPr lang="en-US" altLang="zh-CN" sz="18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1800" dirty="0">
                <a:latin typeface="微软雅黑" panose="020B0503020204020204" pitchFamily="34" charset="-122"/>
                <a:ea typeface="微软雅黑" panose="020B0503020204020204" pitchFamily="34" charset="-122"/>
              </a:rPr>
              <a:t>针对已上传的填报说明可以通过</a:t>
            </a:r>
            <a:r>
              <a:rPr lang="zh-CN" altLang="en-US" sz="1800" b="1" dirty="0">
                <a:latin typeface="微软雅黑" panose="020B0503020204020204" pitchFamily="34" charset="-122"/>
                <a:ea typeface="微软雅黑" panose="020B0503020204020204" pitchFamily="34" charset="-122"/>
              </a:rPr>
              <a:t>删除</a:t>
            </a:r>
            <a:r>
              <a:rPr lang="zh-CN" altLang="en-US" sz="1800" dirty="0">
                <a:latin typeface="微软雅黑" panose="020B0503020204020204" pitchFamily="34" charset="-122"/>
                <a:ea typeface="微软雅黑" panose="020B0503020204020204" pitchFamily="34" charset="-122"/>
              </a:rPr>
              <a:t>按钮进行删除，通过</a:t>
            </a:r>
            <a:r>
              <a:rPr lang="zh-CN" altLang="en-US" sz="1800" b="1" dirty="0">
                <a:latin typeface="微软雅黑" panose="020B0503020204020204" pitchFamily="34" charset="-122"/>
                <a:ea typeface="微软雅黑" panose="020B0503020204020204" pitchFamily="34" charset="-122"/>
              </a:rPr>
              <a:t>预览</a:t>
            </a:r>
            <a:r>
              <a:rPr lang="zh-CN" altLang="en-US" sz="1800" dirty="0">
                <a:latin typeface="微软雅黑" panose="020B0503020204020204" pitchFamily="34" charset="-122"/>
                <a:ea typeface="微软雅黑" panose="020B0503020204020204" pitchFamily="34" charset="-122"/>
              </a:rPr>
              <a:t>按钮进行在线查看。</a:t>
            </a:r>
            <a:endParaRPr lang="en-US" altLang="zh-CN" sz="1800" dirty="0">
              <a:latin typeface="微软雅黑" panose="020B0503020204020204" pitchFamily="34" charset="-122"/>
              <a:ea typeface="微软雅黑" panose="020B0503020204020204" pitchFamily="34" charset="-122"/>
            </a:endParaRPr>
          </a:p>
        </p:txBody>
      </p:sp>
      <p:pic>
        <p:nvPicPr>
          <p:cNvPr id="2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852919" y="811865"/>
            <a:ext cx="3816000" cy="5426241"/>
          </a:xfrm>
          <a:prstGeom prst="rect">
            <a:avLst/>
          </a:prstGeom>
          <a:noFill/>
          <a:ln w="9525">
            <a:solidFill>
              <a:srgbClr val="1848C0"/>
            </a:solidFill>
            <a:miter lim="800000"/>
            <a:headEnd/>
            <a:tailEnd/>
          </a:ln>
          <a:extLst>
            <a:ext uri="{909E8E84-426E-40DD-AFC4-6F175D3DCCD1}">
              <a14:hiddenFill xmlns:a14="http://schemas.microsoft.com/office/drawing/2010/main">
                <a:solidFill>
                  <a:srgbClr val="FFFFFF"/>
                </a:solidFill>
              </a14:hiddenFill>
            </a:ext>
          </a:extLst>
        </p:spPr>
      </p:pic>
      <p:sp>
        <p:nvSpPr>
          <p:cNvPr id="5" name="矩形 4"/>
          <p:cNvSpPr/>
          <p:nvPr/>
        </p:nvSpPr>
        <p:spPr>
          <a:xfrm>
            <a:off x="385575" y="2098717"/>
            <a:ext cx="681087" cy="2147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3" name="矩形 22"/>
          <p:cNvSpPr/>
          <p:nvPr/>
        </p:nvSpPr>
        <p:spPr>
          <a:xfrm>
            <a:off x="1681261" y="1416481"/>
            <a:ext cx="719906" cy="192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4" name="矩形 23"/>
          <p:cNvSpPr/>
          <p:nvPr/>
        </p:nvSpPr>
        <p:spPr>
          <a:xfrm>
            <a:off x="1859739" y="1781502"/>
            <a:ext cx="2863006" cy="192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5" name="矩形 24"/>
          <p:cNvSpPr/>
          <p:nvPr/>
        </p:nvSpPr>
        <p:spPr>
          <a:xfrm>
            <a:off x="1805479" y="2328946"/>
            <a:ext cx="360170" cy="192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6" name="矩形 25"/>
          <p:cNvSpPr/>
          <p:nvPr/>
        </p:nvSpPr>
        <p:spPr>
          <a:xfrm>
            <a:off x="4011528" y="2328946"/>
            <a:ext cx="360170" cy="192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7"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up)">
                                      <p:cBhvr>
                                        <p:cTn id="19" dur="500"/>
                                        <p:tgtEl>
                                          <p:spTgt spid="21">
                                            <p:txEl>
                                              <p:pRg st="1" end="1"/>
                                            </p:txEl>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5"/>
                                        </p:tgtEl>
                                        <p:attrNameLst>
                                          <p:attrName>style.visibility</p:attrName>
                                        </p:attrNameLst>
                                      </p:cBhvr>
                                      <p:to>
                                        <p:strVal val="hidden"/>
                                      </p:to>
                                    </p:set>
                                  </p:childTnLst>
                                </p:cTn>
                              </p:par>
                            </p:childTnLst>
                          </p:cTn>
                        </p:par>
                        <p:par>
                          <p:cTn id="28" fill="hold">
                            <p:stCondLst>
                              <p:cond delay="0"/>
                            </p:stCondLst>
                            <p:childTnLst>
                              <p:par>
                                <p:cTn id="29" presetID="22" presetClass="entr" presetSubtype="1" fill="hold" grpId="0" nodeType="after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wipe(up)">
                                      <p:cBhvr>
                                        <p:cTn id="31" dur="500"/>
                                        <p:tgtEl>
                                          <p:spTgt spid="21">
                                            <p:txEl>
                                              <p:pRg st="2" end="2"/>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4" grpId="0" animBg="1"/>
      <p:bldP spid="24" grpId="1" animBg="1"/>
      <p:bldP spid="25" grpId="0" animBg="1"/>
      <p:bldP spid="25" grpId="1"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742605" y="923124"/>
            <a:ext cx="4447814" cy="5025539"/>
          </a:xfrm>
          <a:prstGeom prst="rect">
            <a:avLst/>
          </a:prstGeom>
        </p:spPr>
        <p:txBody>
          <a:bodyPr wrap="square" lIns="121917" tIns="60958" rIns="121917" bIns="60958">
            <a:spAutoFit/>
          </a:bodyPr>
          <a:lstStyle/>
          <a:p>
            <a:pPr marL="457200" indent="-457200">
              <a:lnSpc>
                <a:spcPct val="200000"/>
              </a:lnSpc>
              <a:buSzPct val="110000"/>
              <a:buFont typeface="+mj-ea"/>
              <a:buAutoNum type="circleNumDbPlain"/>
            </a:pPr>
            <a:r>
              <a:rPr lang="zh-CN" altLang="en-US" sz="1800" dirty="0">
                <a:latin typeface="微软雅黑" panose="020B0503020204020204" pitchFamily="34" charset="-122"/>
                <a:ea typeface="微软雅黑" panose="020B0503020204020204" pitchFamily="34" charset="-122"/>
              </a:rPr>
              <a:t>系统内置分析报告支撑数据，根据分析报告模板，从汇总表中读取相关数据自动填充到报告中，以文字、表格、图形等方式进行展现，为下一步分析报告编制提供参考。</a:t>
            </a:r>
            <a:endParaRPr lang="en-US" altLang="zh-CN" sz="1800" dirty="0">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sz="1800" dirty="0">
                <a:latin typeface="微软雅黑" panose="020B0503020204020204" pitchFamily="34" charset="-122"/>
                <a:ea typeface="微软雅黑" panose="020B0503020204020204" pitchFamily="34" charset="-122"/>
              </a:rPr>
              <a:t>汇总表编制完成后，点击进入</a:t>
            </a:r>
            <a:r>
              <a:rPr lang="zh-CN" altLang="en-US" sz="1800" b="1" dirty="0">
                <a:latin typeface="微软雅黑" panose="020B0503020204020204" pitchFamily="34" charset="-122"/>
                <a:ea typeface="微软雅黑" panose="020B0503020204020204" pitchFamily="34" charset="-122"/>
              </a:rPr>
              <a:t>分析报告支撑数据</a:t>
            </a:r>
            <a:r>
              <a:rPr lang="zh-CN" altLang="en-US" sz="1800" dirty="0">
                <a:latin typeface="微软雅黑" panose="020B0503020204020204" pitchFamily="34" charset="-122"/>
                <a:ea typeface="微软雅黑" panose="020B0503020204020204" pitchFamily="34" charset="-122"/>
              </a:rPr>
              <a:t>页签即可查看报分析告数据，通过导出按钮可以导出</a:t>
            </a:r>
            <a:r>
              <a:rPr lang="en-US" altLang="zh-CN" sz="1800" dirty="0">
                <a:latin typeface="微软雅黑" panose="020B0503020204020204" pitchFamily="34" charset="-122"/>
                <a:ea typeface="微软雅黑" panose="020B0503020204020204" pitchFamily="34" charset="-122"/>
              </a:rPr>
              <a:t>word</a:t>
            </a:r>
            <a:r>
              <a:rPr lang="zh-CN" altLang="en-US" sz="1800" dirty="0">
                <a:latin typeface="微软雅黑" panose="020B0503020204020204" pitchFamily="34" charset="-122"/>
                <a:ea typeface="微软雅黑" panose="020B0503020204020204" pitchFamily="34" charset="-122"/>
              </a:rPr>
              <a:t>文件。</a:t>
            </a:r>
            <a:endParaRPr lang="en-US" altLang="zh-CN" sz="18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793" y="837883"/>
            <a:ext cx="7656617" cy="5904279"/>
          </a:xfrm>
          <a:prstGeom prst="rect">
            <a:avLst/>
          </a:prstGeom>
          <a:ln>
            <a:solidFill>
              <a:srgbClr val="1848C0"/>
            </a:solidFill>
          </a:ln>
        </p:spPr>
      </p:pic>
      <p:sp>
        <p:nvSpPr>
          <p:cNvPr id="10" name="矩形 9"/>
          <p:cNvSpPr/>
          <p:nvPr/>
        </p:nvSpPr>
        <p:spPr>
          <a:xfrm>
            <a:off x="249353" y="1820803"/>
            <a:ext cx="664932" cy="1870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7" name="矩形 16"/>
          <p:cNvSpPr/>
          <p:nvPr/>
        </p:nvSpPr>
        <p:spPr>
          <a:xfrm>
            <a:off x="944298" y="1125538"/>
            <a:ext cx="575925" cy="1440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2" name="矩形 11"/>
          <p:cNvSpPr/>
          <p:nvPr/>
        </p:nvSpPr>
        <p:spPr>
          <a:xfrm>
            <a:off x="2062434" y="1236958"/>
            <a:ext cx="239969" cy="1444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up)">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918" y="837506"/>
            <a:ext cx="7022448" cy="2052335"/>
          </a:xfrm>
          <a:prstGeom prst="rect">
            <a:avLst/>
          </a:prstGeom>
        </p:spPr>
      </p:pic>
      <p:pic>
        <p:nvPicPr>
          <p:cNvPr id="1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388" y="876173"/>
            <a:ext cx="4847369" cy="5073901"/>
          </a:xfrm>
          <a:prstGeom prst="rect">
            <a:avLst/>
          </a:prstGeom>
          <a:noFill/>
          <a:ln w="9525">
            <a:solidFill>
              <a:srgbClr val="1848C0"/>
            </a:solidFill>
            <a:miter lim="800000"/>
            <a:headEnd/>
            <a:tailEnd/>
          </a:ln>
          <a:extLst>
            <a:ext uri="{909E8E84-426E-40DD-AFC4-6F175D3DCCD1}">
              <a14:hiddenFill xmlns:a14="http://schemas.microsoft.com/office/drawing/2010/main">
                <a:solidFill>
                  <a:srgbClr val="FFFFFF"/>
                </a:solidFill>
              </a14:hiddenFill>
            </a:ext>
          </a:extLst>
        </p:spPr>
      </p:pic>
      <p:sp>
        <p:nvSpPr>
          <p:cNvPr id="15" name="矩形 14"/>
          <p:cNvSpPr/>
          <p:nvPr/>
        </p:nvSpPr>
        <p:spPr>
          <a:xfrm>
            <a:off x="63601" y="2978869"/>
            <a:ext cx="7055082" cy="3475261"/>
          </a:xfrm>
          <a:prstGeom prst="rect">
            <a:avLst/>
          </a:prstGeom>
        </p:spPr>
        <p:txBody>
          <a:bodyPr wrap="square" lIns="121917" tIns="60958" rIns="121917" bIns="60958">
            <a:spAutoFit/>
          </a:bodyPr>
          <a:lstStyle/>
          <a:p>
            <a:pPr marL="457200" indent="-457200">
              <a:lnSpc>
                <a:spcPts val="3735"/>
              </a:lnSpc>
              <a:buSzPct val="110000"/>
              <a:buFont typeface="+mj-ea"/>
              <a:buAutoNum type="circleNumDbPlain"/>
            </a:pPr>
            <a:r>
              <a:rPr lang="zh-CN" altLang="en-US" sz="2000" dirty="0">
                <a:latin typeface="微软雅黑" panose="020B0503020204020204" pitchFamily="34" charset="-122"/>
                <a:ea typeface="微软雅黑" panose="020B0503020204020204" pitchFamily="34" charset="-122"/>
              </a:rPr>
              <a:t>通过下载按钮可以下载</a:t>
            </a:r>
            <a:r>
              <a:rPr lang="zh-CN" altLang="en-US" sz="2000" b="1" dirty="0">
                <a:latin typeface="微软雅黑" panose="020B0503020204020204" pitchFamily="34" charset="-122"/>
                <a:ea typeface="微软雅黑" panose="020B0503020204020204" pitchFamily="34" charset="-122"/>
              </a:rPr>
              <a:t>行政事业单位资产报表分析报告内容提要</a:t>
            </a:r>
            <a:r>
              <a:rPr lang="zh-CN" altLang="en-US" sz="2000" dirty="0">
                <a:latin typeface="微软雅黑" panose="020B0503020204020204" pitchFamily="34" charset="-122"/>
                <a:ea typeface="微软雅黑" panose="020B0503020204020204" pitchFamily="34" charset="-122"/>
              </a:rPr>
              <a:t>。根据模板格式、报告数据、主要指标分析完成报告编制。</a:t>
            </a:r>
            <a:endParaRPr lang="en-US" altLang="zh-CN" sz="20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2000" dirty="0">
                <a:latin typeface="微软雅黑" panose="020B0503020204020204" pitchFamily="34" charset="-122"/>
                <a:ea typeface="微软雅黑" panose="020B0503020204020204" pitchFamily="34" charset="-122"/>
              </a:rPr>
              <a:t>填报说明编制完成后，通过</a:t>
            </a:r>
            <a:r>
              <a:rPr lang="zh-CN" altLang="en-US" sz="2000" b="1" dirty="0">
                <a:latin typeface="微软雅黑" panose="020B0503020204020204" pitchFamily="34" charset="-122"/>
                <a:ea typeface="微软雅黑" panose="020B0503020204020204" pitchFamily="34" charset="-122"/>
              </a:rPr>
              <a:t>上传附件</a:t>
            </a:r>
            <a:r>
              <a:rPr lang="zh-CN" altLang="en-US" sz="2000" dirty="0">
                <a:latin typeface="微软雅黑" panose="020B0503020204020204" pitchFamily="34" charset="-122"/>
                <a:ea typeface="微软雅黑" panose="020B0503020204020204" pitchFamily="34" charset="-122"/>
              </a:rPr>
              <a:t>按钮将填报说明进行上传。</a:t>
            </a:r>
            <a:endParaRPr lang="en-US" altLang="zh-CN" sz="2000" dirty="0">
              <a:latin typeface="微软雅黑" panose="020B0503020204020204" pitchFamily="34" charset="-122"/>
              <a:ea typeface="微软雅黑" panose="020B0503020204020204" pitchFamily="34" charset="-122"/>
            </a:endParaRPr>
          </a:p>
          <a:p>
            <a:pPr marL="457200" indent="-457200">
              <a:lnSpc>
                <a:spcPts val="3735"/>
              </a:lnSpc>
              <a:buSzPct val="110000"/>
              <a:buFont typeface="+mj-ea"/>
              <a:buAutoNum type="circleNumDbPlain"/>
            </a:pPr>
            <a:r>
              <a:rPr lang="zh-CN" altLang="en-US" sz="2000" dirty="0">
                <a:latin typeface="微软雅黑" panose="020B0503020204020204" pitchFamily="34" charset="-122"/>
                <a:ea typeface="微软雅黑" panose="020B0503020204020204" pitchFamily="34" charset="-122"/>
              </a:rPr>
              <a:t>针对已上传的分析报告可以通过</a:t>
            </a:r>
            <a:r>
              <a:rPr lang="zh-CN" altLang="en-US" sz="2000" b="1" dirty="0">
                <a:latin typeface="微软雅黑" panose="020B0503020204020204" pitchFamily="34" charset="-122"/>
                <a:ea typeface="微软雅黑" panose="020B0503020204020204" pitchFamily="34" charset="-122"/>
              </a:rPr>
              <a:t>删除</a:t>
            </a:r>
            <a:r>
              <a:rPr lang="zh-CN" altLang="en-US" sz="2000" dirty="0">
                <a:latin typeface="微软雅黑" panose="020B0503020204020204" pitchFamily="34" charset="-122"/>
                <a:ea typeface="微软雅黑" panose="020B0503020204020204" pitchFamily="34" charset="-122"/>
              </a:rPr>
              <a:t>按钮进行删除，通过</a:t>
            </a:r>
            <a:r>
              <a:rPr lang="zh-CN" altLang="en-US" sz="2000" b="1" dirty="0">
                <a:latin typeface="微软雅黑" panose="020B0503020204020204" pitchFamily="34" charset="-122"/>
                <a:ea typeface="微软雅黑" panose="020B0503020204020204" pitchFamily="34" charset="-122"/>
              </a:rPr>
              <a:t>预览</a:t>
            </a:r>
            <a:r>
              <a:rPr lang="zh-CN" altLang="en-US" sz="2000" dirty="0">
                <a:latin typeface="微软雅黑" panose="020B0503020204020204" pitchFamily="34" charset="-122"/>
                <a:ea typeface="微软雅黑" panose="020B0503020204020204" pitchFamily="34" charset="-122"/>
              </a:rPr>
              <a:t>按钮进行在线查看。</a:t>
            </a:r>
            <a:endParaRPr lang="en-US" altLang="zh-CN" sz="2000" dirty="0">
              <a:latin typeface="微软雅黑" panose="020B0503020204020204" pitchFamily="34" charset="-122"/>
              <a:ea typeface="微软雅黑" panose="020B0503020204020204" pitchFamily="34" charset="-122"/>
            </a:endParaRPr>
          </a:p>
        </p:txBody>
      </p:sp>
      <p:sp>
        <p:nvSpPr>
          <p:cNvPr id="5" name="矩形 4"/>
          <p:cNvSpPr/>
          <p:nvPr/>
        </p:nvSpPr>
        <p:spPr>
          <a:xfrm>
            <a:off x="2105622" y="1552856"/>
            <a:ext cx="3103015" cy="221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8" name="矩形 17"/>
          <p:cNvSpPr/>
          <p:nvPr/>
        </p:nvSpPr>
        <p:spPr>
          <a:xfrm>
            <a:off x="1913992" y="2219875"/>
            <a:ext cx="399420" cy="1297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9" name="矩形 18"/>
          <p:cNvSpPr/>
          <p:nvPr/>
        </p:nvSpPr>
        <p:spPr>
          <a:xfrm>
            <a:off x="4444875" y="2219875"/>
            <a:ext cx="399420" cy="1297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6" name="矩形 15"/>
          <p:cNvSpPr/>
          <p:nvPr/>
        </p:nvSpPr>
        <p:spPr>
          <a:xfrm>
            <a:off x="338241" y="2126334"/>
            <a:ext cx="817308" cy="223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7" name="矩形 16"/>
          <p:cNvSpPr/>
          <p:nvPr/>
        </p:nvSpPr>
        <p:spPr>
          <a:xfrm>
            <a:off x="1925535" y="1163674"/>
            <a:ext cx="767900" cy="192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0"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up)">
                                      <p:cBhvr>
                                        <p:cTn id="11" dur="500"/>
                                        <p:tgtEl>
                                          <p:spTgt spid="1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up)">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4574" y="837506"/>
            <a:ext cx="11681267" cy="3456800"/>
          </a:xfrm>
          <a:prstGeom prst="rect">
            <a:avLst/>
          </a:prstGeom>
          <a:ln>
            <a:solidFill>
              <a:srgbClr val="1848C0"/>
            </a:solidFill>
          </a:ln>
        </p:spPr>
      </p:pic>
      <p:sp>
        <p:nvSpPr>
          <p:cNvPr id="9" name="矩形 8"/>
          <p:cNvSpPr/>
          <p:nvPr/>
        </p:nvSpPr>
        <p:spPr>
          <a:xfrm>
            <a:off x="234517" y="4294091"/>
            <a:ext cx="11662482" cy="2151675"/>
          </a:xfrm>
          <a:prstGeom prst="rect">
            <a:avLst/>
          </a:prstGeom>
        </p:spPr>
        <p:txBody>
          <a:bodyPr wrap="square" lIns="121917" tIns="60958" rIns="121917" bIns="60958">
            <a:spAutoFit/>
          </a:bodyPr>
          <a:lstStyle/>
          <a:p>
            <a:pPr marL="457200" indent="-457200">
              <a:lnSpc>
                <a:spcPct val="150000"/>
              </a:lnSpc>
              <a:buSzPct val="110000"/>
              <a:buFont typeface="+mj-ea"/>
              <a:buAutoNum type="circleNumDbPlain"/>
            </a:pPr>
            <a:r>
              <a:rPr lang="zh-CN" altLang="en-US" sz="1800" dirty="0">
                <a:latin typeface="微软雅黑" panose="020B0503020204020204" pitchFamily="34" charset="-122"/>
                <a:ea typeface="微软雅黑" panose="020B0503020204020204" pitchFamily="34" charset="-122"/>
              </a:rPr>
              <a:t>系统通过</a:t>
            </a:r>
            <a:r>
              <a:rPr lang="zh-CN" altLang="en-US" sz="1800" b="1" dirty="0">
                <a:latin typeface="微软雅黑" panose="020B0503020204020204" pitchFamily="34" charset="-122"/>
                <a:ea typeface="微软雅黑" panose="020B0503020204020204" pitchFamily="34" charset="-122"/>
              </a:rPr>
              <a:t>数据检查</a:t>
            </a:r>
            <a:r>
              <a:rPr lang="zh-CN" altLang="en-US" sz="1800" dirty="0">
                <a:latin typeface="微软雅黑" panose="020B0503020204020204" pitchFamily="34" charset="-122"/>
                <a:ea typeface="微软雅黑" panose="020B0503020204020204" pitchFamily="34" charset="-122"/>
              </a:rPr>
              <a:t>按钮对报表数据进行全面审核，如果存在问题则在审核结果进行展示，单位需要根据审核结果返回盘点单或单户表进行数据修改，直至数据检查结果无误。如果审核不存在问题，则可以通过</a:t>
            </a:r>
            <a:r>
              <a:rPr lang="zh-CN" altLang="en-US" sz="1800" b="1" dirty="0">
                <a:latin typeface="微软雅黑" panose="020B0503020204020204" pitchFamily="34" charset="-122"/>
                <a:ea typeface="微软雅黑" panose="020B0503020204020204" pitchFamily="34" charset="-122"/>
              </a:rPr>
              <a:t>报表上报</a:t>
            </a:r>
            <a:r>
              <a:rPr lang="zh-CN" altLang="en-US" sz="1800" dirty="0">
                <a:latin typeface="微软雅黑" panose="020B0503020204020204" pitchFamily="34" charset="-122"/>
                <a:ea typeface="微软雅黑" panose="020B0503020204020204" pitchFamily="34" charset="-122"/>
              </a:rPr>
              <a:t>按钮将编制完成的报表上报至上级单位。</a:t>
            </a:r>
            <a:endParaRPr lang="en-US" altLang="zh-CN" sz="1800" dirty="0">
              <a:latin typeface="微软雅黑" panose="020B0503020204020204" pitchFamily="34" charset="-122"/>
              <a:ea typeface="微软雅黑" panose="020B0503020204020204" pitchFamily="34" charset="-122"/>
            </a:endParaRPr>
          </a:p>
          <a:p>
            <a:pPr marL="457200" indent="-457200">
              <a:lnSpc>
                <a:spcPct val="150000"/>
              </a:lnSpc>
              <a:buSzPct val="110000"/>
              <a:buFont typeface="+mj-ea"/>
              <a:buAutoNum type="circleNumDbPlain"/>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报表一旦完成上报后则不可进行数据修改，如果着实需要修改报表，则需要</a:t>
            </a:r>
            <a:r>
              <a:rPr lang="zh-CN" altLang="zh-CN" sz="1800" b="1" kern="100" dirty="0">
                <a:latin typeface="微软雅黑" panose="020B0503020204020204" pitchFamily="34" charset="-122"/>
                <a:ea typeface="微软雅黑" panose="020B0503020204020204" pitchFamily="34" charset="-122"/>
                <a:cs typeface="Times New Roman" panose="02020603050405020304" pitchFamily="18" charset="0"/>
              </a:rPr>
              <a:t>联系上级单位</a:t>
            </a: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对已上报的报表进行退回操作。</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并可以点击</a:t>
            </a:r>
            <a:r>
              <a:rPr lang="zh-CN" altLang="en-US" sz="1800" b="1" kern="100" dirty="0">
                <a:latin typeface="微软雅黑" panose="020B0503020204020204" pitchFamily="34" charset="-122"/>
                <a:ea typeface="微软雅黑" panose="020B0503020204020204" pitchFamily="34" charset="-122"/>
                <a:cs typeface="Times New Roman" panose="02020603050405020304" pitchFamily="18" charset="0"/>
              </a:rPr>
              <a:t>退回说明查看</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按钮进行退回原因查看。</a:t>
            </a:r>
            <a:endParaRPr lang="zh-CN" altLang="en-US" sz="1800" dirty="0">
              <a:latin typeface="微软雅黑" panose="020B0503020204020204" pitchFamily="34" charset="-122"/>
              <a:ea typeface="微软雅黑" panose="020B0503020204020204" pitchFamily="34" charset="-122"/>
            </a:endParaRPr>
          </a:p>
        </p:txBody>
      </p:sp>
      <p:sp>
        <p:nvSpPr>
          <p:cNvPr id="5" name="矩形 4"/>
          <p:cNvSpPr/>
          <p:nvPr/>
        </p:nvSpPr>
        <p:spPr>
          <a:xfrm>
            <a:off x="1945157" y="1355064"/>
            <a:ext cx="467065" cy="228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2" name="矩形 11"/>
          <p:cNvSpPr/>
          <p:nvPr/>
        </p:nvSpPr>
        <p:spPr>
          <a:xfrm>
            <a:off x="2470406" y="1355064"/>
            <a:ext cx="431944" cy="228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3" name="矩形 12"/>
          <p:cNvSpPr/>
          <p:nvPr/>
        </p:nvSpPr>
        <p:spPr>
          <a:xfrm>
            <a:off x="2902350" y="1355064"/>
            <a:ext cx="671913" cy="228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基层单位填报</a:t>
            </a:r>
            <a:endParaRPr lang="zh-CN" altLang="en-US" sz="1600" b="1"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up)">
                                      <p:cBhvr>
                                        <p:cTn id="20" dur="500"/>
                                        <p:tgtEl>
                                          <p:spTgt spid="9">
                                            <p:txEl>
                                              <p:pRg st="1" end="1"/>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5" grpId="0" animBg="1" uiExpand="1"/>
      <p:bldP spid="12" grpId="0" animBg="1" uiExpand="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79975" y="1352606"/>
            <a:ext cx="2735584" cy="316248"/>
            <a:chOff x="1860222" y="1014217"/>
            <a:chExt cx="2644519" cy="237131"/>
          </a:xfrm>
        </p:grpSpPr>
        <p:cxnSp>
          <p:nvCxnSpPr>
            <p:cNvPr id="18" name="直接连接符 17"/>
            <p:cNvCxnSpPr/>
            <p:nvPr/>
          </p:nvCxnSpPr>
          <p:spPr>
            <a:xfrm flipH="1">
              <a:off x="1860222" y="1125080"/>
              <a:ext cx="2488514" cy="0"/>
            </a:xfrm>
            <a:prstGeom prst="line">
              <a:avLst/>
            </a:prstGeom>
            <a:ln w="6350">
              <a:solidFill>
                <a:srgbClr val="1848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04741" y="1014217"/>
              <a:ext cx="0" cy="237131"/>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grpSp>
      <p:sp>
        <p:nvSpPr>
          <p:cNvPr id="41" name="文本框 40"/>
          <p:cNvSpPr txBox="1"/>
          <p:nvPr/>
        </p:nvSpPr>
        <p:spPr>
          <a:xfrm>
            <a:off x="5294982" y="1161573"/>
            <a:ext cx="6615004" cy="707882"/>
          </a:xfrm>
          <a:prstGeom prst="rect">
            <a:avLst/>
          </a:prstGeom>
          <a:noFill/>
        </p:spPr>
        <p:txBody>
          <a:bodyPr wrap="square" lIns="121917" tIns="60958" rIns="121917" bIns="60958" rtlCol="0">
            <a:spAutoFit/>
          </a:bodyPr>
          <a:lstStyle/>
          <a:p>
            <a:r>
              <a:rPr lang="zh-CN" altLang="en-US" sz="1900" dirty="0">
                <a:solidFill>
                  <a:schemeClr val="tx1">
                    <a:lumMod val="65000"/>
                    <a:lumOff val="35000"/>
                  </a:schemeClr>
                </a:solidFill>
                <a:ea typeface="微软雅黑" panose="020B0503020204020204" pitchFamily="34" charset="-122"/>
              </a:rPr>
              <a:t>选择已经完成数据上报的单位节点，点击全审对节点单位所有报表数据进行审核。</a:t>
            </a:r>
            <a:endParaRPr lang="zh-CN" altLang="en-US" sz="1900" dirty="0">
              <a:solidFill>
                <a:schemeClr val="tx1">
                  <a:lumMod val="65000"/>
                  <a:lumOff val="35000"/>
                </a:schemeClr>
              </a:solidFill>
              <a:ea typeface="微软雅黑" panose="020B0503020204020204" pitchFamily="34" charset="-122"/>
            </a:endParaRPr>
          </a:p>
        </p:txBody>
      </p:sp>
      <p:sp>
        <p:nvSpPr>
          <p:cNvPr id="49" name="Freeform 20"/>
          <p:cNvSpPr/>
          <p:nvPr/>
        </p:nvSpPr>
        <p:spPr bwMode="auto">
          <a:xfrm>
            <a:off x="144412" y="4637888"/>
            <a:ext cx="2335567" cy="213855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85EE4"/>
          </a:solidFill>
          <a:ln w="25400" cap="flat" cmpd="sng" algn="ctr">
            <a:noFill/>
            <a:prstDash val="solid"/>
          </a:ln>
          <a:effectLst/>
        </p:spPr>
        <p:txBody>
          <a:bodyPr rot="0" spcFirstLastPara="0" vertOverflow="overflow" horzOverflow="overflow" vert="horz" wrap="square" lIns="128553" tIns="64276" rIns="128553" bIns="64276" numCol="1" spcCol="0" rtlCol="0" fromWordArt="0" anchor="ctr" anchorCtr="0" forceAA="0" compatLnSpc="1">
            <a:noAutofit/>
          </a:bodyPr>
          <a:lstStyle/>
          <a:p>
            <a:pPr algn="ctr">
              <a:lnSpc>
                <a:spcPct val="130000"/>
              </a:lnSpc>
            </a:pPr>
            <a:endParaRPr lang="zh-CN" altLang="en-US" sz="27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9"/>
          <p:cNvSpPr/>
          <p:nvPr/>
        </p:nvSpPr>
        <p:spPr bwMode="auto">
          <a:xfrm>
            <a:off x="144415" y="3811729"/>
            <a:ext cx="2335567" cy="213855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F29548"/>
          </a:solidFill>
          <a:ln>
            <a:noFill/>
          </a:ln>
        </p:spPr>
        <p:txBody>
          <a:bodyPr lIns="121917" tIns="60958" rIns="121917" bIns="60958"/>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lnSpc>
                <a:spcPct val="130000"/>
              </a:lnSpc>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0"/>
          <p:cNvSpPr/>
          <p:nvPr/>
        </p:nvSpPr>
        <p:spPr bwMode="auto">
          <a:xfrm>
            <a:off x="144415" y="2803946"/>
            <a:ext cx="2335567" cy="213855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85EE4"/>
          </a:solidFill>
          <a:ln w="25400" cap="flat" cmpd="sng" algn="ctr">
            <a:noFill/>
            <a:prstDash val="solid"/>
          </a:ln>
          <a:effectLst/>
        </p:spPr>
        <p:txBody>
          <a:bodyPr rot="0" spcFirstLastPara="0" vertOverflow="overflow" horzOverflow="overflow" vert="horz" wrap="square" lIns="128553" tIns="64276" rIns="128553" bIns="64276" numCol="1" spcCol="0" rtlCol="0" fromWordArt="0" anchor="ctr" anchorCtr="0" forceAA="0" compatLnSpc="1">
            <a:noAutofit/>
          </a:bodyPr>
          <a:lstStyle/>
          <a:p>
            <a:pPr algn="ctr">
              <a:lnSpc>
                <a:spcPct val="130000"/>
              </a:lnSpc>
            </a:pPr>
            <a:endParaRPr lang="zh-CN" altLang="en-US" sz="27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1"/>
          <p:cNvSpPr/>
          <p:nvPr/>
        </p:nvSpPr>
        <p:spPr bwMode="auto">
          <a:xfrm>
            <a:off x="144415" y="1796161"/>
            <a:ext cx="2335567" cy="213855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F29548"/>
          </a:solidFill>
          <a:ln>
            <a:noFill/>
          </a:ln>
        </p:spPr>
        <p:txBody>
          <a:bodyPr lIns="121917" tIns="60958" rIns="121917" bIns="60958"/>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2"/>
          <p:cNvSpPr/>
          <p:nvPr/>
        </p:nvSpPr>
        <p:spPr bwMode="auto">
          <a:xfrm>
            <a:off x="144415" y="788376"/>
            <a:ext cx="2335567" cy="2141972"/>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85EE4"/>
          </a:solidFill>
          <a:ln w="25400" cap="flat" cmpd="sng" algn="ctr">
            <a:noFill/>
            <a:prstDash val="solid"/>
          </a:ln>
          <a:effectLst/>
        </p:spPr>
        <p:txBody>
          <a:bodyPr rot="0" spcFirstLastPara="0" vertOverflow="overflow" horzOverflow="overflow" vert="horz" wrap="square" lIns="128553" tIns="64276" rIns="128553" bIns="64276" numCol="1" spcCol="0" rtlCol="0" fromWordArt="0" anchor="ctr" anchorCtr="0" forceAA="0" compatLnSpc="1">
            <a:noAutofit/>
          </a:bodyPr>
          <a:lstStyle/>
          <a:p>
            <a:pPr algn="ctr">
              <a:lnSpc>
                <a:spcPct val="130000"/>
              </a:lnSpc>
            </a:pPr>
            <a:endParaRPr lang="zh-CN" altLang="en-US" sz="27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667483" y="2117989"/>
            <a:ext cx="1033197" cy="798351"/>
          </a:xfrm>
          <a:prstGeom prst="rect">
            <a:avLst/>
          </a:prstGeom>
          <a:noFill/>
        </p:spPr>
        <p:txBody>
          <a:bodyPr wrap="square" lIns="121917" tIns="60958" rIns="121917" bIns="60958">
            <a:spAutoFit/>
          </a:bodyPr>
          <a:lstStyle/>
          <a:p>
            <a:pPr algn="ctr">
              <a:lnSpc>
                <a:spcPct val="130000"/>
              </a:lnSpc>
              <a:defRPr/>
            </a:pPr>
            <a:r>
              <a:rPr lang="en-US" altLang="zh-CN" sz="3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34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667483" y="3033809"/>
            <a:ext cx="1033197" cy="798351"/>
          </a:xfrm>
          <a:prstGeom prst="rect">
            <a:avLst/>
          </a:prstGeom>
          <a:noFill/>
        </p:spPr>
        <p:txBody>
          <a:bodyPr wrap="square" lIns="121917" tIns="60958" rIns="121917" bIns="60958">
            <a:spAutoFit/>
          </a:bodyPr>
          <a:lstStyle/>
          <a:p>
            <a:pPr algn="ctr">
              <a:lnSpc>
                <a:spcPct val="130000"/>
              </a:lnSpc>
              <a:defRPr/>
            </a:pPr>
            <a:r>
              <a:rPr lang="en-US" altLang="zh-CN" sz="3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34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667483" y="4036691"/>
            <a:ext cx="1033197" cy="798351"/>
          </a:xfrm>
          <a:prstGeom prst="rect">
            <a:avLst/>
          </a:prstGeom>
          <a:noFill/>
        </p:spPr>
        <p:txBody>
          <a:bodyPr wrap="square" lIns="121917" tIns="60958" rIns="121917" bIns="60958">
            <a:spAutoFit/>
          </a:bodyPr>
          <a:lstStyle/>
          <a:p>
            <a:pPr algn="ctr">
              <a:lnSpc>
                <a:spcPct val="130000"/>
              </a:lnSpc>
              <a:defRPr/>
            </a:pPr>
            <a:r>
              <a:rPr lang="en-US" altLang="zh-CN" sz="3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34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667483" y="5026671"/>
            <a:ext cx="1033197" cy="798351"/>
          </a:xfrm>
          <a:prstGeom prst="rect">
            <a:avLst/>
          </a:prstGeom>
          <a:noFill/>
        </p:spPr>
        <p:txBody>
          <a:bodyPr wrap="square" lIns="121917" tIns="60958" rIns="121917" bIns="60958">
            <a:spAutoFit/>
          </a:bodyPr>
          <a:lstStyle/>
          <a:p>
            <a:pPr algn="ctr">
              <a:lnSpc>
                <a:spcPct val="130000"/>
              </a:lnSpc>
              <a:defRPr/>
            </a:pPr>
            <a:r>
              <a:rPr lang="en-US" altLang="zh-CN" sz="3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34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62"/>
          <p:cNvGrpSpPr/>
          <p:nvPr/>
        </p:nvGrpSpPr>
        <p:grpSpPr>
          <a:xfrm>
            <a:off x="916822" y="1126752"/>
            <a:ext cx="791608" cy="835292"/>
            <a:chOff x="3175" y="0"/>
            <a:chExt cx="971551" cy="969963"/>
          </a:xfrm>
          <a:solidFill>
            <a:schemeClr val="bg1"/>
          </a:solidFill>
        </p:grpSpPr>
        <p:sp>
          <p:nvSpPr>
            <p:cNvPr id="31"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51"/>
            <p:cNvSpPr>
              <a:spLocks noChangeArrowheads="1"/>
            </p:cNvSpPr>
            <p:nvPr/>
          </p:nvSpPr>
          <p:spPr bwMode="auto">
            <a:xfrm>
              <a:off x="3175" y="469900"/>
              <a:ext cx="230188" cy="31750"/>
            </a:xfrm>
            <a:prstGeom prst="rect">
              <a:avLst/>
            </a:pr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52"/>
            <p:cNvSpPr>
              <a:spLocks noChangeArrowheads="1"/>
            </p:cNvSpPr>
            <p:nvPr/>
          </p:nvSpPr>
          <p:spPr bwMode="auto">
            <a:xfrm>
              <a:off x="744538" y="469900"/>
              <a:ext cx="230188" cy="31750"/>
            </a:xfrm>
            <a:prstGeom prst="rect">
              <a:avLst/>
            </a:pr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53"/>
            <p:cNvSpPr>
              <a:spLocks noChangeArrowheads="1"/>
            </p:cNvSpPr>
            <p:nvPr/>
          </p:nvSpPr>
          <p:spPr bwMode="auto">
            <a:xfrm>
              <a:off x="473075" y="741363"/>
              <a:ext cx="31750" cy="228600"/>
            </a:xfrm>
            <a:prstGeom prst="rect">
              <a:avLst/>
            </a:pr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54"/>
            <p:cNvSpPr>
              <a:spLocks noChangeArrowheads="1"/>
            </p:cNvSpPr>
            <p:nvPr/>
          </p:nvSpPr>
          <p:spPr bwMode="auto">
            <a:xfrm>
              <a:off x="473075" y="0"/>
              <a:ext cx="31750" cy="228600"/>
            </a:xfrm>
            <a:prstGeom prst="rect">
              <a:avLst/>
            </a:pr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a:lnSpc>
                  <a:spcPct val="130000"/>
                </a:lnSpc>
                <a:defRPr/>
              </a:pPr>
              <a:endParaRPr lang="zh-CN" altLang="en-US" sz="270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文本框 50"/>
          <p:cNvSpPr txBox="1"/>
          <p:nvPr/>
        </p:nvSpPr>
        <p:spPr>
          <a:xfrm>
            <a:off x="667483" y="5905104"/>
            <a:ext cx="1033197" cy="798351"/>
          </a:xfrm>
          <a:prstGeom prst="rect">
            <a:avLst/>
          </a:prstGeom>
          <a:noFill/>
        </p:spPr>
        <p:txBody>
          <a:bodyPr wrap="square" lIns="121917" tIns="60958" rIns="121917" bIns="60958">
            <a:spAutoFit/>
          </a:bodyPr>
          <a:lstStyle/>
          <a:p>
            <a:pPr algn="ctr">
              <a:lnSpc>
                <a:spcPct val="130000"/>
              </a:lnSpc>
              <a:defRPr/>
            </a:pPr>
            <a:r>
              <a:rPr lang="en-US" altLang="zh-CN" sz="34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3400" b="1"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2720778" y="1117248"/>
            <a:ext cx="2092608" cy="400373"/>
          </a:xfrm>
          <a:prstGeom prst="rect">
            <a:avLst/>
          </a:prstGeom>
        </p:spPr>
        <p:txBody>
          <a:bodyPr wrap="none" lIns="121917" tIns="60958" rIns="121917" bIns="60958">
            <a:spAutoFit/>
          </a:bodyPr>
          <a:lstStyle/>
          <a:p>
            <a:pPr algn="ctr" defTabSz="1218565">
              <a:defRPr/>
            </a:pPr>
            <a:r>
              <a:rPr lang="zh-CN" altLang="en-US" sz="1800" dirty="0">
                <a:latin typeface="微软雅黑" panose="020B0503020204020204" pitchFamily="34" charset="-122"/>
                <a:ea typeface="微软雅黑" panose="020B0503020204020204" pitchFamily="34" charset="-122"/>
              </a:rPr>
              <a:t>审核下级单位数据</a:t>
            </a:r>
            <a:endParaRPr lang="zh-CN" altLang="en-US" sz="1800"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479975" y="2712958"/>
            <a:ext cx="2735584" cy="316248"/>
            <a:chOff x="1860222" y="1014217"/>
            <a:chExt cx="2644519" cy="237131"/>
          </a:xfrm>
        </p:grpSpPr>
        <p:cxnSp>
          <p:nvCxnSpPr>
            <p:cNvPr id="56" name="直接连接符 55"/>
            <p:cNvCxnSpPr/>
            <p:nvPr/>
          </p:nvCxnSpPr>
          <p:spPr>
            <a:xfrm flipH="1">
              <a:off x="1860222" y="1125080"/>
              <a:ext cx="2488514" cy="0"/>
            </a:xfrm>
            <a:prstGeom prst="line">
              <a:avLst/>
            </a:prstGeom>
            <a:ln w="6350">
              <a:solidFill>
                <a:srgbClr val="1848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504741" y="1014217"/>
              <a:ext cx="0" cy="237131"/>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grpSp>
      <p:sp>
        <p:nvSpPr>
          <p:cNvPr id="50" name="矩形 49"/>
          <p:cNvSpPr/>
          <p:nvPr/>
        </p:nvSpPr>
        <p:spPr>
          <a:xfrm>
            <a:off x="2369215" y="2466962"/>
            <a:ext cx="2785015" cy="400373"/>
          </a:xfrm>
          <a:prstGeom prst="rect">
            <a:avLst/>
          </a:prstGeom>
        </p:spPr>
        <p:txBody>
          <a:bodyPr wrap="none" lIns="121917" tIns="60958" rIns="121917" bIns="60958">
            <a:spAutoFit/>
          </a:bodyPr>
          <a:lstStyle/>
          <a:p>
            <a:pPr algn="ctr" defTabSz="1218565"/>
            <a:r>
              <a:rPr lang="zh-CN" altLang="en-US" sz="1800" dirty="0">
                <a:latin typeface="微软雅黑" panose="020B0503020204020204" pitchFamily="34" charset="-122"/>
                <a:ea typeface="微软雅黑" panose="020B0503020204020204" pitchFamily="34" charset="-122"/>
              </a:rPr>
              <a:t>单位报表数据确认或退回</a:t>
            </a:r>
            <a:endParaRPr lang="zh-CN" altLang="en-US" sz="1800"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5294982" y="2511912"/>
            <a:ext cx="6615004" cy="707882"/>
          </a:xfrm>
          <a:prstGeom prst="rect">
            <a:avLst/>
          </a:prstGeom>
          <a:noFill/>
        </p:spPr>
        <p:txBody>
          <a:bodyPr wrap="square" lIns="121917" tIns="60958" rIns="121917" bIns="60958" rtlCol="0">
            <a:spAutoFit/>
          </a:bodyPr>
          <a:lstStyle/>
          <a:p>
            <a:r>
              <a:rPr lang="zh-CN" altLang="en-US" sz="1900" dirty="0">
                <a:solidFill>
                  <a:schemeClr val="tx1">
                    <a:lumMod val="65000"/>
                    <a:lumOff val="35000"/>
                  </a:schemeClr>
                </a:solidFill>
                <a:ea typeface="微软雅黑" panose="020B0503020204020204" pitchFamily="34" charset="-122"/>
              </a:rPr>
              <a:t>选择已上报数据的单位节点，根据数据审核结果，对单位节点数据进行“报表确认”或“报表退回”操作。</a:t>
            </a:r>
            <a:endParaRPr lang="zh-CN" altLang="en-US" sz="1900" dirty="0">
              <a:solidFill>
                <a:schemeClr val="tx1">
                  <a:lumMod val="65000"/>
                  <a:lumOff val="35000"/>
                </a:schemeClr>
              </a:solidFill>
              <a:ea typeface="微软雅黑" panose="020B0503020204020204" pitchFamily="34" charset="-122"/>
            </a:endParaRPr>
          </a:p>
        </p:txBody>
      </p:sp>
      <p:grpSp>
        <p:nvGrpSpPr>
          <p:cNvPr id="60" name="组合 59"/>
          <p:cNvGrpSpPr/>
          <p:nvPr/>
        </p:nvGrpSpPr>
        <p:grpSpPr>
          <a:xfrm>
            <a:off x="2479972" y="3720743"/>
            <a:ext cx="2735584" cy="316248"/>
            <a:chOff x="1860222" y="1014217"/>
            <a:chExt cx="2644519" cy="237131"/>
          </a:xfrm>
        </p:grpSpPr>
        <p:cxnSp>
          <p:nvCxnSpPr>
            <p:cNvPr id="61" name="直接连接符 60"/>
            <p:cNvCxnSpPr/>
            <p:nvPr/>
          </p:nvCxnSpPr>
          <p:spPr>
            <a:xfrm flipH="1">
              <a:off x="1860222" y="1125080"/>
              <a:ext cx="2488514" cy="0"/>
            </a:xfrm>
            <a:prstGeom prst="line">
              <a:avLst/>
            </a:prstGeom>
            <a:ln w="6350">
              <a:solidFill>
                <a:srgbClr val="1848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504741" y="1014217"/>
              <a:ext cx="0" cy="237131"/>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grpSp>
      <p:sp>
        <p:nvSpPr>
          <p:cNvPr id="63" name="矩形 62"/>
          <p:cNvSpPr/>
          <p:nvPr/>
        </p:nvSpPr>
        <p:spPr>
          <a:xfrm>
            <a:off x="2830815" y="3474747"/>
            <a:ext cx="1861806" cy="400373"/>
          </a:xfrm>
          <a:prstGeom prst="rect">
            <a:avLst/>
          </a:prstGeom>
        </p:spPr>
        <p:txBody>
          <a:bodyPr wrap="none" lIns="121917" tIns="60958" rIns="121917" bIns="60958">
            <a:spAutoFit/>
          </a:bodyPr>
          <a:lstStyle/>
          <a:p>
            <a:pPr algn="ctr" defTabSz="1218565"/>
            <a:r>
              <a:rPr lang="zh-CN" altLang="en-US" sz="1800" dirty="0">
                <a:latin typeface="微软雅黑" panose="020B0503020204020204" pitchFamily="34" charset="-122"/>
                <a:ea typeface="微软雅黑" panose="020B0503020204020204" pitchFamily="34" charset="-122"/>
              </a:rPr>
              <a:t>数据汇总及审核</a:t>
            </a:r>
            <a:endParaRPr lang="zh-CN" altLang="en-US" sz="18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5294982" y="3414024"/>
            <a:ext cx="6615004" cy="1000270"/>
          </a:xfrm>
          <a:prstGeom prst="rect">
            <a:avLst/>
          </a:prstGeom>
          <a:noFill/>
        </p:spPr>
        <p:txBody>
          <a:bodyPr wrap="square" lIns="121917" tIns="60958" rIns="121917" bIns="60958" rtlCol="0">
            <a:spAutoFit/>
          </a:bodyPr>
          <a:lstStyle/>
          <a:p>
            <a:r>
              <a:rPr lang="zh-CN" altLang="en-US" sz="1900" dirty="0">
                <a:solidFill>
                  <a:schemeClr val="tx1">
                    <a:lumMod val="65000"/>
                    <a:lumOff val="35000"/>
                  </a:schemeClr>
                </a:solidFill>
                <a:ea typeface="微软雅黑" panose="020B0503020204020204" pitchFamily="34" charset="-122"/>
              </a:rPr>
              <a:t>当所有下级单位完成数据上报并审核通过后，选择汇总单位节点，点击“全部汇总”按钮，完成汇总表的数据汇总操作，并通过“全审”按钮对汇总节点数据进行全面审核。</a:t>
            </a:r>
            <a:endParaRPr lang="zh-CN" altLang="en-US" sz="1900" dirty="0">
              <a:solidFill>
                <a:schemeClr val="tx1">
                  <a:lumMod val="65000"/>
                  <a:lumOff val="35000"/>
                </a:schemeClr>
              </a:solidFill>
              <a:ea typeface="微软雅黑" panose="020B0503020204020204" pitchFamily="34" charset="-122"/>
            </a:endParaRPr>
          </a:p>
        </p:txBody>
      </p:sp>
      <p:grpSp>
        <p:nvGrpSpPr>
          <p:cNvPr id="65" name="组合 64"/>
          <p:cNvGrpSpPr/>
          <p:nvPr/>
        </p:nvGrpSpPr>
        <p:grpSpPr>
          <a:xfrm>
            <a:off x="2477773" y="4697500"/>
            <a:ext cx="2735584" cy="316248"/>
            <a:chOff x="1860222" y="1014217"/>
            <a:chExt cx="2644519" cy="237131"/>
          </a:xfrm>
        </p:grpSpPr>
        <p:cxnSp>
          <p:nvCxnSpPr>
            <p:cNvPr id="66" name="直接连接符 65"/>
            <p:cNvCxnSpPr/>
            <p:nvPr/>
          </p:nvCxnSpPr>
          <p:spPr>
            <a:xfrm flipH="1">
              <a:off x="1860222" y="1125080"/>
              <a:ext cx="2488514" cy="0"/>
            </a:xfrm>
            <a:prstGeom prst="line">
              <a:avLst/>
            </a:prstGeom>
            <a:ln w="6350">
              <a:solidFill>
                <a:srgbClr val="1848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04741" y="1014217"/>
              <a:ext cx="0" cy="237131"/>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grpSp>
      <p:sp>
        <p:nvSpPr>
          <p:cNvPr id="68" name="矩形 67"/>
          <p:cNvSpPr/>
          <p:nvPr/>
        </p:nvSpPr>
        <p:spPr>
          <a:xfrm>
            <a:off x="2944013" y="4451502"/>
            <a:ext cx="1631004" cy="400373"/>
          </a:xfrm>
          <a:prstGeom prst="rect">
            <a:avLst/>
          </a:prstGeom>
        </p:spPr>
        <p:txBody>
          <a:bodyPr wrap="none" lIns="121917" tIns="60958" rIns="121917" bIns="60958">
            <a:spAutoFit/>
          </a:bodyPr>
          <a:lstStyle/>
          <a:p>
            <a:pPr algn="ctr" defTabSz="1218565"/>
            <a:r>
              <a:rPr lang="zh-CN" altLang="en-US" sz="1800" dirty="0">
                <a:latin typeface="微软雅黑" panose="020B0503020204020204" pitchFamily="34" charset="-122"/>
                <a:ea typeface="微软雅黑" panose="020B0503020204020204" pitchFamily="34" charset="-122"/>
              </a:rPr>
              <a:t>附报材料上传</a:t>
            </a:r>
            <a:endParaRPr lang="zh-CN" altLang="en-US" sz="1800" dirty="0">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477773" y="5667299"/>
            <a:ext cx="2735584" cy="316248"/>
            <a:chOff x="1860222" y="1014217"/>
            <a:chExt cx="2644519" cy="237131"/>
          </a:xfrm>
        </p:grpSpPr>
        <p:cxnSp>
          <p:nvCxnSpPr>
            <p:cNvPr id="70" name="直接连接符 69"/>
            <p:cNvCxnSpPr/>
            <p:nvPr/>
          </p:nvCxnSpPr>
          <p:spPr>
            <a:xfrm flipH="1">
              <a:off x="1860222" y="1125080"/>
              <a:ext cx="2488514" cy="0"/>
            </a:xfrm>
            <a:prstGeom prst="line">
              <a:avLst/>
            </a:prstGeom>
            <a:ln w="6350">
              <a:solidFill>
                <a:srgbClr val="1848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504741" y="1014217"/>
              <a:ext cx="0" cy="237131"/>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grpSp>
      <p:sp>
        <p:nvSpPr>
          <p:cNvPr id="72" name="矩形 71"/>
          <p:cNvSpPr/>
          <p:nvPr/>
        </p:nvSpPr>
        <p:spPr>
          <a:xfrm>
            <a:off x="2713213" y="5421302"/>
            <a:ext cx="2092608" cy="400373"/>
          </a:xfrm>
          <a:prstGeom prst="rect">
            <a:avLst/>
          </a:prstGeom>
        </p:spPr>
        <p:txBody>
          <a:bodyPr wrap="none" lIns="121917" tIns="60958" rIns="121917" bIns="60958">
            <a:spAutoFit/>
          </a:bodyPr>
          <a:lstStyle/>
          <a:p>
            <a:pPr algn="ctr" defTabSz="1218565"/>
            <a:r>
              <a:rPr lang="zh-CN" altLang="en-US" sz="1800" dirty="0">
                <a:latin typeface="微软雅黑" panose="020B0503020204020204" pitchFamily="34" charset="-122"/>
                <a:ea typeface="微软雅黑" panose="020B0503020204020204" pitchFamily="34" charset="-122"/>
              </a:rPr>
              <a:t>汇总节点报表上报</a:t>
            </a:r>
            <a:endParaRPr lang="zh-CN" altLang="en-US" sz="1800" dirty="0">
              <a:latin typeface="微软雅黑" panose="020B0503020204020204" pitchFamily="34" charset="-122"/>
              <a:ea typeface="微软雅黑" panose="020B0503020204020204" pitchFamily="34" charset="-122"/>
            </a:endParaRPr>
          </a:p>
        </p:txBody>
      </p:sp>
      <p:sp>
        <p:nvSpPr>
          <p:cNvPr id="73" name="文本框 72"/>
          <p:cNvSpPr txBox="1"/>
          <p:nvPr/>
        </p:nvSpPr>
        <p:spPr>
          <a:xfrm>
            <a:off x="5294982" y="5476524"/>
            <a:ext cx="6615004" cy="707882"/>
          </a:xfrm>
          <a:prstGeom prst="rect">
            <a:avLst/>
          </a:prstGeom>
          <a:noFill/>
        </p:spPr>
        <p:txBody>
          <a:bodyPr wrap="square" lIns="121917" tIns="60958" rIns="121917" bIns="60958" rtlCol="0">
            <a:spAutoFit/>
          </a:bodyPr>
          <a:lstStyle/>
          <a:p>
            <a:r>
              <a:rPr lang="zh-CN" altLang="en-US" sz="1900" dirty="0">
                <a:solidFill>
                  <a:schemeClr val="tx1">
                    <a:lumMod val="65000"/>
                    <a:lumOff val="35000"/>
                  </a:schemeClr>
                </a:solidFill>
                <a:ea typeface="微软雅黑" panose="020B0503020204020204" pitchFamily="34" charset="-122"/>
              </a:rPr>
              <a:t>选中汇总节点，通过“数据检查”全面检查汇总节点数据的合理性，数据无误后点击“报表上报”完成数据上报工作。</a:t>
            </a:r>
            <a:endParaRPr lang="zh-CN" altLang="en-US" sz="1900" dirty="0">
              <a:solidFill>
                <a:schemeClr val="tx1">
                  <a:lumMod val="65000"/>
                  <a:lumOff val="35000"/>
                </a:schemeClr>
              </a:solidFill>
              <a:ea typeface="微软雅黑" panose="020B0503020204020204" pitchFamily="34" charset="-122"/>
            </a:endParaRPr>
          </a:p>
        </p:txBody>
      </p:sp>
      <p:sp>
        <p:nvSpPr>
          <p:cNvPr id="74" name="文本框 73"/>
          <p:cNvSpPr txBox="1"/>
          <p:nvPr/>
        </p:nvSpPr>
        <p:spPr>
          <a:xfrm>
            <a:off x="5294982" y="4675778"/>
            <a:ext cx="6615004" cy="415494"/>
          </a:xfrm>
          <a:prstGeom prst="rect">
            <a:avLst/>
          </a:prstGeom>
          <a:noFill/>
        </p:spPr>
        <p:txBody>
          <a:bodyPr wrap="square" lIns="121917" tIns="60958" rIns="121917" bIns="60958" rtlCol="0">
            <a:spAutoFit/>
          </a:bodyPr>
          <a:lstStyle/>
          <a:p>
            <a:r>
              <a:rPr lang="zh-CN" altLang="en-US" sz="1900" dirty="0">
                <a:solidFill>
                  <a:schemeClr val="tx1">
                    <a:lumMod val="65000"/>
                    <a:lumOff val="35000"/>
                  </a:schemeClr>
                </a:solidFill>
                <a:ea typeface="微软雅黑" panose="020B0503020204020204" pitchFamily="34" charset="-122"/>
              </a:rPr>
              <a:t>主管单位完成报表汇总后，上传工作报告材料。</a:t>
            </a:r>
            <a:endParaRPr lang="zh-CN" altLang="en-US" sz="1900" dirty="0">
              <a:solidFill>
                <a:schemeClr val="tx1">
                  <a:lumMod val="65000"/>
                  <a:lumOff val="35000"/>
                </a:schemeClr>
              </a:solidFill>
              <a:ea typeface="微软雅黑" panose="020B0503020204020204" pitchFamily="34" charset="-122"/>
            </a:endParaRPr>
          </a:p>
        </p:txBody>
      </p:sp>
      <p:sp>
        <p:nvSpPr>
          <p:cNvPr id="52" name="TextBox 8"/>
          <p:cNvSpPr txBox="1"/>
          <p:nvPr/>
        </p:nvSpPr>
        <p:spPr>
          <a:xfrm>
            <a:off x="-25474" y="99427"/>
            <a:ext cx="710585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财政、主管部门审核</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015" y="804285"/>
            <a:ext cx="9565292" cy="4497717"/>
          </a:xfrm>
          <a:prstGeom prst="rect">
            <a:avLst/>
          </a:prstGeom>
          <a:ln>
            <a:solidFill>
              <a:srgbClr val="1848C0"/>
            </a:solidFill>
          </a:ln>
          <a:effectLst/>
        </p:spPr>
      </p:pic>
      <p:sp>
        <p:nvSpPr>
          <p:cNvPr id="9" name="矩形 8"/>
          <p:cNvSpPr/>
          <p:nvPr/>
        </p:nvSpPr>
        <p:spPr>
          <a:xfrm>
            <a:off x="121039" y="2929963"/>
            <a:ext cx="2687949" cy="2175458"/>
          </a:xfrm>
          <a:prstGeom prst="rect">
            <a:avLst/>
          </a:prstGeom>
          <a:effectLst/>
        </p:spPr>
        <p:style>
          <a:lnRef idx="2">
            <a:schemeClr val="accent5"/>
          </a:lnRef>
          <a:fillRef idx="1">
            <a:schemeClr val="lt1"/>
          </a:fillRef>
          <a:effectRef idx="0">
            <a:schemeClr val="accent5"/>
          </a:effectRef>
          <a:fontRef idx="minor">
            <a:schemeClr val="dk1"/>
          </a:fontRef>
        </p:style>
        <p:txBody>
          <a:bodyPr wrap="square" lIns="121917" tIns="60958" rIns="121917" bIns="60958">
            <a:spAutoFit/>
          </a:bodyPr>
          <a:lstStyle/>
          <a:p>
            <a:pPr>
              <a:lnSpc>
                <a:spcPts val="3200"/>
              </a:lnSpc>
            </a:pPr>
            <a:r>
              <a:rPr lang="zh-CN" altLang="en-US" sz="1300" b="1" dirty="0">
                <a:latin typeface="微软雅黑" panose="020B0503020204020204" pitchFamily="34" charset="-122"/>
                <a:ea typeface="微软雅黑" panose="020B0503020204020204" pitchFamily="34" charset="-122"/>
              </a:rPr>
              <a:t>单位节点颜色说明：</a:t>
            </a:r>
            <a:endParaRPr lang="en-US" altLang="zh-CN" sz="1300" b="1" dirty="0">
              <a:latin typeface="微软雅黑" panose="020B0503020204020204" pitchFamily="34" charset="-122"/>
              <a:ea typeface="微软雅黑" panose="020B0503020204020204" pitchFamily="34" charset="-122"/>
            </a:endParaRPr>
          </a:p>
          <a:p>
            <a:pPr>
              <a:lnSpc>
                <a:spcPts val="3200"/>
              </a:lnSpc>
            </a:pPr>
            <a:r>
              <a:rPr lang="zh-CN" altLang="en-US" sz="1300" b="1" dirty="0">
                <a:latin typeface="微软雅黑" panose="020B0503020204020204" pitchFamily="34" charset="-122"/>
                <a:ea typeface="微软雅黑" panose="020B0503020204020204" pitchFamily="34" charset="-122"/>
              </a:rPr>
              <a:t>黑色字体</a:t>
            </a:r>
            <a:r>
              <a:rPr lang="zh-CN" altLang="en-US" sz="1300" dirty="0">
                <a:latin typeface="微软雅黑" panose="020B0503020204020204" pitchFamily="34" charset="-122"/>
                <a:ea typeface="微软雅黑" panose="020B0503020204020204" pitchFamily="34" charset="-122"/>
              </a:rPr>
              <a:t>表示单位数据未上报；</a:t>
            </a:r>
            <a:endParaRPr lang="en-US" altLang="zh-CN" sz="1300" dirty="0">
              <a:latin typeface="微软雅黑" panose="020B0503020204020204" pitchFamily="34" charset="-122"/>
              <a:ea typeface="微软雅黑" panose="020B0503020204020204" pitchFamily="34" charset="-122"/>
            </a:endParaRPr>
          </a:p>
          <a:p>
            <a:pPr>
              <a:lnSpc>
                <a:spcPts val="3200"/>
              </a:lnSpc>
            </a:pPr>
            <a:r>
              <a:rPr lang="zh-CN" altLang="en-US" sz="1300" b="1" dirty="0">
                <a:solidFill>
                  <a:srgbClr val="4848F8"/>
                </a:solidFill>
                <a:latin typeface="微软雅黑" panose="020B0503020204020204" pitchFamily="34" charset="-122"/>
                <a:ea typeface="微软雅黑" panose="020B0503020204020204" pitchFamily="34" charset="-122"/>
              </a:rPr>
              <a:t>蓝色字体</a:t>
            </a:r>
            <a:r>
              <a:rPr lang="zh-CN" altLang="en-US" sz="1300" dirty="0">
                <a:latin typeface="微软雅黑" panose="020B0503020204020204" pitchFamily="34" charset="-122"/>
                <a:ea typeface="微软雅黑" panose="020B0503020204020204" pitchFamily="34" charset="-122"/>
              </a:rPr>
              <a:t>表示单位数据已上报；</a:t>
            </a:r>
            <a:endParaRPr lang="en-US" altLang="zh-CN" sz="1300" dirty="0">
              <a:latin typeface="微软雅黑" panose="020B0503020204020204" pitchFamily="34" charset="-122"/>
              <a:ea typeface="微软雅黑" panose="020B0503020204020204" pitchFamily="34" charset="-122"/>
            </a:endParaRPr>
          </a:p>
          <a:p>
            <a:pPr>
              <a:lnSpc>
                <a:spcPts val="3200"/>
              </a:lnSpc>
            </a:pPr>
            <a:r>
              <a:rPr lang="zh-CN" altLang="en-US" sz="1300" b="1" dirty="0">
                <a:solidFill>
                  <a:srgbClr val="92D050"/>
                </a:solidFill>
                <a:latin typeface="微软雅黑" panose="020B0503020204020204" pitchFamily="34" charset="-122"/>
                <a:ea typeface="微软雅黑" panose="020B0503020204020204" pitchFamily="34" charset="-122"/>
              </a:rPr>
              <a:t>绿色字体</a:t>
            </a:r>
            <a:r>
              <a:rPr lang="zh-CN" altLang="en-US" sz="1300" dirty="0">
                <a:latin typeface="微软雅黑" panose="020B0503020204020204" pitchFamily="34" charset="-122"/>
                <a:ea typeface="微软雅黑" panose="020B0503020204020204" pitchFamily="34" charset="-122"/>
              </a:rPr>
              <a:t>表示单位数据已被确认；</a:t>
            </a:r>
            <a:endParaRPr lang="en-US" altLang="zh-CN" sz="1300" dirty="0">
              <a:latin typeface="微软雅黑" panose="020B0503020204020204" pitchFamily="34" charset="-122"/>
              <a:ea typeface="微软雅黑" panose="020B0503020204020204" pitchFamily="34" charset="-122"/>
            </a:endParaRPr>
          </a:p>
          <a:p>
            <a:pPr>
              <a:lnSpc>
                <a:spcPts val="3200"/>
              </a:lnSpc>
            </a:pPr>
            <a:r>
              <a:rPr lang="zh-CN" altLang="en-US" sz="1300" b="1" dirty="0">
                <a:solidFill>
                  <a:srgbClr val="FF0000"/>
                </a:solidFill>
                <a:latin typeface="微软雅黑" panose="020B0503020204020204" pitchFamily="34" charset="-122"/>
                <a:ea typeface="微软雅黑" panose="020B0503020204020204" pitchFamily="34" charset="-122"/>
              </a:rPr>
              <a:t>红色字体</a:t>
            </a:r>
            <a:r>
              <a:rPr lang="zh-CN" altLang="en-US" sz="1300" dirty="0">
                <a:latin typeface="微软雅黑" panose="020B0503020204020204" pitchFamily="34" charset="-122"/>
                <a:ea typeface="微软雅黑" panose="020B0503020204020204" pitchFamily="34" charset="-122"/>
              </a:rPr>
              <a:t>表示单位数据已被退回。</a:t>
            </a:r>
            <a:endParaRPr lang="zh-CN" altLang="en-US" sz="1300" dirty="0">
              <a:latin typeface="微软雅黑" panose="020B0503020204020204" pitchFamily="34" charset="-122"/>
              <a:ea typeface="微软雅黑" panose="020B0503020204020204" pitchFamily="34" charset="-122"/>
            </a:endParaRPr>
          </a:p>
        </p:txBody>
      </p:sp>
      <p:sp>
        <p:nvSpPr>
          <p:cNvPr id="10" name="矩形 9"/>
          <p:cNvSpPr/>
          <p:nvPr/>
        </p:nvSpPr>
        <p:spPr>
          <a:xfrm>
            <a:off x="205114" y="5238429"/>
            <a:ext cx="11244540" cy="1508101"/>
          </a:xfrm>
          <a:prstGeom prst="rect">
            <a:avLst/>
          </a:prstGeom>
        </p:spPr>
        <p:txBody>
          <a:bodyPr wrap="square" lIns="121917" tIns="60958" rIns="121917" bIns="60958">
            <a:spAutoFit/>
          </a:bodyPr>
          <a:lstStyle/>
          <a:p>
            <a:pPr marL="304800" indent="-304800">
              <a:lnSpc>
                <a:spcPts val="2665"/>
              </a:lnSpc>
              <a:buSzPct val="110000"/>
              <a:buFont typeface="+mj-ea"/>
              <a:buAutoNum type="circleNumDbPlain"/>
            </a:pPr>
            <a:r>
              <a:rPr lang="zh-CN" altLang="en-US" sz="1300" b="1" dirty="0">
                <a:latin typeface="微软雅黑" panose="020B0503020204020204" pitchFamily="34" charset="-122"/>
                <a:ea typeface="微软雅黑" panose="020B0503020204020204" pitchFamily="34" charset="-122"/>
              </a:rPr>
              <a:t>报表确认与报表退回：</a:t>
            </a:r>
            <a:r>
              <a:rPr lang="zh-CN" altLang="en-US" sz="1300" dirty="0">
                <a:latin typeface="微软雅黑" panose="020B0503020204020204" pitchFamily="34" charset="-122"/>
                <a:ea typeface="微软雅黑" panose="020B0503020204020204" pitchFamily="34" charset="-122"/>
              </a:rPr>
              <a:t>针对已经上报数据的单位节点可以做此操作，报表退回后下级单位可以重新调整数据</a:t>
            </a:r>
            <a:endParaRPr lang="en-US" altLang="zh-CN" sz="1300" dirty="0">
              <a:latin typeface="微软雅黑" panose="020B0503020204020204" pitchFamily="34" charset="-122"/>
              <a:ea typeface="微软雅黑" panose="020B0503020204020204" pitchFamily="34" charset="-122"/>
            </a:endParaRPr>
          </a:p>
          <a:p>
            <a:pPr marL="304800" indent="-304800">
              <a:lnSpc>
                <a:spcPts val="2665"/>
              </a:lnSpc>
              <a:buSzPct val="110000"/>
              <a:buFont typeface="+mj-ea"/>
              <a:buAutoNum type="circleNumDbPlain"/>
            </a:pPr>
            <a:r>
              <a:rPr lang="zh-CN" altLang="en-US" sz="1300" b="1" dirty="0">
                <a:latin typeface="微软雅黑" panose="020B0503020204020204" pitchFamily="34" charset="-122"/>
                <a:ea typeface="微软雅黑" panose="020B0503020204020204" pitchFamily="34" charset="-122"/>
              </a:rPr>
              <a:t>查看盘点单：</a:t>
            </a:r>
            <a:r>
              <a:rPr lang="zh-CN" altLang="en-US" sz="1300" dirty="0">
                <a:latin typeface="微软雅黑" panose="020B0503020204020204" pitchFamily="34" charset="-122"/>
                <a:ea typeface="微软雅黑" panose="020B0503020204020204" pitchFamily="34" charset="-122"/>
              </a:rPr>
              <a:t>点击基层单位节点，通过此功能可以查看单位盘点单明细数据</a:t>
            </a:r>
            <a:endParaRPr lang="en-US" altLang="zh-CN" sz="1300" dirty="0">
              <a:latin typeface="微软雅黑" panose="020B0503020204020204" pitchFamily="34" charset="-122"/>
              <a:ea typeface="微软雅黑" panose="020B0503020204020204" pitchFamily="34" charset="-122"/>
            </a:endParaRPr>
          </a:p>
          <a:p>
            <a:pPr marL="304800" indent="-304800">
              <a:lnSpc>
                <a:spcPts val="2665"/>
              </a:lnSpc>
              <a:buSzPct val="110000"/>
              <a:buFont typeface="+mj-ea"/>
              <a:buAutoNum type="circleNumDbPlain"/>
            </a:pPr>
            <a:r>
              <a:rPr lang="zh-CN" altLang="en-US" sz="1300" b="1" dirty="0">
                <a:latin typeface="微软雅黑" panose="020B0503020204020204" pitchFamily="34" charset="-122"/>
                <a:ea typeface="微软雅黑" panose="020B0503020204020204" pitchFamily="34" charset="-122"/>
              </a:rPr>
              <a:t>查看附报材料：</a:t>
            </a:r>
            <a:r>
              <a:rPr lang="zh-CN" altLang="en-US" sz="1300" dirty="0">
                <a:latin typeface="微软雅黑" panose="020B0503020204020204" pitchFamily="34" charset="-122"/>
                <a:ea typeface="微软雅黑" panose="020B0503020204020204" pitchFamily="34" charset="-122"/>
              </a:rPr>
              <a:t>可以查看选中单位节点上传的电子材料</a:t>
            </a:r>
            <a:endParaRPr lang="en-US" altLang="zh-CN" sz="1300" dirty="0">
              <a:latin typeface="微软雅黑" panose="020B0503020204020204" pitchFamily="34" charset="-122"/>
              <a:ea typeface="微软雅黑" panose="020B0503020204020204" pitchFamily="34" charset="-122"/>
            </a:endParaRPr>
          </a:p>
          <a:p>
            <a:pPr marL="304800" indent="-304800">
              <a:lnSpc>
                <a:spcPts val="2665"/>
              </a:lnSpc>
              <a:buSzPct val="110000"/>
              <a:buFont typeface="+mj-ea"/>
              <a:buAutoNum type="circleNumDbPlain"/>
            </a:pPr>
            <a:r>
              <a:rPr lang="zh-CN" altLang="en-US" sz="1300" b="1" dirty="0">
                <a:latin typeface="微软雅黑" panose="020B0503020204020204" pitchFamily="34" charset="-122"/>
                <a:ea typeface="微软雅黑" panose="020B0503020204020204" pitchFamily="34" charset="-122"/>
              </a:rPr>
              <a:t>全部汇总：</a:t>
            </a:r>
            <a:r>
              <a:rPr lang="zh-CN" altLang="en-US" sz="1300" dirty="0">
                <a:latin typeface="微软雅黑" panose="020B0503020204020204" pitchFamily="34" charset="-122"/>
                <a:ea typeface="微软雅黑" panose="020B0503020204020204" pitchFamily="34" charset="-122"/>
              </a:rPr>
              <a:t>选中汇总节点可以使用“全部汇总”按钮，将所有直属下级单位汇总表数据进行汇总</a:t>
            </a:r>
            <a:endParaRPr lang="en-US" altLang="zh-CN" sz="1300" dirty="0">
              <a:latin typeface="微软雅黑" panose="020B0503020204020204" pitchFamily="34" charset="-122"/>
              <a:ea typeface="微软雅黑" panose="020B0503020204020204" pitchFamily="34" charset="-122"/>
            </a:endParaRPr>
          </a:p>
        </p:txBody>
      </p:sp>
      <p:sp>
        <p:nvSpPr>
          <p:cNvPr id="4" name="矩形 3"/>
          <p:cNvSpPr/>
          <p:nvPr/>
        </p:nvSpPr>
        <p:spPr>
          <a:xfrm>
            <a:off x="9720618" y="721884"/>
            <a:ext cx="2475170" cy="4364598"/>
          </a:xfrm>
          <a:prstGeom prst="rect">
            <a:avLst/>
          </a:prstGeom>
        </p:spPr>
        <p:txBody>
          <a:bodyPr wrap="square" lIns="121917" tIns="60958" rIns="121917" bIns="60958">
            <a:spAutoFit/>
          </a:bodyPr>
          <a:lstStyle/>
          <a:p>
            <a:pPr indent="484505">
              <a:lnSpc>
                <a:spcPts val="4135"/>
              </a:lnSpc>
              <a:buClr>
                <a:srgbClr val="C00000"/>
              </a:buClr>
              <a:buSzPct val="110000"/>
            </a:pPr>
            <a:r>
              <a:rPr lang="zh-CN" altLang="zh-CN" sz="1600" dirty="0">
                <a:latin typeface="微软雅黑" panose="020B0503020204020204" pitchFamily="34" charset="-122"/>
                <a:ea typeface="微软雅黑" panose="020B0503020204020204" pitchFamily="34" charset="-122"/>
              </a:rPr>
              <a:t>主管部门登录系统后，可以通过</a:t>
            </a:r>
            <a:r>
              <a:rPr lang="zh-CN" altLang="en-US" sz="1600" b="1" dirty="0">
                <a:latin typeface="微软雅黑" panose="020B0503020204020204" pitchFamily="34" charset="-122"/>
                <a:ea typeface="微软雅黑" panose="020B0503020204020204" pitchFamily="34" charset="-122"/>
              </a:rPr>
              <a:t>资产报表</a:t>
            </a:r>
            <a:r>
              <a:rPr lang="en-US" altLang="zh-CN" sz="1600"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2018</a:t>
            </a:r>
            <a:r>
              <a:rPr lang="zh-CN" altLang="zh-CN" sz="1600" b="1" dirty="0">
                <a:latin typeface="微软雅黑" panose="020B0503020204020204" pitchFamily="34" charset="-122"/>
                <a:ea typeface="微软雅黑" panose="020B0503020204020204" pitchFamily="34" charset="-122"/>
              </a:rPr>
              <a:t>年资产报表功</a:t>
            </a:r>
            <a:r>
              <a:rPr lang="zh-CN" altLang="en-US" sz="1600" b="1" dirty="0">
                <a:latin typeface="微软雅黑" panose="020B0503020204020204" pitchFamily="34" charset="-122"/>
                <a:ea typeface="微软雅黑" panose="020B0503020204020204" pitchFamily="34" charset="-122"/>
              </a:rPr>
              <a:t>审核</a:t>
            </a:r>
            <a:r>
              <a:rPr lang="zh-CN" altLang="en-US" sz="1600" dirty="0">
                <a:latin typeface="微软雅黑" panose="020B0503020204020204" pitchFamily="34" charset="-122"/>
                <a:ea typeface="微软雅黑" panose="020B0503020204020204" pitchFamily="34" charset="-122"/>
              </a:rPr>
              <a:t>功能</a:t>
            </a:r>
            <a:r>
              <a:rPr lang="zh-CN" altLang="zh-CN" sz="1600" dirty="0">
                <a:latin typeface="微软雅黑" panose="020B0503020204020204" pitchFamily="34" charset="-122"/>
                <a:ea typeface="微软雅黑" panose="020B0503020204020204" pitchFamily="34" charset="-122"/>
              </a:rPr>
              <a:t>对所属行政事业单位的报表及附报材料进行审核、确认、汇总，并添加相应的材料，报送到上级部门</a:t>
            </a:r>
            <a:endParaRPr lang="zh-CN" altLang="zh-CN" sz="1600" dirty="0">
              <a:latin typeface="微软雅黑" panose="020B0503020204020204" pitchFamily="34" charset="-122"/>
              <a:ea typeface="微软雅黑" panose="020B0503020204020204" pitchFamily="34" charset="-122"/>
            </a:endParaRPr>
          </a:p>
        </p:txBody>
      </p:sp>
      <p:sp>
        <p:nvSpPr>
          <p:cNvPr id="5" name="矩形 4"/>
          <p:cNvSpPr/>
          <p:nvPr/>
        </p:nvSpPr>
        <p:spPr>
          <a:xfrm>
            <a:off x="3871842" y="1309301"/>
            <a:ext cx="935061" cy="166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3" name="矩形 12"/>
          <p:cNvSpPr/>
          <p:nvPr/>
        </p:nvSpPr>
        <p:spPr>
          <a:xfrm>
            <a:off x="5882803" y="1309298"/>
            <a:ext cx="510243" cy="166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4" name="矩形 13"/>
          <p:cNvSpPr/>
          <p:nvPr/>
        </p:nvSpPr>
        <p:spPr>
          <a:xfrm>
            <a:off x="6447941" y="1309298"/>
            <a:ext cx="510243" cy="166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5" name="矩形 14"/>
          <p:cNvSpPr/>
          <p:nvPr/>
        </p:nvSpPr>
        <p:spPr>
          <a:xfrm>
            <a:off x="3428558" y="1309298"/>
            <a:ext cx="422509" cy="166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pic>
        <p:nvPicPr>
          <p:cNvPr id="7" name="图片 6"/>
          <p:cNvPicPr>
            <a:picLocks noChangeAspect="1"/>
          </p:cNvPicPr>
          <p:nvPr/>
        </p:nvPicPr>
        <p:blipFill rotWithShape="1">
          <a:blip r:embed="rId2"/>
          <a:srcRect t="949"/>
          <a:stretch>
            <a:fillRect/>
          </a:stretch>
        </p:blipFill>
        <p:spPr>
          <a:xfrm>
            <a:off x="90292" y="1299550"/>
            <a:ext cx="1151850" cy="1232175"/>
          </a:xfrm>
          <a:prstGeom prst="rect">
            <a:avLst/>
          </a:prstGeom>
        </p:spPr>
      </p:pic>
      <p:sp>
        <p:nvSpPr>
          <p:cNvPr id="6" name="矩形 5"/>
          <p:cNvSpPr/>
          <p:nvPr/>
        </p:nvSpPr>
        <p:spPr>
          <a:xfrm>
            <a:off x="288108" y="1278111"/>
            <a:ext cx="935061" cy="2286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6" name="TextBox 8"/>
          <p:cNvSpPr txBox="1"/>
          <p:nvPr/>
        </p:nvSpPr>
        <p:spPr>
          <a:xfrm>
            <a:off x="-25474" y="99427"/>
            <a:ext cx="710585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财政、主管部门审核</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9948" y="816468"/>
            <a:ext cx="9496298" cy="3405414"/>
          </a:xfrm>
          <a:prstGeom prst="rect">
            <a:avLst/>
          </a:prstGeom>
          <a:ln>
            <a:solidFill>
              <a:srgbClr val="1848C0"/>
            </a:solidFill>
          </a:ln>
        </p:spPr>
      </p:pic>
      <p:sp>
        <p:nvSpPr>
          <p:cNvPr id="6" name="矩形 5"/>
          <p:cNvSpPr/>
          <p:nvPr/>
        </p:nvSpPr>
        <p:spPr>
          <a:xfrm>
            <a:off x="1350648" y="1485578"/>
            <a:ext cx="1191935" cy="5681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77" name="矩形 76"/>
          <p:cNvSpPr/>
          <p:nvPr/>
        </p:nvSpPr>
        <p:spPr>
          <a:xfrm>
            <a:off x="234517" y="4100093"/>
            <a:ext cx="11662482" cy="2750107"/>
          </a:xfrm>
          <a:prstGeom prst="rect">
            <a:avLst/>
          </a:prstGeom>
        </p:spPr>
        <p:txBody>
          <a:bodyPr wrap="square" lIns="121917" tIns="60958" rIns="121917" bIns="60958">
            <a:spAutoFit/>
          </a:bodyPr>
          <a:lstStyle/>
          <a:p>
            <a:pPr marL="457200" indent="-457200">
              <a:lnSpc>
                <a:spcPct val="200000"/>
              </a:lnSpc>
              <a:buSzPct val="110000"/>
              <a:buFont typeface="+mj-ea"/>
              <a:buAutoNum type="circleNumDbPlain"/>
            </a:pPr>
            <a:r>
              <a:rPr lang="zh-CN" altLang="en-US" dirty="0">
                <a:latin typeface="微软雅黑" panose="020B0503020204020204" pitchFamily="34" charset="-122"/>
                <a:ea typeface="微软雅黑" panose="020B0503020204020204" pitchFamily="34" charset="-122"/>
              </a:rPr>
              <a:t>填报说明、分析报告操作方式与基层单位相同。通过下载按钮</a:t>
            </a:r>
            <a:r>
              <a:rPr lang="zh-CN" altLang="en-US" b="1" dirty="0">
                <a:latin typeface="微软雅黑" panose="020B0503020204020204" pitchFamily="34" charset="-122"/>
                <a:ea typeface="微软雅黑" panose="020B0503020204020204" pitchFamily="34" charset="-122"/>
              </a:rPr>
              <a:t>下载</a:t>
            </a:r>
            <a:r>
              <a:rPr lang="zh-CN" altLang="en-US" dirty="0">
                <a:latin typeface="微软雅黑" panose="020B0503020204020204" pitchFamily="34" charset="-122"/>
                <a:ea typeface="微软雅黑" panose="020B0503020204020204" pitchFamily="34" charset="-122"/>
              </a:rPr>
              <a:t>模板，通过</a:t>
            </a:r>
            <a:r>
              <a:rPr lang="zh-CN" altLang="en-US" b="1" dirty="0">
                <a:latin typeface="微软雅黑" panose="020B0503020204020204" pitchFamily="34" charset="-122"/>
                <a:ea typeface="微软雅黑" panose="020B0503020204020204" pitchFamily="34" charset="-122"/>
              </a:rPr>
              <a:t>上传附件</a:t>
            </a:r>
            <a:r>
              <a:rPr lang="zh-CN" altLang="en-US" dirty="0">
                <a:latin typeface="微软雅黑" panose="020B0503020204020204" pitchFamily="34" charset="-122"/>
                <a:ea typeface="微软雅黑" panose="020B0503020204020204" pitchFamily="34" charset="-122"/>
              </a:rPr>
              <a:t>按钮上传附件。</a:t>
            </a:r>
            <a:endParaRPr lang="en-US" altLang="zh-CN" dirty="0">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dirty="0">
                <a:latin typeface="微软雅黑" panose="020B0503020204020204" pitchFamily="34" charset="-122"/>
                <a:ea typeface="微软雅黑" panose="020B0503020204020204" pitchFamily="34" charset="-122"/>
              </a:rPr>
              <a:t>每个上传附件的文件大小不能超过</a:t>
            </a:r>
            <a:r>
              <a:rPr lang="en-US" altLang="zh-CN" dirty="0">
                <a:latin typeface="微软雅黑" panose="020B0503020204020204" pitchFamily="34" charset="-122"/>
                <a:ea typeface="微软雅黑" panose="020B0503020204020204" pitchFamily="34" charset="-122"/>
              </a:rPr>
              <a:t>5M</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dirty="0">
                <a:solidFill>
                  <a:srgbClr val="FF0000"/>
                </a:solidFill>
                <a:latin typeface="微软雅黑" panose="020B0503020204020204" pitchFamily="34" charset="-122"/>
                <a:ea typeface="微软雅黑" panose="020B0503020204020204" pitchFamily="34" charset="-122"/>
              </a:rPr>
              <a:t>本资产系统为非涉密系统，严禁在本系统中上传涉密文件。</a:t>
            </a:r>
            <a:endParaRPr lang="en-US" altLang="zh-CN" dirty="0">
              <a:solidFill>
                <a:srgbClr val="FF0000"/>
              </a:solidFill>
              <a:latin typeface="微软雅黑" panose="020B0503020204020204" pitchFamily="34" charset="-122"/>
              <a:ea typeface="微软雅黑" panose="020B0503020204020204" pitchFamily="34" charset="-122"/>
            </a:endParaRPr>
          </a:p>
        </p:txBody>
      </p:sp>
      <p:sp>
        <p:nvSpPr>
          <p:cNvPr id="79" name="矩形 78"/>
          <p:cNvSpPr/>
          <p:nvPr/>
        </p:nvSpPr>
        <p:spPr>
          <a:xfrm>
            <a:off x="3604026" y="1813543"/>
            <a:ext cx="4375158" cy="240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81" name="矩形 80"/>
          <p:cNvSpPr/>
          <p:nvPr/>
        </p:nvSpPr>
        <p:spPr>
          <a:xfrm>
            <a:off x="3590178" y="2647316"/>
            <a:ext cx="440979" cy="240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9" name="TextBox 8"/>
          <p:cNvSpPr txBox="1"/>
          <p:nvPr/>
        </p:nvSpPr>
        <p:spPr>
          <a:xfrm>
            <a:off x="-25474" y="99427"/>
            <a:ext cx="710585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财政、主管部门审核</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41970" y="853481"/>
            <a:ext cx="10309752" cy="3512417"/>
            <a:chOff x="556549" y="505707"/>
            <a:chExt cx="7733321" cy="2633702"/>
          </a:xfrm>
        </p:grpSpPr>
        <p:grpSp>
          <p:nvGrpSpPr>
            <p:cNvPr id="6" name="组合 5"/>
            <p:cNvGrpSpPr/>
            <p:nvPr/>
          </p:nvGrpSpPr>
          <p:grpSpPr>
            <a:xfrm>
              <a:off x="556549" y="505707"/>
              <a:ext cx="7733321" cy="2633702"/>
              <a:chOff x="556549" y="505707"/>
              <a:chExt cx="7733321" cy="2633702"/>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6549" y="505707"/>
                <a:ext cx="7714278" cy="2633702"/>
              </a:xfrm>
              <a:prstGeom prst="rect">
                <a:avLst/>
              </a:prstGeom>
              <a:ln>
                <a:solidFill>
                  <a:srgbClr val="1848C0"/>
                </a:solidFill>
              </a:ln>
            </p:spPr>
          </p:pic>
          <p:sp>
            <p:nvSpPr>
              <p:cNvPr id="9" name="矩形 8"/>
              <p:cNvSpPr/>
              <p:nvPr/>
            </p:nvSpPr>
            <p:spPr>
              <a:xfrm>
                <a:off x="815688" y="1609184"/>
                <a:ext cx="1049480" cy="245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p:cNvPicPr>
                <a:picLocks noChangeAspect="1"/>
              </p:cNvPicPr>
              <p:nvPr/>
            </p:nvPicPr>
            <p:blipFill rotWithShape="1">
              <a:blip r:embed="rId2"/>
              <a:srcRect t="1" b="4702"/>
              <a:stretch>
                <a:fillRect/>
              </a:stretch>
            </p:blipFill>
            <p:spPr>
              <a:xfrm>
                <a:off x="1903097" y="1265096"/>
                <a:ext cx="6120000" cy="1675532"/>
              </a:xfrm>
              <a:prstGeom prst="rect">
                <a:avLst/>
              </a:prstGeom>
            </p:spPr>
          </p:pic>
          <p:pic>
            <p:nvPicPr>
              <p:cNvPr id="11" name="图片 10"/>
              <p:cNvPicPr>
                <a:picLocks noChangeAspect="1"/>
              </p:cNvPicPr>
              <p:nvPr/>
            </p:nvPicPr>
            <p:blipFill rotWithShape="1">
              <a:blip r:embed="rId2"/>
              <a:srcRect l="98083" t="1" b="4702"/>
              <a:stretch>
                <a:fillRect/>
              </a:stretch>
            </p:blipFill>
            <p:spPr>
              <a:xfrm>
                <a:off x="8023097" y="1265096"/>
                <a:ext cx="117347" cy="1675532"/>
              </a:xfrm>
              <a:prstGeom prst="rect">
                <a:avLst/>
              </a:prstGeom>
            </p:spPr>
          </p:pic>
          <p:pic>
            <p:nvPicPr>
              <p:cNvPr id="12" name="图片 11"/>
              <p:cNvPicPr>
                <a:picLocks noChangeAspect="1"/>
              </p:cNvPicPr>
              <p:nvPr/>
            </p:nvPicPr>
            <p:blipFill rotWithShape="1">
              <a:blip r:embed="rId2"/>
              <a:srcRect l="98083" t="1" b="4702"/>
              <a:stretch>
                <a:fillRect/>
              </a:stretch>
            </p:blipFill>
            <p:spPr>
              <a:xfrm>
                <a:off x="8130386" y="1265096"/>
                <a:ext cx="117347" cy="1675532"/>
              </a:xfrm>
              <a:prstGeom prst="rect">
                <a:avLst/>
              </a:prstGeom>
            </p:spPr>
          </p:pic>
          <p:pic>
            <p:nvPicPr>
              <p:cNvPr id="13" name="图片 12"/>
              <p:cNvPicPr>
                <a:picLocks noChangeAspect="1"/>
              </p:cNvPicPr>
              <p:nvPr/>
            </p:nvPicPr>
            <p:blipFill rotWithShape="1">
              <a:blip r:embed="rId2"/>
              <a:srcRect l="98083" t="1" b="4702"/>
              <a:stretch>
                <a:fillRect/>
              </a:stretch>
            </p:blipFill>
            <p:spPr>
              <a:xfrm>
                <a:off x="8172523" y="1265096"/>
                <a:ext cx="117347" cy="1675532"/>
              </a:xfrm>
              <a:prstGeom prst="rect">
                <a:avLst/>
              </a:prstGeom>
            </p:spPr>
          </p:pic>
        </p:grpSp>
        <p:pic>
          <p:nvPicPr>
            <p:cNvPr id="7" name="图片 6"/>
            <p:cNvPicPr>
              <a:picLocks noChangeAspect="1"/>
            </p:cNvPicPr>
            <p:nvPr/>
          </p:nvPicPr>
          <p:blipFill>
            <a:blip r:embed="rId3"/>
            <a:stretch>
              <a:fillRect/>
            </a:stretch>
          </p:blipFill>
          <p:spPr>
            <a:xfrm>
              <a:off x="1903097" y="893285"/>
              <a:ext cx="1946735" cy="180625"/>
            </a:xfrm>
            <a:prstGeom prst="rect">
              <a:avLst/>
            </a:prstGeom>
          </p:spPr>
        </p:pic>
      </p:grpSp>
      <p:sp>
        <p:nvSpPr>
          <p:cNvPr id="18" name="矩形 17"/>
          <p:cNvSpPr/>
          <p:nvPr/>
        </p:nvSpPr>
        <p:spPr>
          <a:xfrm>
            <a:off x="234517" y="4294091"/>
            <a:ext cx="11662482" cy="2462208"/>
          </a:xfrm>
          <a:prstGeom prst="rect">
            <a:avLst/>
          </a:prstGeom>
        </p:spPr>
        <p:txBody>
          <a:bodyPr wrap="square" lIns="121917" tIns="60958" rIns="121917" bIns="60958">
            <a:spAutoFit/>
          </a:bodyPr>
          <a:lstStyle/>
          <a:p>
            <a:pPr marL="457200" indent="-457200">
              <a:lnSpc>
                <a:spcPct val="200000"/>
              </a:lnSpc>
              <a:buSzPct val="110000"/>
              <a:buFont typeface="+mj-ea"/>
              <a:buAutoNum type="circleNumDbPlain"/>
            </a:pPr>
            <a:r>
              <a:rPr lang="zh-CN" altLang="en-US" sz="1900" dirty="0">
                <a:latin typeface="微软雅黑" panose="020B0503020204020204" pitchFamily="34" charset="-122"/>
                <a:ea typeface="微软雅黑" panose="020B0503020204020204" pitchFamily="34" charset="-122"/>
              </a:rPr>
              <a:t>主管部门进行报表上报时，需要选中</a:t>
            </a:r>
            <a:r>
              <a:rPr lang="zh-CN" altLang="en-US" sz="1900" b="1" dirty="0">
                <a:latin typeface="微软雅黑" panose="020B0503020204020204" pitchFamily="34" charset="-122"/>
                <a:ea typeface="微软雅黑" panose="020B0503020204020204" pitchFamily="34" charset="-122"/>
              </a:rPr>
              <a:t>汇总节点</a:t>
            </a:r>
            <a:r>
              <a:rPr lang="zh-CN" altLang="en-US" sz="1900" dirty="0">
                <a:latin typeface="微软雅黑" panose="020B0503020204020204" pitchFamily="34" charset="-122"/>
                <a:ea typeface="微软雅黑" panose="020B0503020204020204" pitchFamily="34" charset="-122"/>
              </a:rPr>
              <a:t>进行</a:t>
            </a:r>
            <a:r>
              <a:rPr lang="zh-CN" altLang="en-US" sz="1900" b="1" dirty="0">
                <a:latin typeface="微软雅黑" panose="020B0503020204020204" pitchFamily="34" charset="-122"/>
                <a:ea typeface="微软雅黑" panose="020B0503020204020204" pitchFamily="34" charset="-122"/>
              </a:rPr>
              <a:t>数据检查</a:t>
            </a:r>
            <a:r>
              <a:rPr lang="zh-CN" altLang="en-US" sz="1900" dirty="0">
                <a:latin typeface="微软雅黑" panose="020B0503020204020204" pitchFamily="34" charset="-122"/>
                <a:ea typeface="微软雅黑" panose="020B0503020204020204" pitchFamily="34" charset="-122"/>
              </a:rPr>
              <a:t>，根据检查结果进行数据调整。</a:t>
            </a:r>
            <a:endParaRPr lang="zh-CN" altLang="en-US" sz="1900" dirty="0">
              <a:latin typeface="微软雅黑" panose="020B0503020204020204" pitchFamily="34" charset="-122"/>
              <a:ea typeface="微软雅黑" panose="020B0503020204020204" pitchFamily="34" charset="-122"/>
            </a:endParaRPr>
          </a:p>
          <a:p>
            <a:pPr marL="457200" indent="-457200">
              <a:lnSpc>
                <a:spcPct val="200000"/>
              </a:lnSpc>
              <a:buSzPct val="110000"/>
              <a:buFont typeface="+mj-ea"/>
              <a:buAutoNum type="circleNumDbPlain"/>
            </a:pP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数据调整完成后，选中</a:t>
            </a:r>
            <a:r>
              <a:rPr lang="zh-CN" altLang="en-US" sz="1900" b="1" kern="100" dirty="0">
                <a:latin typeface="微软雅黑" panose="020B0503020204020204" pitchFamily="34" charset="-122"/>
                <a:ea typeface="微软雅黑" panose="020B0503020204020204" pitchFamily="34" charset="-122"/>
                <a:cs typeface="Times New Roman" panose="02020603050405020304" pitchFamily="18" charset="0"/>
              </a:rPr>
              <a:t>汇总节点</a:t>
            </a: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sz="1900" b="1" kern="100" dirty="0">
                <a:latin typeface="微软雅黑" panose="020B0503020204020204" pitchFamily="34" charset="-122"/>
                <a:ea typeface="微软雅黑" panose="020B0503020204020204" pitchFamily="34" charset="-122"/>
                <a:cs typeface="Times New Roman" panose="02020603050405020304" pitchFamily="18" charset="0"/>
              </a:rPr>
              <a:t>报表上报</a:t>
            </a: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按钮进行数据上传。报表上报成功后将不能对数据再进行调整（如需调整需上级单位进行退回操作）。</a:t>
            </a:r>
            <a:endParaRPr lang="en-US" altLang="zh-CN" sz="19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200000"/>
              </a:lnSpc>
              <a:buSzPct val="110000"/>
              <a:buFont typeface="+mj-ea"/>
              <a:buAutoNum type="circleNumDbPlain"/>
            </a:pP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主管单位需所有下级单位完成数据上报后，才能进行汇总节点数据上报。</a:t>
            </a:r>
            <a:endPar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2537137" y="1403214"/>
            <a:ext cx="683630" cy="2983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0" name="矩形 19"/>
          <p:cNvSpPr/>
          <p:nvPr/>
        </p:nvSpPr>
        <p:spPr>
          <a:xfrm>
            <a:off x="3262321" y="1403214"/>
            <a:ext cx="683630" cy="2983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16" name="TextBox 8"/>
          <p:cNvSpPr txBox="1"/>
          <p:nvPr/>
        </p:nvSpPr>
        <p:spPr>
          <a:xfrm>
            <a:off x="-25474" y="99427"/>
            <a:ext cx="710585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财政、主管部门审核</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634" y="1275617"/>
            <a:ext cx="7848952" cy="4604446"/>
          </a:xfrm>
          <a:prstGeom prst="rect">
            <a:avLst/>
          </a:prstGeom>
          <a:ln>
            <a:solidFill>
              <a:srgbClr val="1848C0"/>
            </a:solidFill>
          </a:ln>
        </p:spPr>
      </p:pic>
      <p:sp>
        <p:nvSpPr>
          <p:cNvPr id="15" name="矩形 14"/>
          <p:cNvSpPr/>
          <p:nvPr/>
        </p:nvSpPr>
        <p:spPr>
          <a:xfrm>
            <a:off x="8186979" y="1407116"/>
            <a:ext cx="3941107" cy="4216535"/>
          </a:xfrm>
          <a:prstGeom prst="rect">
            <a:avLst/>
          </a:prstGeom>
        </p:spPr>
        <p:txBody>
          <a:bodyPr wrap="square" lIns="121917" tIns="60958" rIns="121917" bIns="60958">
            <a:spAutoFit/>
          </a:bodyPr>
          <a:lstStyle/>
          <a:p>
            <a:pPr indent="484505">
              <a:lnSpc>
                <a:spcPct val="200000"/>
              </a:lnSpc>
            </a:pPr>
            <a:r>
              <a:rPr lang="zh-CN" altLang="zh-CN" sz="1900" dirty="0">
                <a:latin typeface="微软雅黑" panose="020B0503020204020204" pitchFamily="34" charset="-122"/>
                <a:ea typeface="微软雅黑" panose="020B0503020204020204" pitchFamily="34" charset="-122"/>
              </a:rPr>
              <a:t>部门（地方）完成报表整体编制、汇总、审核后，通过系统进行在线或离线报送，同时根据要求打印纸质文件并加盖印章，一并报送至上级单位审查（当系统中本单位节点不存在上级节点的时候，第</a:t>
            </a:r>
            <a:r>
              <a:rPr lang="zh-CN" altLang="en-US" sz="1900" dirty="0">
                <a:latin typeface="微软雅黑" panose="020B0503020204020204" pitchFamily="34" charset="-122"/>
                <a:ea typeface="微软雅黑" panose="020B0503020204020204" pitchFamily="34" charset="-122"/>
              </a:rPr>
              <a:t>五</a:t>
            </a:r>
            <a:r>
              <a:rPr lang="zh-CN" altLang="zh-CN" sz="1900" dirty="0">
                <a:latin typeface="微软雅黑" panose="020B0503020204020204" pitchFamily="34" charset="-122"/>
                <a:ea typeface="微软雅黑" panose="020B0503020204020204" pitchFamily="34" charset="-122"/>
              </a:rPr>
              <a:t>步数据报送才会显示）。</a:t>
            </a:r>
            <a:endParaRPr lang="zh-CN" altLang="zh-CN" sz="1900" dirty="0">
              <a:latin typeface="微软雅黑" panose="020B0503020204020204" pitchFamily="34" charset="-122"/>
              <a:ea typeface="微软雅黑" panose="020B0503020204020204" pitchFamily="34" charset="-122"/>
            </a:endParaRPr>
          </a:p>
        </p:txBody>
      </p:sp>
      <p:sp>
        <p:nvSpPr>
          <p:cNvPr id="16" name="矩形 15"/>
          <p:cNvSpPr/>
          <p:nvPr/>
        </p:nvSpPr>
        <p:spPr>
          <a:xfrm>
            <a:off x="498704" y="3069493"/>
            <a:ext cx="1260599" cy="297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3" name="矩形 22"/>
          <p:cNvSpPr/>
          <p:nvPr/>
        </p:nvSpPr>
        <p:spPr>
          <a:xfrm>
            <a:off x="2648188" y="1810746"/>
            <a:ext cx="766518" cy="297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4" name="矩形 23"/>
          <p:cNvSpPr/>
          <p:nvPr/>
        </p:nvSpPr>
        <p:spPr>
          <a:xfrm>
            <a:off x="2525828" y="5307524"/>
            <a:ext cx="3153807" cy="247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sp>
        <p:nvSpPr>
          <p:cNvPr id="25" name="矩形 24"/>
          <p:cNvSpPr/>
          <p:nvPr/>
        </p:nvSpPr>
        <p:spPr>
          <a:xfrm>
            <a:off x="5582662" y="5584676"/>
            <a:ext cx="734196" cy="2160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p>
        </p:txBody>
      </p:sp>
      <p:cxnSp>
        <p:nvCxnSpPr>
          <p:cNvPr id="19" name="直接箭头连接符 18"/>
          <p:cNvCxnSpPr>
            <a:stCxn id="23" idx="2"/>
          </p:cNvCxnSpPr>
          <p:nvPr/>
        </p:nvCxnSpPr>
        <p:spPr>
          <a:xfrm flipH="1">
            <a:off x="2839816" y="2108692"/>
            <a:ext cx="191632" cy="4480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8"/>
          <p:cNvSpPr txBox="1"/>
          <p:nvPr/>
        </p:nvSpPr>
        <p:spPr>
          <a:xfrm>
            <a:off x="-25474" y="99427"/>
            <a:ext cx="710585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财政、主管部门审核</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10"/>
          <p:cNvSpPr>
            <a:spLocks noChangeArrowheads="1"/>
          </p:cNvSpPr>
          <p:nvPr/>
        </p:nvSpPr>
        <p:spPr bwMode="auto">
          <a:xfrm>
            <a:off x="6067562" y="2215336"/>
            <a:ext cx="1169398" cy="400031"/>
          </a:xfrm>
          <a:prstGeom prst="rect">
            <a:avLst/>
          </a:prstGeom>
          <a:noFill/>
          <a:ln w="9525">
            <a:noFill/>
            <a:miter lim="800000"/>
          </a:ln>
        </p:spPr>
        <p:txBody>
          <a:bodyPr wrap="none" lIns="121917" tIns="60958" rIns="121917" bIns="60958">
            <a:spAutoFit/>
          </a:bodyPr>
          <a:lstStyle/>
          <a:p>
            <a:pPr>
              <a:defRPr/>
            </a:pPr>
            <a:r>
              <a:rPr lang="zh-CN" altLang="en-US" sz="1800" dirty="0">
                <a:solidFill>
                  <a:srgbClr val="005DA2"/>
                </a:solidFill>
                <a:latin typeface="微软雅黑" panose="020B0503020204020204" pitchFamily="34" charset="-122"/>
                <a:ea typeface="微软雅黑" panose="020B0503020204020204" pitchFamily="34" charset="-122"/>
              </a:rPr>
              <a:t>存量情况</a:t>
            </a:r>
            <a:endParaRPr lang="en-US" altLang="zh-CN" sz="1800" dirty="0">
              <a:solidFill>
                <a:srgbClr val="005DA2"/>
              </a:solidFill>
              <a:latin typeface="微软雅黑" panose="020B0503020204020204" pitchFamily="34" charset="-122"/>
              <a:ea typeface="微软雅黑" panose="020B0503020204020204" pitchFamily="34" charset="-122"/>
            </a:endParaRPr>
          </a:p>
        </p:txBody>
      </p:sp>
      <p:sp>
        <p:nvSpPr>
          <p:cNvPr id="83" name="矩形 10"/>
          <p:cNvSpPr>
            <a:spLocks noChangeArrowheads="1"/>
          </p:cNvSpPr>
          <p:nvPr/>
        </p:nvSpPr>
        <p:spPr bwMode="auto">
          <a:xfrm>
            <a:off x="6067562" y="1426508"/>
            <a:ext cx="1169545" cy="677104"/>
          </a:xfrm>
          <a:prstGeom prst="rect">
            <a:avLst/>
          </a:prstGeom>
          <a:noFill/>
          <a:ln w="9525">
            <a:noFill/>
            <a:miter lim="800000"/>
          </a:ln>
        </p:spPr>
        <p:txBody>
          <a:bodyPr wrap="none" lIns="121917" tIns="60958" rIns="121917" bIns="60958">
            <a:spAutoFit/>
          </a:bodyPr>
          <a:lstStyle/>
          <a:p>
            <a:pPr>
              <a:defRPr/>
            </a:pPr>
            <a:r>
              <a:rPr lang="zh-CN" altLang="en-US" sz="1800" dirty="0">
                <a:solidFill>
                  <a:srgbClr val="40B0FF"/>
                </a:solidFill>
                <a:latin typeface="微软雅黑" panose="020B0503020204020204" pitchFamily="34" charset="-122"/>
                <a:ea typeface="微软雅黑" panose="020B0503020204020204" pitchFamily="34" charset="-122"/>
              </a:rPr>
              <a:t>总体情况</a:t>
            </a:r>
            <a:endParaRPr lang="en-US" altLang="zh-CN" sz="1800" dirty="0">
              <a:solidFill>
                <a:srgbClr val="40B0FF"/>
              </a:solidFill>
              <a:latin typeface="微软雅黑" panose="020B0503020204020204" pitchFamily="34" charset="-122"/>
              <a:ea typeface="微软雅黑" panose="020B0503020204020204" pitchFamily="34" charset="-122"/>
            </a:endParaRPr>
          </a:p>
          <a:p>
            <a:pPr algn="ctr">
              <a:defRPr/>
            </a:pPr>
            <a:r>
              <a:rPr lang="en-US" altLang="zh-CN" sz="1800" dirty="0">
                <a:solidFill>
                  <a:srgbClr val="40B0FF"/>
                </a:solidFill>
                <a:latin typeface="微软雅黑" panose="020B0503020204020204" pitchFamily="34" charset="-122"/>
                <a:ea typeface="微软雅黑" panose="020B0503020204020204" pitchFamily="34" charset="-122"/>
              </a:rPr>
              <a:t>2 </a:t>
            </a:r>
            <a:r>
              <a:rPr lang="zh-CN" altLang="en-US" sz="1800" dirty="0">
                <a:solidFill>
                  <a:srgbClr val="40B0FF"/>
                </a:solidFill>
                <a:latin typeface="微软雅黑" panose="020B0503020204020204" pitchFamily="34" charset="-122"/>
                <a:ea typeface="微软雅黑" panose="020B0503020204020204" pitchFamily="34" charset="-122"/>
              </a:rPr>
              <a:t>张表</a:t>
            </a:r>
            <a:endParaRPr lang="en-US" altLang="zh-CN" sz="1800" dirty="0">
              <a:solidFill>
                <a:srgbClr val="40B0FF"/>
              </a:solidFill>
              <a:latin typeface="微软雅黑" panose="020B0503020204020204" pitchFamily="34" charset="-122"/>
              <a:ea typeface="微软雅黑" panose="020B0503020204020204" pitchFamily="34" charset="-122"/>
            </a:endParaRPr>
          </a:p>
        </p:txBody>
      </p:sp>
      <p:sp>
        <p:nvSpPr>
          <p:cNvPr id="84" name="矩形 10"/>
          <p:cNvSpPr>
            <a:spLocks noChangeArrowheads="1"/>
          </p:cNvSpPr>
          <p:nvPr/>
        </p:nvSpPr>
        <p:spPr bwMode="auto">
          <a:xfrm>
            <a:off x="6067562" y="3908852"/>
            <a:ext cx="1169545" cy="677104"/>
          </a:xfrm>
          <a:prstGeom prst="rect">
            <a:avLst/>
          </a:prstGeom>
          <a:noFill/>
          <a:ln w="9525">
            <a:noFill/>
            <a:miter lim="800000"/>
          </a:ln>
        </p:spPr>
        <p:txBody>
          <a:bodyPr wrap="none" lIns="121917" tIns="60958" rIns="121917" bIns="60958">
            <a:spAutoFit/>
          </a:bodyPr>
          <a:lstStyle/>
          <a:p>
            <a:pPr>
              <a:defRPr/>
            </a:pPr>
            <a:r>
              <a:rPr lang="zh-CN" altLang="en-US" sz="1800" dirty="0">
                <a:solidFill>
                  <a:srgbClr val="BF9000"/>
                </a:solidFill>
                <a:latin typeface="微软雅黑" panose="020B0503020204020204" pitchFamily="34" charset="-122"/>
                <a:ea typeface="微软雅黑" panose="020B0503020204020204" pitchFamily="34" charset="-122"/>
              </a:rPr>
              <a:t>重点资产</a:t>
            </a:r>
            <a:endParaRPr lang="en-US" altLang="zh-CN" sz="1800" dirty="0">
              <a:solidFill>
                <a:srgbClr val="BF9000"/>
              </a:solidFill>
              <a:latin typeface="微软雅黑" panose="020B0503020204020204" pitchFamily="34" charset="-122"/>
              <a:ea typeface="微软雅黑" panose="020B0503020204020204" pitchFamily="34" charset="-122"/>
            </a:endParaRPr>
          </a:p>
          <a:p>
            <a:pPr algn="ctr">
              <a:defRPr/>
            </a:pPr>
            <a:r>
              <a:rPr lang="en-US" altLang="zh-CN" sz="1800" dirty="0">
                <a:solidFill>
                  <a:srgbClr val="BF9000"/>
                </a:solidFill>
                <a:latin typeface="微软雅黑" panose="020B0503020204020204" pitchFamily="34" charset="-122"/>
                <a:ea typeface="微软雅黑" panose="020B0503020204020204" pitchFamily="34" charset="-122"/>
              </a:rPr>
              <a:t>5 </a:t>
            </a:r>
            <a:r>
              <a:rPr lang="zh-CN" altLang="en-US" sz="1800" dirty="0">
                <a:solidFill>
                  <a:srgbClr val="BF9000"/>
                </a:solidFill>
                <a:latin typeface="微软雅黑" panose="020B0503020204020204" pitchFamily="34" charset="-122"/>
                <a:ea typeface="微软雅黑" panose="020B0503020204020204" pitchFamily="34" charset="-122"/>
              </a:rPr>
              <a:t>张表</a:t>
            </a:r>
            <a:endParaRPr lang="en-US" altLang="zh-CN" sz="1800" dirty="0">
              <a:solidFill>
                <a:srgbClr val="BF9000"/>
              </a:solidFill>
              <a:latin typeface="微软雅黑" panose="020B0503020204020204" pitchFamily="34" charset="-122"/>
              <a:ea typeface="微软雅黑" panose="020B0503020204020204" pitchFamily="34" charset="-122"/>
            </a:endParaRPr>
          </a:p>
        </p:txBody>
      </p:sp>
      <p:sp>
        <p:nvSpPr>
          <p:cNvPr id="85" name="矩形 10"/>
          <p:cNvSpPr>
            <a:spLocks noChangeArrowheads="1"/>
          </p:cNvSpPr>
          <p:nvPr/>
        </p:nvSpPr>
        <p:spPr bwMode="auto">
          <a:xfrm>
            <a:off x="6067562" y="5627522"/>
            <a:ext cx="1169545" cy="677104"/>
          </a:xfrm>
          <a:prstGeom prst="rect">
            <a:avLst/>
          </a:prstGeom>
          <a:noFill/>
          <a:ln w="9525">
            <a:noFill/>
            <a:miter lim="800000"/>
          </a:ln>
        </p:spPr>
        <p:txBody>
          <a:bodyPr wrap="none" lIns="121917" tIns="60958" rIns="121917" bIns="60958">
            <a:spAutoFit/>
          </a:bodyPr>
          <a:lstStyle/>
          <a:p>
            <a:pPr>
              <a:defRPr/>
            </a:pPr>
            <a:r>
              <a:rPr lang="zh-CN" altLang="en-US" sz="1800" dirty="0">
                <a:solidFill>
                  <a:srgbClr val="FF6600"/>
                </a:solidFill>
                <a:latin typeface="微软雅黑" panose="020B0503020204020204" pitchFamily="34" charset="-122"/>
                <a:ea typeface="微软雅黑" panose="020B0503020204020204" pitchFamily="34" charset="-122"/>
              </a:rPr>
              <a:t>资产管理</a:t>
            </a:r>
            <a:endParaRPr lang="en-US" altLang="zh-CN" sz="1800" dirty="0">
              <a:solidFill>
                <a:srgbClr val="FF6600"/>
              </a:solidFill>
              <a:latin typeface="微软雅黑" panose="020B0503020204020204" pitchFamily="34" charset="-122"/>
              <a:ea typeface="微软雅黑" panose="020B0503020204020204" pitchFamily="34" charset="-122"/>
            </a:endParaRPr>
          </a:p>
          <a:p>
            <a:pPr algn="ctr">
              <a:defRPr/>
            </a:pPr>
            <a:r>
              <a:rPr lang="en-US" altLang="zh-CN" sz="1800" dirty="0">
                <a:solidFill>
                  <a:srgbClr val="FF6600"/>
                </a:solidFill>
                <a:latin typeface="微软雅黑" panose="020B0503020204020204" pitchFamily="34" charset="-122"/>
                <a:ea typeface="微软雅黑" panose="020B0503020204020204" pitchFamily="34" charset="-122"/>
              </a:rPr>
              <a:t>3 </a:t>
            </a:r>
            <a:r>
              <a:rPr lang="zh-CN" altLang="en-US" sz="1800" dirty="0">
                <a:solidFill>
                  <a:srgbClr val="FF6600"/>
                </a:solidFill>
                <a:latin typeface="微软雅黑" panose="020B0503020204020204" pitchFamily="34" charset="-122"/>
                <a:ea typeface="微软雅黑" panose="020B0503020204020204" pitchFamily="34" charset="-122"/>
              </a:rPr>
              <a:t>张表</a:t>
            </a:r>
            <a:endParaRPr lang="zh-CN" altLang="en-US" sz="1800" dirty="0">
              <a:solidFill>
                <a:srgbClr val="FF6600"/>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552588" y="1235468"/>
            <a:ext cx="2451634" cy="944067"/>
          </a:xfrm>
          <a:prstGeom prst="rect">
            <a:avLst/>
          </a:prstGeom>
          <a:noFill/>
        </p:spPr>
        <p:txBody>
          <a:bodyPr wrap="none" lIns="121917" tIns="60958" rIns="121917" bIns="60958" rtlCol="0">
            <a:spAutoFit/>
          </a:bodyPr>
          <a:lstStyle/>
          <a:p>
            <a:pPr fontAlgn="base">
              <a:lnSpc>
                <a:spcPts val="3200"/>
              </a:lnSpc>
              <a:spcBef>
                <a:spcPct val="0"/>
              </a:spcBef>
              <a:spcAft>
                <a:spcPct val="0"/>
              </a:spcAft>
            </a:pPr>
            <a:r>
              <a:rPr lang="zh-CN" altLang="en-US" sz="1600" dirty="0">
                <a:solidFill>
                  <a:srgbClr val="40B0FF"/>
                </a:solidFill>
                <a:latin typeface="微软雅黑" panose="020B0503020204020204" pitchFamily="34" charset="-122"/>
                <a:ea typeface="微软雅黑" panose="020B0503020204020204" pitchFamily="34" charset="-122"/>
              </a:rPr>
              <a:t>财资</a:t>
            </a:r>
            <a:r>
              <a:rPr lang="en-US" altLang="zh-CN" sz="1600" dirty="0">
                <a:solidFill>
                  <a:srgbClr val="40B0FF"/>
                </a:solidFill>
                <a:latin typeface="微软雅黑" panose="020B0503020204020204" pitchFamily="34" charset="-122"/>
                <a:ea typeface="微软雅黑" panose="020B0503020204020204" pitchFamily="34" charset="-122"/>
              </a:rPr>
              <a:t>01  </a:t>
            </a:r>
            <a:r>
              <a:rPr lang="zh-CN" altLang="en-US" sz="1600" dirty="0">
                <a:solidFill>
                  <a:srgbClr val="40B0FF"/>
                </a:solidFill>
                <a:latin typeface="微软雅黑" panose="020B0503020204020204" pitchFamily="34" charset="-122"/>
                <a:ea typeface="微软雅黑" panose="020B0503020204020204" pitchFamily="34" charset="-122"/>
              </a:rPr>
              <a:t>资产负债简表</a:t>
            </a:r>
            <a:endParaRPr lang="en-US" altLang="zh-CN" sz="1600" dirty="0">
              <a:solidFill>
                <a:srgbClr val="40B0FF"/>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40B0FF"/>
                </a:solidFill>
                <a:latin typeface="微软雅黑" panose="020B0503020204020204" pitchFamily="34" charset="-122"/>
                <a:ea typeface="微软雅黑" panose="020B0503020204020204" pitchFamily="34" charset="-122"/>
              </a:rPr>
              <a:t>财资</a:t>
            </a:r>
            <a:r>
              <a:rPr lang="en-US" altLang="zh-CN" sz="1600" dirty="0">
                <a:solidFill>
                  <a:srgbClr val="40B0FF"/>
                </a:solidFill>
                <a:latin typeface="微软雅黑" panose="020B0503020204020204" pitchFamily="34" charset="-122"/>
                <a:ea typeface="微软雅黑" panose="020B0503020204020204" pitchFamily="34" charset="-122"/>
              </a:rPr>
              <a:t>02  </a:t>
            </a:r>
            <a:r>
              <a:rPr lang="zh-CN" altLang="en-US" sz="1600" dirty="0">
                <a:solidFill>
                  <a:srgbClr val="40B0FF"/>
                </a:solidFill>
                <a:latin typeface="微软雅黑" panose="020B0503020204020204" pitchFamily="34" charset="-122"/>
                <a:ea typeface="微软雅黑" panose="020B0503020204020204" pitchFamily="34" charset="-122"/>
              </a:rPr>
              <a:t>机构人员情况表</a:t>
            </a:r>
            <a:endParaRPr lang="zh-CN" altLang="en-US" sz="1600" dirty="0">
              <a:solidFill>
                <a:srgbClr val="40B0FF"/>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552591" y="2146694"/>
            <a:ext cx="3481075" cy="533475"/>
          </a:xfrm>
          <a:prstGeom prst="rect">
            <a:avLst/>
          </a:prstGeom>
          <a:noFill/>
        </p:spPr>
        <p:txBody>
          <a:bodyPr wrap="none" lIns="121917" tIns="60958" rIns="121917" bIns="60958" rtlCol="0">
            <a:spAutoFit/>
          </a:bodyPr>
          <a:lstStyle/>
          <a:p>
            <a:pPr fontAlgn="base">
              <a:lnSpc>
                <a:spcPts val="3200"/>
              </a:lnSpc>
              <a:spcBef>
                <a:spcPct val="0"/>
              </a:spcBef>
              <a:spcAft>
                <a:spcPct val="0"/>
              </a:spcAft>
            </a:pPr>
            <a:r>
              <a:rPr lang="zh-CN" altLang="en-US" sz="1600" dirty="0">
                <a:solidFill>
                  <a:srgbClr val="005DA2"/>
                </a:solidFill>
                <a:latin typeface="微软雅黑" panose="020B0503020204020204" pitchFamily="34" charset="-122"/>
                <a:ea typeface="微软雅黑" panose="020B0503020204020204" pitchFamily="34" charset="-122"/>
              </a:rPr>
              <a:t>财资</a:t>
            </a:r>
            <a:r>
              <a:rPr lang="en-US" altLang="zh-CN" sz="1600" dirty="0">
                <a:solidFill>
                  <a:srgbClr val="005DA2"/>
                </a:solidFill>
                <a:latin typeface="微软雅黑" panose="020B0503020204020204" pitchFamily="34" charset="-122"/>
                <a:ea typeface="微软雅黑" panose="020B0503020204020204" pitchFamily="34" charset="-122"/>
              </a:rPr>
              <a:t>03  </a:t>
            </a:r>
            <a:r>
              <a:rPr lang="zh-CN" altLang="en-US" sz="1600" dirty="0">
                <a:solidFill>
                  <a:srgbClr val="005DA2"/>
                </a:solidFill>
                <a:latin typeface="微软雅黑" panose="020B0503020204020204" pitchFamily="34" charset="-122"/>
                <a:ea typeface="微软雅黑" panose="020B0503020204020204" pitchFamily="34" charset="-122"/>
              </a:rPr>
              <a:t>固定和无形资产存量情况表</a:t>
            </a:r>
            <a:endParaRPr lang="en-US" altLang="zh-CN" sz="1600" dirty="0">
              <a:solidFill>
                <a:srgbClr val="005DA2"/>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552592" y="3177006"/>
            <a:ext cx="3682581" cy="2175458"/>
          </a:xfrm>
          <a:prstGeom prst="rect">
            <a:avLst/>
          </a:prstGeom>
          <a:noFill/>
        </p:spPr>
        <p:txBody>
          <a:bodyPr wrap="none" lIns="121917" tIns="60958" rIns="121917" bIns="60958" rtlCol="0">
            <a:spAutoFit/>
          </a:bodyPr>
          <a:lstStyle/>
          <a:p>
            <a:pPr fontAlgn="base">
              <a:lnSpc>
                <a:spcPts val="3200"/>
              </a:lnSpc>
              <a:spcBef>
                <a:spcPct val="0"/>
              </a:spcBef>
              <a:spcAft>
                <a:spcPct val="0"/>
              </a:spcAft>
            </a:pPr>
            <a:r>
              <a:rPr lang="zh-CN" altLang="en-US" sz="1600" dirty="0">
                <a:solidFill>
                  <a:srgbClr val="BF9000"/>
                </a:solidFill>
                <a:latin typeface="微软雅黑" panose="020B0503020204020204" pitchFamily="34" charset="-122"/>
                <a:ea typeface="微软雅黑" panose="020B0503020204020204" pitchFamily="34" charset="-122"/>
              </a:rPr>
              <a:t>财资</a:t>
            </a:r>
            <a:r>
              <a:rPr lang="en-US" altLang="zh-CN" sz="1600" dirty="0">
                <a:solidFill>
                  <a:srgbClr val="BF9000"/>
                </a:solidFill>
                <a:latin typeface="微软雅黑" panose="020B0503020204020204" pitchFamily="34" charset="-122"/>
                <a:ea typeface="微软雅黑" panose="020B0503020204020204" pitchFamily="34" charset="-122"/>
              </a:rPr>
              <a:t>05  </a:t>
            </a:r>
            <a:r>
              <a:rPr lang="zh-CN" altLang="en-US" sz="1600" dirty="0">
                <a:solidFill>
                  <a:srgbClr val="BF9000"/>
                </a:solidFill>
                <a:latin typeface="微软雅黑" panose="020B0503020204020204" pitchFamily="34" charset="-122"/>
                <a:ea typeface="微软雅黑" panose="020B0503020204020204" pitchFamily="34" charset="-122"/>
              </a:rPr>
              <a:t>土地情况表</a:t>
            </a:r>
            <a:endParaRPr lang="en-US" altLang="zh-CN" sz="1600" dirty="0">
              <a:solidFill>
                <a:srgbClr val="BF9000"/>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BF9000"/>
                </a:solidFill>
                <a:latin typeface="微软雅黑" panose="020B0503020204020204" pitchFamily="34" charset="-122"/>
                <a:ea typeface="微软雅黑" panose="020B0503020204020204" pitchFamily="34" charset="-122"/>
              </a:rPr>
              <a:t>财资</a:t>
            </a:r>
            <a:r>
              <a:rPr lang="en-US" altLang="zh-CN" sz="1600" dirty="0">
                <a:solidFill>
                  <a:srgbClr val="BF9000"/>
                </a:solidFill>
                <a:latin typeface="微软雅黑" panose="020B0503020204020204" pitchFamily="34" charset="-122"/>
                <a:ea typeface="微软雅黑" panose="020B0503020204020204" pitchFamily="34" charset="-122"/>
              </a:rPr>
              <a:t>06  </a:t>
            </a:r>
            <a:r>
              <a:rPr lang="zh-CN" altLang="en-US" sz="1600" dirty="0">
                <a:solidFill>
                  <a:srgbClr val="BF9000"/>
                </a:solidFill>
                <a:latin typeface="微软雅黑" panose="020B0503020204020204" pitchFamily="34" charset="-122"/>
                <a:ea typeface="微软雅黑" panose="020B0503020204020204" pitchFamily="34" charset="-122"/>
              </a:rPr>
              <a:t>房屋情况表</a:t>
            </a:r>
            <a:endParaRPr lang="en-US" altLang="zh-CN" sz="1600" dirty="0">
              <a:solidFill>
                <a:srgbClr val="BF9000"/>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BF9000"/>
                </a:solidFill>
                <a:latin typeface="微软雅黑" panose="020B0503020204020204" pitchFamily="34" charset="-122"/>
                <a:ea typeface="微软雅黑" panose="020B0503020204020204" pitchFamily="34" charset="-122"/>
              </a:rPr>
              <a:t>财资</a:t>
            </a:r>
            <a:r>
              <a:rPr lang="en-US" altLang="zh-CN" sz="1600" dirty="0">
                <a:solidFill>
                  <a:srgbClr val="BF9000"/>
                </a:solidFill>
                <a:latin typeface="微软雅黑" panose="020B0503020204020204" pitchFamily="34" charset="-122"/>
                <a:ea typeface="微软雅黑" panose="020B0503020204020204" pitchFamily="34" charset="-122"/>
              </a:rPr>
              <a:t>07  </a:t>
            </a:r>
            <a:r>
              <a:rPr lang="zh-CN" altLang="en-US" sz="1600" dirty="0">
                <a:solidFill>
                  <a:srgbClr val="BF9000"/>
                </a:solidFill>
                <a:latin typeface="微软雅黑" panose="020B0503020204020204" pitchFamily="34" charset="-122"/>
                <a:ea typeface="微软雅黑" panose="020B0503020204020204" pitchFamily="34" charset="-122"/>
              </a:rPr>
              <a:t>车辆情况表</a:t>
            </a:r>
            <a:endParaRPr lang="en-US" altLang="zh-CN" sz="1600" dirty="0">
              <a:solidFill>
                <a:srgbClr val="BF9000"/>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BF9000"/>
                </a:solidFill>
                <a:latin typeface="微软雅黑" panose="020B0503020204020204" pitchFamily="34" charset="-122"/>
                <a:ea typeface="微软雅黑" panose="020B0503020204020204" pitchFamily="34" charset="-122"/>
              </a:rPr>
              <a:t>财资</a:t>
            </a:r>
            <a:r>
              <a:rPr lang="en-US" altLang="zh-CN" sz="1600" dirty="0">
                <a:solidFill>
                  <a:srgbClr val="BF9000"/>
                </a:solidFill>
                <a:latin typeface="微软雅黑" panose="020B0503020204020204" pitchFamily="34" charset="-122"/>
                <a:ea typeface="微软雅黑" panose="020B0503020204020204" pitchFamily="34" charset="-122"/>
              </a:rPr>
              <a:t>08  </a:t>
            </a:r>
            <a:r>
              <a:rPr lang="zh-CN" altLang="en-US" sz="1600" dirty="0">
                <a:solidFill>
                  <a:srgbClr val="BF9000"/>
                </a:solidFill>
                <a:latin typeface="微软雅黑" panose="020B0503020204020204" pitchFamily="34" charset="-122"/>
                <a:ea typeface="微软雅黑" panose="020B0503020204020204" pitchFamily="34" charset="-122"/>
              </a:rPr>
              <a:t>在建工程情况表</a:t>
            </a:r>
            <a:endParaRPr lang="en-US" altLang="zh-CN" sz="1600" dirty="0">
              <a:solidFill>
                <a:srgbClr val="BF9000"/>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BF9000"/>
                </a:solidFill>
                <a:latin typeface="微软雅黑" panose="020B0503020204020204" pitchFamily="34" charset="-122"/>
                <a:ea typeface="微软雅黑" panose="020B0503020204020204" pitchFamily="34" charset="-122"/>
              </a:rPr>
              <a:t>财资</a:t>
            </a:r>
            <a:r>
              <a:rPr lang="en-US" altLang="zh-CN" sz="1600" dirty="0">
                <a:solidFill>
                  <a:srgbClr val="BF9000"/>
                </a:solidFill>
                <a:latin typeface="微软雅黑" panose="020B0503020204020204" pitchFamily="34" charset="-122"/>
                <a:ea typeface="微软雅黑" panose="020B0503020204020204" pitchFamily="34" charset="-122"/>
              </a:rPr>
              <a:t>09  </a:t>
            </a:r>
            <a:r>
              <a:rPr lang="zh-CN" altLang="en-US" sz="1600" dirty="0">
                <a:solidFill>
                  <a:srgbClr val="BF9000"/>
                </a:solidFill>
                <a:latin typeface="微软雅黑" panose="020B0503020204020204" pitchFamily="34" charset="-122"/>
                <a:ea typeface="微软雅黑" panose="020B0503020204020204" pitchFamily="34" charset="-122"/>
              </a:rPr>
              <a:t>行政单位公共基础设施情况表</a:t>
            </a:r>
            <a:endParaRPr lang="zh-CN" altLang="en-US" sz="1600" dirty="0">
              <a:solidFill>
                <a:srgbClr val="BF9000"/>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552589" y="5278057"/>
            <a:ext cx="2861950" cy="1354531"/>
          </a:xfrm>
          <a:prstGeom prst="rect">
            <a:avLst/>
          </a:prstGeom>
          <a:noFill/>
        </p:spPr>
        <p:txBody>
          <a:bodyPr wrap="none" lIns="121917" tIns="60958" rIns="121917" bIns="60958" rtlCol="0">
            <a:spAutoFit/>
          </a:bodyPr>
          <a:lstStyle/>
          <a:p>
            <a:pPr fontAlgn="base">
              <a:lnSpc>
                <a:spcPts val="3200"/>
              </a:lnSpc>
              <a:spcBef>
                <a:spcPct val="0"/>
              </a:spcBef>
              <a:spcAft>
                <a:spcPct val="0"/>
              </a:spcAft>
            </a:pPr>
            <a:r>
              <a:rPr lang="zh-CN" altLang="en-US" sz="1600" dirty="0">
                <a:solidFill>
                  <a:srgbClr val="FF6600"/>
                </a:solidFill>
                <a:latin typeface="微软雅黑" panose="020B0503020204020204" pitchFamily="34" charset="-122"/>
                <a:ea typeface="微软雅黑" panose="020B0503020204020204" pitchFamily="34" charset="-122"/>
              </a:rPr>
              <a:t>财资</a:t>
            </a:r>
            <a:r>
              <a:rPr lang="en-US" altLang="zh-CN" sz="1600" dirty="0">
                <a:solidFill>
                  <a:srgbClr val="FF6600"/>
                </a:solidFill>
                <a:latin typeface="微软雅黑" panose="020B0503020204020204" pitchFamily="34" charset="-122"/>
                <a:ea typeface="微软雅黑" panose="020B0503020204020204" pitchFamily="34" charset="-122"/>
              </a:rPr>
              <a:t>10  </a:t>
            </a:r>
            <a:r>
              <a:rPr lang="zh-CN" altLang="en-US" sz="1600" dirty="0">
                <a:solidFill>
                  <a:srgbClr val="FF6600"/>
                </a:solidFill>
                <a:latin typeface="微软雅黑" panose="020B0503020204020204" pitchFamily="34" charset="-122"/>
                <a:ea typeface="微软雅黑" panose="020B0503020204020204" pitchFamily="34" charset="-122"/>
              </a:rPr>
              <a:t>资产出租出借情况表</a:t>
            </a:r>
            <a:endParaRPr lang="en-US" altLang="zh-CN" sz="1600" dirty="0">
              <a:solidFill>
                <a:srgbClr val="FF6600"/>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FF6600"/>
                </a:solidFill>
                <a:latin typeface="微软雅黑" panose="020B0503020204020204" pitchFamily="34" charset="-122"/>
                <a:ea typeface="微软雅黑" panose="020B0503020204020204" pitchFamily="34" charset="-122"/>
              </a:rPr>
              <a:t>财资</a:t>
            </a:r>
            <a:r>
              <a:rPr lang="en-US" altLang="zh-CN" sz="1600" dirty="0">
                <a:solidFill>
                  <a:srgbClr val="FF6600"/>
                </a:solidFill>
                <a:latin typeface="微软雅黑" panose="020B0503020204020204" pitchFamily="34" charset="-122"/>
                <a:ea typeface="微软雅黑" panose="020B0503020204020204" pitchFamily="34" charset="-122"/>
              </a:rPr>
              <a:t>11  </a:t>
            </a:r>
            <a:r>
              <a:rPr lang="zh-CN" altLang="en-US" sz="1600" dirty="0">
                <a:solidFill>
                  <a:srgbClr val="FF6600"/>
                </a:solidFill>
                <a:latin typeface="微软雅黑" panose="020B0503020204020204" pitchFamily="34" charset="-122"/>
                <a:ea typeface="微软雅黑" panose="020B0503020204020204" pitchFamily="34" charset="-122"/>
              </a:rPr>
              <a:t>资产处置情况表</a:t>
            </a:r>
            <a:endParaRPr lang="en-US" altLang="zh-CN" sz="1600" dirty="0">
              <a:solidFill>
                <a:srgbClr val="FF6600"/>
              </a:solidFill>
              <a:latin typeface="微软雅黑" panose="020B0503020204020204" pitchFamily="34" charset="-122"/>
              <a:ea typeface="微软雅黑" panose="020B0503020204020204" pitchFamily="34" charset="-122"/>
            </a:endParaRPr>
          </a:p>
          <a:p>
            <a:pPr fontAlgn="base">
              <a:lnSpc>
                <a:spcPts val="3200"/>
              </a:lnSpc>
              <a:spcBef>
                <a:spcPct val="0"/>
              </a:spcBef>
              <a:spcAft>
                <a:spcPct val="0"/>
              </a:spcAft>
            </a:pPr>
            <a:r>
              <a:rPr lang="zh-CN" altLang="en-US" sz="1600" dirty="0">
                <a:solidFill>
                  <a:srgbClr val="FF6600"/>
                </a:solidFill>
                <a:latin typeface="微软雅黑" panose="020B0503020204020204" pitchFamily="34" charset="-122"/>
                <a:ea typeface="微软雅黑" panose="020B0503020204020204" pitchFamily="34" charset="-122"/>
              </a:rPr>
              <a:t>财资</a:t>
            </a:r>
            <a:r>
              <a:rPr lang="en-US" altLang="zh-CN" sz="1600" dirty="0">
                <a:solidFill>
                  <a:srgbClr val="FF6600"/>
                </a:solidFill>
                <a:latin typeface="微软雅黑" panose="020B0503020204020204" pitchFamily="34" charset="-122"/>
                <a:ea typeface="微软雅黑" panose="020B0503020204020204" pitchFamily="34" charset="-122"/>
              </a:rPr>
              <a:t>12  </a:t>
            </a:r>
            <a:r>
              <a:rPr lang="zh-CN" altLang="en-US" sz="1600" dirty="0">
                <a:solidFill>
                  <a:srgbClr val="FF6600"/>
                </a:solidFill>
                <a:latin typeface="微软雅黑" panose="020B0503020204020204" pitchFamily="34" charset="-122"/>
                <a:ea typeface="微软雅黑" panose="020B0503020204020204" pitchFamily="34" charset="-122"/>
              </a:rPr>
              <a:t>对外投资情况表</a:t>
            </a:r>
            <a:endParaRPr lang="en-US" altLang="zh-CN" sz="1600" dirty="0">
              <a:solidFill>
                <a:srgbClr val="FF6600"/>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336911" y="769147"/>
            <a:ext cx="1066820" cy="533604"/>
          </a:xfrm>
          <a:prstGeom prst="rect">
            <a:avLst/>
          </a:prstGeom>
          <a:noFill/>
        </p:spPr>
        <p:txBody>
          <a:bodyPr wrap="none" lIns="121917" tIns="60958" rIns="121917" bIns="60958" rtlCol="0">
            <a:spAutoFit/>
          </a:bodyPr>
          <a:lstStyle/>
          <a:p>
            <a:pPr fontAlgn="base">
              <a:lnSpc>
                <a:spcPts val="32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rPr>
              <a:t>报表封面</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91" name="左大括号 90"/>
          <p:cNvSpPr/>
          <p:nvPr/>
        </p:nvSpPr>
        <p:spPr>
          <a:xfrm>
            <a:off x="7167068" y="2179536"/>
            <a:ext cx="385523" cy="437271"/>
          </a:xfrm>
          <a:prstGeom prst="leftBrace">
            <a:avLst/>
          </a:prstGeom>
          <a:ln>
            <a:solidFill>
              <a:srgbClr val="005DA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2" name="左大括号 91"/>
          <p:cNvSpPr/>
          <p:nvPr/>
        </p:nvSpPr>
        <p:spPr>
          <a:xfrm>
            <a:off x="7167068" y="1465115"/>
            <a:ext cx="335956" cy="528122"/>
          </a:xfrm>
          <a:prstGeom prst="leftBrace">
            <a:avLst/>
          </a:prstGeom>
          <a:ln>
            <a:solidFill>
              <a:srgbClr val="76C2F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sz="1800">
              <a:solidFill>
                <a:srgbClr val="40B0FF"/>
              </a:solidFill>
              <a:latin typeface="微软雅黑" panose="020B0503020204020204" pitchFamily="34" charset="-122"/>
              <a:ea typeface="微软雅黑" panose="020B0503020204020204" pitchFamily="34" charset="-122"/>
            </a:endParaRPr>
          </a:p>
        </p:txBody>
      </p:sp>
      <p:sp>
        <p:nvSpPr>
          <p:cNvPr id="93" name="左大括号 92"/>
          <p:cNvSpPr/>
          <p:nvPr/>
        </p:nvSpPr>
        <p:spPr>
          <a:xfrm>
            <a:off x="7167068" y="3407115"/>
            <a:ext cx="335956" cy="1680389"/>
          </a:xfrm>
          <a:prstGeom prst="leftBrace">
            <a:avLst/>
          </a:prstGeom>
          <a:ln>
            <a:solidFill>
              <a:srgbClr val="BF9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4" name="左大括号 93"/>
          <p:cNvSpPr/>
          <p:nvPr/>
        </p:nvSpPr>
        <p:spPr>
          <a:xfrm>
            <a:off x="7167068" y="5509874"/>
            <a:ext cx="335956" cy="912211"/>
          </a:xfrm>
          <a:prstGeom prst="leftBrace">
            <a:avLst/>
          </a:prstGeom>
          <a:ln>
            <a:solidFill>
              <a:srgbClr val="FE701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7" name="矩形 96"/>
          <p:cNvSpPr/>
          <p:nvPr/>
        </p:nvSpPr>
        <p:spPr>
          <a:xfrm>
            <a:off x="462828" y="800699"/>
            <a:ext cx="5194416" cy="1292658"/>
          </a:xfrm>
          <a:prstGeom prst="rect">
            <a:avLst/>
          </a:prstGeom>
        </p:spPr>
        <p:txBody>
          <a:bodyPr wrap="square" lIns="121917" tIns="60958" rIns="121917" bIns="60958">
            <a:spAutoFit/>
          </a:bodyPr>
          <a:lstStyle/>
          <a:p>
            <a:pPr>
              <a:lnSpc>
                <a:spcPct val="200000"/>
              </a:lnSpc>
            </a:pPr>
            <a:r>
              <a:rPr lang="zh-CN" altLang="zh-CN" sz="19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900" kern="100" dirty="0">
                <a:latin typeface="微软雅黑" panose="020B0503020204020204" pitchFamily="34" charset="-122"/>
                <a:ea typeface="微软雅黑" panose="020B0503020204020204" pitchFamily="34" charset="-122"/>
                <a:cs typeface="Times New Roman" panose="02020603050405020304" pitchFamily="18" charset="0"/>
              </a:rPr>
              <a:t>2018</a:t>
            </a:r>
            <a:r>
              <a:rPr lang="zh-CN" altLang="zh-CN" sz="1900" kern="100" dirty="0">
                <a:latin typeface="微软雅黑" panose="020B0503020204020204" pitchFamily="34" charset="-122"/>
                <a:ea typeface="微软雅黑" panose="020B0503020204020204" pitchFamily="34" charset="-122"/>
                <a:cs typeface="Times New Roman" panose="02020603050405020304" pitchFamily="18" charset="0"/>
              </a:rPr>
              <a:t>年行政事业单位</a:t>
            </a: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国有</a:t>
            </a:r>
            <a:r>
              <a:rPr lang="zh-CN" altLang="zh-CN" sz="1900" kern="100" dirty="0">
                <a:latin typeface="微软雅黑" panose="020B0503020204020204" pitchFamily="34" charset="-122"/>
                <a:ea typeface="微软雅黑" panose="020B0503020204020204" pitchFamily="34" charset="-122"/>
                <a:cs typeface="Times New Roman" panose="02020603050405020304" pitchFamily="18" charset="0"/>
              </a:rPr>
              <a:t>资产报表》包括</a:t>
            </a:r>
            <a:r>
              <a:rPr lang="zh-CN" altLang="zh-CN" sz="1900" b="1" kern="100" dirty="0">
                <a:solidFill>
                  <a:srgbClr val="165984"/>
                </a:solidFill>
                <a:latin typeface="微软雅黑" panose="020B0503020204020204" pitchFamily="34" charset="-122"/>
                <a:ea typeface="微软雅黑" panose="020B0503020204020204" pitchFamily="34" charset="-122"/>
                <a:cs typeface="Times New Roman" panose="02020603050405020304" pitchFamily="18" charset="0"/>
              </a:rPr>
              <a:t>单户表</a:t>
            </a:r>
            <a:r>
              <a:rPr lang="zh-CN" altLang="zh-CN" sz="1900" kern="10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1900" b="1" kern="100" dirty="0">
                <a:solidFill>
                  <a:srgbClr val="165984"/>
                </a:solidFill>
                <a:latin typeface="微软雅黑" panose="020B0503020204020204" pitchFamily="34" charset="-122"/>
                <a:ea typeface="微软雅黑" panose="020B0503020204020204" pitchFamily="34" charset="-122"/>
                <a:cs typeface="Times New Roman" panose="02020603050405020304" pitchFamily="18" charset="0"/>
              </a:rPr>
              <a:t>汇总表</a:t>
            </a:r>
            <a:r>
              <a:rPr lang="zh-CN" altLang="zh-CN" sz="1900" kern="100" dirty="0">
                <a:latin typeface="微软雅黑" panose="020B0503020204020204" pitchFamily="34" charset="-122"/>
                <a:ea typeface="微软雅黑" panose="020B0503020204020204" pitchFamily="34" charset="-122"/>
                <a:cs typeface="Times New Roman" panose="02020603050405020304" pitchFamily="18" charset="0"/>
              </a:rPr>
              <a:t>两部分</a:t>
            </a:r>
            <a:r>
              <a:rPr lang="en-US" altLang="zh-CN" sz="19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800" dirty="0">
              <a:latin typeface="微软雅黑" panose="020B0503020204020204" pitchFamily="34" charset="-122"/>
              <a:ea typeface="微软雅黑" panose="020B0503020204020204" pitchFamily="34" charset="-122"/>
            </a:endParaRPr>
          </a:p>
        </p:txBody>
      </p:sp>
      <p:sp>
        <p:nvSpPr>
          <p:cNvPr id="98" name="矩形 97"/>
          <p:cNvSpPr/>
          <p:nvPr/>
        </p:nvSpPr>
        <p:spPr>
          <a:xfrm>
            <a:off x="488418" y="2160192"/>
            <a:ext cx="5168826" cy="4433789"/>
          </a:xfrm>
          <a:prstGeom prst="rect">
            <a:avLst/>
          </a:prstGeom>
          <a:solidFill>
            <a:srgbClr val="165984"/>
          </a:solidFill>
          <a:ln>
            <a:noFill/>
          </a:ln>
          <a:effectLst/>
        </p:spPr>
        <p:style>
          <a:lnRef idx="1">
            <a:schemeClr val="accent6"/>
          </a:lnRef>
          <a:fillRef idx="3">
            <a:schemeClr val="accent6"/>
          </a:fillRef>
          <a:effectRef idx="2">
            <a:schemeClr val="accent6"/>
          </a:effectRef>
          <a:fontRef idx="minor">
            <a:schemeClr val="lt1"/>
          </a:fontRef>
        </p:style>
        <p:txBody>
          <a:bodyPr lIns="121917" tIns="60958" rIns="121917" bIns="60958" rtlCol="0" anchor="ctr"/>
          <a:lstStyle/>
          <a:p>
            <a:pPr defTabSz="121793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单户表 </a:t>
            </a:r>
            <a:r>
              <a:rPr lang="zh-CN" altLang="en-US" dirty="0">
                <a:solidFill>
                  <a:schemeClr val="bg1">
                    <a:lumMod val="95000"/>
                  </a:schemeClr>
                </a:solidFill>
                <a:latin typeface="微软雅黑" panose="020B0503020204020204" pitchFamily="34" charset="-122"/>
                <a:ea typeface="微软雅黑" panose="020B0503020204020204" pitchFamily="34" charset="-122"/>
              </a:rPr>
              <a:t>由各行政事业单位编报，包括封面和</a:t>
            </a:r>
            <a:r>
              <a:rPr lang="en-US" altLang="zh-CN" dirty="0">
                <a:solidFill>
                  <a:schemeClr val="bg1">
                    <a:lumMod val="95000"/>
                  </a:schemeClr>
                </a:solidFill>
                <a:latin typeface="微软雅黑" panose="020B0503020204020204" pitchFamily="34" charset="-122"/>
                <a:ea typeface="微软雅黑" panose="020B0503020204020204" pitchFamily="34" charset="-122"/>
              </a:rPr>
              <a:t>12</a:t>
            </a:r>
            <a:r>
              <a:rPr lang="zh-CN" altLang="en-US" dirty="0">
                <a:solidFill>
                  <a:schemeClr val="bg1">
                    <a:lumMod val="95000"/>
                  </a:schemeClr>
                </a:solidFill>
                <a:latin typeface="微软雅黑" panose="020B0503020204020204" pitchFamily="34" charset="-122"/>
                <a:ea typeface="微软雅黑" panose="020B0503020204020204" pitchFamily="34" charset="-122"/>
              </a:rPr>
              <a:t>张主表。</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defTabSz="1217930">
              <a:lnSpc>
                <a:spcPct val="150000"/>
              </a:lnSpc>
            </a:pPr>
            <a:endParaRPr lang="zh-CN" altLang="en-US" sz="2300" dirty="0">
              <a:solidFill>
                <a:schemeClr val="bg1"/>
              </a:solidFill>
              <a:latin typeface="微软雅黑" panose="020B0503020204020204" pitchFamily="34" charset="-122"/>
              <a:ea typeface="微软雅黑" panose="020B0503020204020204" pitchFamily="34" charset="-122"/>
            </a:endParaRPr>
          </a:p>
          <a:p>
            <a:pPr defTabSz="121793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汇总表 </a:t>
            </a:r>
            <a:r>
              <a:rPr lang="zh-CN" altLang="en-US" dirty="0">
                <a:solidFill>
                  <a:schemeClr val="bg1">
                    <a:lumMod val="95000"/>
                  </a:schemeClr>
                </a:solidFill>
                <a:latin typeface="微软雅黑" panose="020B0503020204020204" pitchFamily="34" charset="-122"/>
                <a:ea typeface="微软雅黑" panose="020B0503020204020204" pitchFamily="34" charset="-122"/>
              </a:rPr>
              <a:t>由单户表汇总生成，由各行政事业单位、各级主管部门、财政部门按照隶属关系逐级汇总编报。</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文本框 86"/>
          <p:cNvSpPr txBox="1"/>
          <p:nvPr/>
        </p:nvSpPr>
        <p:spPr>
          <a:xfrm>
            <a:off x="7552587" y="2697191"/>
            <a:ext cx="3481075" cy="533475"/>
          </a:xfrm>
          <a:prstGeom prst="rect">
            <a:avLst/>
          </a:prstGeom>
          <a:noFill/>
        </p:spPr>
        <p:txBody>
          <a:bodyPr wrap="none" lIns="121917" tIns="60958" rIns="121917" bIns="60958" rtlCol="0">
            <a:spAutoFit/>
          </a:bodyPr>
          <a:lstStyle/>
          <a:p>
            <a:pPr fontAlgn="base">
              <a:lnSpc>
                <a:spcPts val="3200"/>
              </a:lnSpc>
              <a:spcBef>
                <a:spcPct val="0"/>
              </a:spcBef>
              <a:spcAft>
                <a:spcPct val="0"/>
              </a:spcAft>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财资</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04  </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固定和无形资产配置情况表</a:t>
            </a:r>
            <a:endParaRPr lang="en-US" altLang="zh-CN" sz="16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5" name="左大括号 24"/>
          <p:cNvSpPr/>
          <p:nvPr/>
        </p:nvSpPr>
        <p:spPr>
          <a:xfrm>
            <a:off x="7167068" y="2718463"/>
            <a:ext cx="385523" cy="437271"/>
          </a:xfrm>
          <a:prstGeom prst="leftBrace">
            <a:avLst/>
          </a:prstGeom>
          <a:ln>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sz="180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6" name="矩形 10"/>
          <p:cNvSpPr>
            <a:spLocks noChangeArrowheads="1"/>
          </p:cNvSpPr>
          <p:nvPr/>
        </p:nvSpPr>
        <p:spPr bwMode="auto">
          <a:xfrm>
            <a:off x="6067560" y="2737082"/>
            <a:ext cx="1169398" cy="400031"/>
          </a:xfrm>
          <a:prstGeom prst="rect">
            <a:avLst/>
          </a:prstGeom>
          <a:noFill/>
          <a:ln w="9525">
            <a:noFill/>
            <a:miter lim="800000"/>
          </a:ln>
        </p:spPr>
        <p:txBody>
          <a:bodyPr wrap="none" lIns="121917" tIns="60958" rIns="121917" bIns="60958">
            <a:spAutoFit/>
          </a:bodyPr>
          <a:lstStyle/>
          <a:p>
            <a:pPr>
              <a:defRPr/>
            </a:pP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配置情况</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7"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第一部分   编报总体要求</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报表构成</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601" y="1658278"/>
            <a:ext cx="7555908" cy="3696856"/>
          </a:xfrm>
          <a:prstGeom prst="rect">
            <a:avLst/>
          </a:prstGeom>
          <a:ln>
            <a:solidFill>
              <a:srgbClr val="1848C0"/>
            </a:solidFill>
          </a:ln>
        </p:spPr>
      </p:pic>
      <p:sp>
        <p:nvSpPr>
          <p:cNvPr id="5" name="矩形 4"/>
          <p:cNvSpPr/>
          <p:nvPr/>
        </p:nvSpPr>
        <p:spPr>
          <a:xfrm>
            <a:off x="2960500" y="1901973"/>
            <a:ext cx="431944" cy="192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7" name="矩形 16"/>
          <p:cNvSpPr/>
          <p:nvPr/>
        </p:nvSpPr>
        <p:spPr>
          <a:xfrm>
            <a:off x="4250010" y="2273820"/>
            <a:ext cx="671913" cy="4321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cxnSp>
        <p:nvCxnSpPr>
          <p:cNvPr id="9" name="直接箭头连接符 8"/>
          <p:cNvCxnSpPr>
            <a:stCxn id="5" idx="2"/>
          </p:cNvCxnSpPr>
          <p:nvPr/>
        </p:nvCxnSpPr>
        <p:spPr>
          <a:xfrm>
            <a:off x="3176472" y="2094017"/>
            <a:ext cx="1098936" cy="179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654859" y="696371"/>
            <a:ext cx="4445147" cy="4801310"/>
          </a:xfrm>
          <a:prstGeom prst="rect">
            <a:avLst/>
          </a:prstGeom>
        </p:spPr>
        <p:txBody>
          <a:bodyPr wrap="square" lIns="121917" tIns="60958" rIns="121917" bIns="60958">
            <a:spAutoFit/>
          </a:bodyPr>
          <a:lstStyle/>
          <a:p>
            <a:pPr marL="457200" indent="-457200">
              <a:lnSpc>
                <a:spcPct val="200000"/>
              </a:lnSpc>
              <a:buSzPct val="110000"/>
              <a:buFont typeface="+mj-ea"/>
              <a:buAutoNum type="circleNumDbPlain"/>
            </a:pPr>
            <a:r>
              <a:rPr lang="zh-CN" altLang="en-US" sz="1900" b="1" kern="100" dirty="0">
                <a:latin typeface="微软雅黑" panose="020B0503020204020204" pitchFamily="34" charset="-122"/>
                <a:ea typeface="微软雅黑" panose="020B0503020204020204" pitchFamily="34" charset="-122"/>
                <a:cs typeface="Times New Roman" panose="02020603050405020304" pitchFamily="18" charset="0"/>
              </a:rPr>
              <a:t>报表上报状态查询：</a:t>
            </a: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可以查询下属所有单位报表上报的状态。</a:t>
            </a:r>
            <a:endParaRPr lang="en-US" altLang="zh-CN" sz="19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200000"/>
              </a:lnSpc>
              <a:buSzPct val="110000"/>
              <a:buFont typeface="+mj-ea"/>
              <a:buAutoNum type="circleNumDbPlain"/>
            </a:pPr>
            <a:r>
              <a:rPr lang="zh-CN" altLang="en-US" sz="1900" b="1" kern="100" dirty="0">
                <a:latin typeface="微软雅黑" panose="020B0503020204020204" pitchFamily="34" charset="-122"/>
                <a:ea typeface="微软雅黑" panose="020B0503020204020204" pitchFamily="34" charset="-122"/>
                <a:cs typeface="Times New Roman" panose="02020603050405020304" pitchFamily="18" charset="0"/>
              </a:rPr>
              <a:t>指标自定义查询：</a:t>
            </a: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可以灵活设置查询模板，通过向导式操作，自定义查询模板，对报表指标进行自定义查询。</a:t>
            </a:r>
            <a:endParaRPr lang="en-US" altLang="zh-CN" sz="19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nSpc>
                <a:spcPct val="200000"/>
              </a:lnSpc>
              <a:buSzPct val="110000"/>
              <a:buFont typeface="+mj-ea"/>
              <a:buAutoNum type="circleNumDbPlain"/>
            </a:pPr>
            <a:r>
              <a:rPr lang="zh-CN" altLang="en-US" sz="1900" b="1" kern="100" dirty="0">
                <a:latin typeface="微软雅黑" panose="020B0503020204020204" pitchFamily="34" charset="-122"/>
                <a:ea typeface="微软雅黑" panose="020B0503020204020204" pitchFamily="34" charset="-122"/>
                <a:cs typeface="Times New Roman" panose="02020603050405020304" pitchFamily="18" charset="0"/>
              </a:rPr>
              <a:t>批量审核：</a:t>
            </a:r>
            <a:r>
              <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rPr>
              <a:t>可同时对下属多个单位进行批量审核，并输出审核结果。</a:t>
            </a:r>
            <a:endParaRPr lang="zh-CN" altLang="en-US" sz="19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0" y="1887125"/>
            <a:ext cx="7554217" cy="351293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3" y="1899592"/>
            <a:ext cx="7554217" cy="3518081"/>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3" y="2094017"/>
            <a:ext cx="7554217" cy="33359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3" y="1898547"/>
            <a:ext cx="7554217" cy="3507399"/>
          </a:xfrm>
          <a:prstGeom prst="rect">
            <a:avLst/>
          </a:prstGeom>
        </p:spPr>
      </p:pic>
      <p:sp>
        <p:nvSpPr>
          <p:cNvPr id="11" name="TextBox 10"/>
          <p:cNvSpPr txBox="1"/>
          <p:nvPr/>
        </p:nvSpPr>
        <p:spPr>
          <a:xfrm>
            <a:off x="371496" y="989797"/>
            <a:ext cx="6708888" cy="415498"/>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 系统提供部分功能辅助单位进行数据查询、审核操作</a:t>
            </a:r>
            <a:r>
              <a:rPr lang="zh-CN" altLang="en-US" dirty="0"/>
              <a:t>。</a:t>
            </a:r>
            <a:endParaRPr lang="zh-CN" altLang="en-US" dirty="0"/>
          </a:p>
        </p:txBody>
      </p:sp>
      <p:sp>
        <p:nvSpPr>
          <p:cNvPr id="13" name="TextBox 8"/>
          <p:cNvSpPr txBox="1"/>
          <p:nvPr/>
        </p:nvSpPr>
        <p:spPr>
          <a:xfrm>
            <a:off x="-25474" y="99427"/>
            <a:ext cx="710585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第二部分   报表功能讲解</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财政、主管部门审核</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500"/>
                                        <p:tgtEl>
                                          <p:spTgt spid="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xEl>
                                              <p:pRg st="2" end="2"/>
                                            </p:txEl>
                                          </p:spTgt>
                                        </p:tgtEl>
                                        <p:attrNameLst>
                                          <p:attrName>style.visibility</p:attrName>
                                        </p:attrNameLst>
                                      </p:cBhvr>
                                      <p:to>
                                        <p:strVal val="visible"/>
                                      </p:to>
                                    </p:set>
                                    <p:animEffect transition="in" filter="fade">
                                      <p:cBhvr>
                                        <p:cTn id="31"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6285" y="66542"/>
            <a:ext cx="2208770" cy="886269"/>
          </a:xfrm>
          <a:prstGeom prst="rect">
            <a:avLst/>
          </a:prstGeom>
        </p:spPr>
      </p:pic>
      <p:pic>
        <p:nvPicPr>
          <p:cNvPr id="17" name="Picture 2" descr="D:\0 培训中心\20101130 董老师任务\3 图片资料\口号艺术字(黑色)\天长地久与其为友.pn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a:stretch>
            <a:fillRect/>
          </a:stretch>
        </p:blipFill>
        <p:spPr bwMode="auto">
          <a:xfrm>
            <a:off x="8673679" y="66542"/>
            <a:ext cx="3462338" cy="679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矩形 36"/>
          <p:cNvSpPr/>
          <p:nvPr/>
        </p:nvSpPr>
        <p:spPr>
          <a:xfrm>
            <a:off x="-36065" y="2269930"/>
            <a:ext cx="5747280"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644650"/>
            <a:endParaRPr lang="zh-CN" altLang="en-US" sz="2300">
              <a:solidFill>
                <a:srgbClr val="1F497D"/>
              </a:solidFill>
            </a:endParaRPr>
          </a:p>
        </p:txBody>
      </p:sp>
      <p:sp>
        <p:nvSpPr>
          <p:cNvPr id="38" name="矩形 37"/>
          <p:cNvSpPr/>
          <p:nvPr/>
        </p:nvSpPr>
        <p:spPr>
          <a:xfrm>
            <a:off x="5807218" y="2269938"/>
            <a:ext cx="383893"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7930"/>
            <a:endParaRPr lang="zh-CN" altLang="en-US" sz="2300">
              <a:solidFill>
                <a:srgbClr val="1F497D"/>
              </a:solidFill>
            </a:endParaRPr>
          </a:p>
        </p:txBody>
      </p:sp>
      <p:sp>
        <p:nvSpPr>
          <p:cNvPr id="39" name="TextBox 11"/>
          <p:cNvSpPr txBox="1"/>
          <p:nvPr/>
        </p:nvSpPr>
        <p:spPr>
          <a:xfrm>
            <a:off x="2567186" y="2600165"/>
            <a:ext cx="3016204" cy="954103"/>
          </a:xfrm>
          <a:prstGeom prst="rect">
            <a:avLst/>
          </a:prstGeom>
          <a:noFill/>
        </p:spPr>
        <p:txBody>
          <a:bodyPr wrap="none" lIns="121917" tIns="60958" rIns="121917" bIns="60958" rtlCol="0">
            <a:spAutoFit/>
          </a:bodyPr>
          <a:lstStyle/>
          <a:p>
            <a:pPr algn="r" defTabSz="1217930"/>
            <a:r>
              <a:rPr lang="zh-CN" altLang="en-US" sz="5400" b="1" dirty="0">
                <a:solidFill>
                  <a:schemeClr val="bg1"/>
                </a:solidFill>
                <a:latin typeface="微软雅黑" panose="020B0503020204020204" pitchFamily="34" charset="-122"/>
                <a:ea typeface="微软雅黑" panose="020B0503020204020204" pitchFamily="34" charset="-122"/>
              </a:rPr>
              <a:t>第三部分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40" name="文本占位符 3"/>
          <p:cNvSpPr txBox="1"/>
          <p:nvPr/>
        </p:nvSpPr>
        <p:spPr>
          <a:xfrm>
            <a:off x="6383205" y="2301476"/>
            <a:ext cx="5581156" cy="576047"/>
          </a:xfrm>
          <a:prstGeom prst="rect">
            <a:avLst/>
          </a:prstGeom>
        </p:spPr>
        <p:txBody>
          <a:bodyPr vert="horz" lIns="121885" tIns="60942" rIns="121885" bIns="60942" rtlCol="0" anchor="ctr">
            <a:noAutofit/>
          </a:bodyPr>
          <a:lstStyle>
            <a:defPPr>
              <a:defRPr lang="zh-CN"/>
            </a:defPPr>
            <a:lvl1pPr indent="0" defTabSz="914400">
              <a:spcBef>
                <a:spcPct val="20000"/>
              </a:spcBef>
              <a:buFont typeface="Arial" panose="020B0604020202020204" pitchFamily="34" charset="0"/>
              <a:buNone/>
              <a:defRPr sz="2800" b="1">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defTabSz="914400">
              <a:spcBef>
                <a:spcPct val="20000"/>
              </a:spcBef>
              <a:buFont typeface="Arial" panose="020B0604020202020204" pitchFamily="34" charset="0"/>
              <a:buNone/>
              <a:defRPr sz="1800">
                <a:solidFill>
                  <a:schemeClr val="tx1">
                    <a:tint val="75000"/>
                  </a:schemeClr>
                </a:solidFill>
              </a:defRPr>
            </a:lvl2pPr>
            <a:lvl3pPr marL="914400" indent="0" defTabSz="914400">
              <a:spcBef>
                <a:spcPct val="20000"/>
              </a:spcBef>
              <a:buFont typeface="Arial" panose="020B0604020202020204" pitchFamily="34" charset="0"/>
              <a:buNone/>
              <a:defRPr sz="1600">
                <a:solidFill>
                  <a:schemeClr val="tx1">
                    <a:tint val="75000"/>
                  </a:schemeClr>
                </a:solidFill>
              </a:defRPr>
            </a:lvl3pPr>
            <a:lvl4pPr marL="1371600" indent="0" defTabSz="914400">
              <a:spcBef>
                <a:spcPct val="20000"/>
              </a:spcBef>
              <a:buFont typeface="Arial" panose="020B0604020202020204" pitchFamily="34" charset="0"/>
              <a:buNone/>
              <a:defRPr sz="1400">
                <a:solidFill>
                  <a:schemeClr val="tx1">
                    <a:tint val="75000"/>
                  </a:schemeClr>
                </a:solidFill>
              </a:defRPr>
            </a:lvl4pPr>
            <a:lvl5pPr marL="1828800" indent="0" defTabSz="914400">
              <a:spcBef>
                <a:spcPct val="20000"/>
              </a:spcBef>
              <a:buFont typeface="Arial" panose="020B0604020202020204" pitchFamily="34" charset="0"/>
              <a:buNone/>
              <a:defRPr sz="1400">
                <a:solidFill>
                  <a:schemeClr val="tx1">
                    <a:tint val="75000"/>
                  </a:schemeClr>
                </a:solidFill>
              </a:defRPr>
            </a:lvl5pPr>
            <a:lvl6pPr marL="2286000" indent="0" defTabSz="914400">
              <a:spcBef>
                <a:spcPct val="20000"/>
              </a:spcBef>
              <a:buFont typeface="Arial" panose="020B0604020202020204" pitchFamily="34" charset="0"/>
              <a:buNone/>
              <a:defRPr sz="1400">
                <a:solidFill>
                  <a:schemeClr val="tx1">
                    <a:tint val="75000"/>
                  </a:schemeClr>
                </a:solidFill>
              </a:defRPr>
            </a:lvl6pPr>
            <a:lvl7pPr marL="2743200" indent="0" defTabSz="914400">
              <a:spcBef>
                <a:spcPct val="20000"/>
              </a:spcBef>
              <a:buFont typeface="Arial" panose="020B0604020202020204" pitchFamily="34" charset="0"/>
              <a:buNone/>
              <a:defRPr sz="1400">
                <a:solidFill>
                  <a:schemeClr val="tx1">
                    <a:tint val="75000"/>
                  </a:schemeClr>
                </a:solidFill>
              </a:defRPr>
            </a:lvl7pPr>
            <a:lvl8pPr marL="3200400" indent="0" defTabSz="914400">
              <a:spcBef>
                <a:spcPct val="20000"/>
              </a:spcBef>
              <a:buFont typeface="Arial" panose="020B0604020202020204" pitchFamily="34" charset="0"/>
              <a:buNone/>
              <a:defRPr sz="1400">
                <a:solidFill>
                  <a:schemeClr val="tx1">
                    <a:tint val="75000"/>
                  </a:schemeClr>
                </a:solidFill>
              </a:defRPr>
            </a:lvl8pPr>
            <a:lvl9pPr marL="3657600" indent="0" defTabSz="914400">
              <a:spcBef>
                <a:spcPct val="20000"/>
              </a:spcBef>
              <a:buFont typeface="Arial" panose="020B0604020202020204" pitchFamily="34" charset="0"/>
              <a:buNone/>
              <a:defRPr sz="1400">
                <a:solidFill>
                  <a:schemeClr val="tx1">
                    <a:tint val="75000"/>
                  </a:schemeClr>
                </a:solidFill>
              </a:defRPr>
            </a:lvl9pPr>
          </a:lstStyle>
          <a:p>
            <a:r>
              <a:rPr lang="zh-CN" altLang="en-US" dirty="0"/>
              <a:t>常见问题及注意事项</a:t>
            </a:r>
            <a:endParaRPr lang="zh-CN" altLang="en-US" dirty="0"/>
          </a:p>
        </p:txBody>
      </p:sp>
      <p:sp>
        <p:nvSpPr>
          <p:cNvPr id="41" name="矩形 40"/>
          <p:cNvSpPr/>
          <p:nvPr/>
        </p:nvSpPr>
        <p:spPr>
          <a:xfrm>
            <a:off x="6383203" y="3046731"/>
            <a:ext cx="5375897" cy="60973"/>
          </a:xfrm>
          <a:prstGeom prst="rect">
            <a:avLst/>
          </a:prstGeom>
          <a:solidFill>
            <a:srgbClr val="165984"/>
          </a:solidFill>
          <a:ln>
            <a:noFill/>
          </a:ln>
          <a:effectLst/>
        </p:spPr>
        <p:style>
          <a:lnRef idx="1">
            <a:schemeClr val="accent6"/>
          </a:lnRef>
          <a:fillRef idx="3">
            <a:schemeClr val="accent6"/>
          </a:fillRef>
          <a:effectRef idx="2">
            <a:schemeClr val="accent6"/>
          </a:effectRef>
          <a:fontRef idx="minor">
            <a:schemeClr val="lt1"/>
          </a:fontRef>
        </p:style>
        <p:txBody>
          <a:bodyPr lIns="121917" tIns="60958" rIns="121917" bIns="60958" rtlCol="0" anchor="ctr"/>
          <a:lstStyle/>
          <a:p>
            <a:pPr algn="ctr" defTabSz="1217930"/>
            <a:endParaRPr lang="en-US" sz="2300">
              <a:solidFill>
                <a:srgbClr val="1F497D"/>
              </a:solidFill>
            </a:endParaRPr>
          </a:p>
        </p:txBody>
      </p:sp>
      <p:sp>
        <p:nvSpPr>
          <p:cNvPr id="42" name="矩形 41"/>
          <p:cNvSpPr/>
          <p:nvPr/>
        </p:nvSpPr>
        <p:spPr>
          <a:xfrm>
            <a:off x="6434444" y="3046727"/>
            <a:ext cx="4795998" cy="1824150"/>
          </a:xfrm>
          <a:prstGeom prst="rect">
            <a:avLst/>
          </a:prstGeom>
        </p:spPr>
        <p:txBody>
          <a:bodyPr vert="horz" lIns="121885" tIns="60942" rIns="121885" bIns="60942" rtlCol="0" anchor="ctr">
            <a:no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本章节主要介绍</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2018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年资产报表编报过程中常见的问题及系统操作过程中的一些注意事项。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681" y="842546"/>
            <a:ext cx="9354901" cy="904136"/>
            <a:chOff x="-250947" y="631763"/>
            <a:chExt cx="7017089" cy="677945"/>
          </a:xfrm>
        </p:grpSpPr>
        <p:sp>
          <p:nvSpPr>
            <p:cNvPr id="8" name="圆角矩形 7"/>
            <p:cNvSpPr/>
            <p:nvPr/>
          </p:nvSpPr>
          <p:spPr>
            <a:xfrm>
              <a:off x="612652" y="631763"/>
              <a:ext cx="6153490" cy="677945"/>
            </a:xfrm>
            <a:prstGeom prst="roundRect">
              <a:avLst>
                <a:gd name="adj" fmla="val 50000"/>
              </a:avLst>
            </a:prstGeom>
            <a:no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9" name="组合 8"/>
            <p:cNvGrpSpPr>
              <a:grpSpLocks noChangeAspect="1"/>
            </p:cNvGrpSpPr>
            <p:nvPr/>
          </p:nvGrpSpPr>
          <p:grpSpPr>
            <a:xfrm>
              <a:off x="-250947" y="687755"/>
              <a:ext cx="2376000" cy="565960"/>
              <a:chOff x="3123788" y="1995506"/>
              <a:chExt cx="2846141" cy="677945"/>
            </a:xfrm>
          </p:grpSpPr>
          <p:sp>
            <p:nvSpPr>
              <p:cNvPr id="10" name="圆角矩形 9"/>
              <p:cNvSpPr/>
              <p:nvPr/>
            </p:nvSpPr>
            <p:spPr>
              <a:xfrm>
                <a:off x="3123788" y="1995506"/>
                <a:ext cx="2846141" cy="677945"/>
              </a:xfrm>
              <a:prstGeom prst="roundRect">
                <a:avLst>
                  <a:gd name="adj" fmla="val 50000"/>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1" name="矩形 10"/>
              <p:cNvSpPr/>
              <p:nvPr/>
            </p:nvSpPr>
            <p:spPr>
              <a:xfrm>
                <a:off x="3305601" y="2087603"/>
                <a:ext cx="2535992" cy="456130"/>
              </a:xfrm>
              <a:prstGeom prst="rect">
                <a:avLst/>
              </a:prstGeom>
            </p:spPr>
            <p:txBody>
              <a:bodyPr wrap="square">
                <a:spAutoFit/>
              </a:bodyPr>
              <a:lstStyle/>
              <a:p>
                <a:pPr algn="ctr"/>
                <a:r>
                  <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数据体检</a:t>
                </a:r>
                <a:endPar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20" name="矩形 6"/>
            <p:cNvSpPr>
              <a:spLocks noChangeArrowheads="1"/>
            </p:cNvSpPr>
            <p:nvPr/>
          </p:nvSpPr>
          <p:spPr bwMode="auto">
            <a:xfrm>
              <a:off x="2228705" y="699787"/>
              <a:ext cx="4355816" cy="51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solidFill>
                    <a:srgbClr val="FF0000"/>
                  </a:solidFill>
                  <a:latin typeface="微软雅黑" panose="020B0503020204020204" pitchFamily="34" charset="-122"/>
                  <a:ea typeface="微软雅黑" panose="020B0503020204020204" pitchFamily="34" charset="-122"/>
                </a:rPr>
                <a:t>必须完成数据治理后，才能进行年报工作。系统在年报第一个环节进行控制。</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638822" y="2040159"/>
            <a:ext cx="9414906" cy="978729"/>
            <a:chOff x="2272646" y="1374756"/>
            <a:chExt cx="7062099" cy="733877"/>
          </a:xfrm>
        </p:grpSpPr>
        <p:sp>
          <p:nvSpPr>
            <p:cNvPr id="12" name="圆角矩形 11"/>
            <p:cNvSpPr/>
            <p:nvPr/>
          </p:nvSpPr>
          <p:spPr>
            <a:xfrm>
              <a:off x="2272646" y="1394440"/>
              <a:ext cx="6153490" cy="677945"/>
            </a:xfrm>
            <a:prstGeom prst="roundRect">
              <a:avLst>
                <a:gd name="adj" fmla="val 50000"/>
              </a:avLst>
            </a:prstGeom>
            <a:noFill/>
            <a:ln>
              <a:solidFill>
                <a:srgbClr val="2A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13" name="组合 12"/>
            <p:cNvGrpSpPr>
              <a:grpSpLocks noChangeAspect="1"/>
            </p:cNvGrpSpPr>
            <p:nvPr/>
          </p:nvGrpSpPr>
          <p:grpSpPr>
            <a:xfrm>
              <a:off x="6958745" y="1450432"/>
              <a:ext cx="2376000" cy="565960"/>
              <a:chOff x="3123788" y="1995506"/>
              <a:chExt cx="2846141" cy="677945"/>
            </a:xfrm>
          </p:grpSpPr>
          <p:sp>
            <p:nvSpPr>
              <p:cNvPr id="14" name="圆角矩形 13"/>
              <p:cNvSpPr/>
              <p:nvPr/>
            </p:nvSpPr>
            <p:spPr>
              <a:xfrm>
                <a:off x="3123788" y="1995506"/>
                <a:ext cx="2846141" cy="677945"/>
              </a:xfrm>
              <a:prstGeom prst="roundRect">
                <a:avLst>
                  <a:gd name="adj" fmla="val 5000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5" name="矩形 14"/>
              <p:cNvSpPr/>
              <p:nvPr/>
            </p:nvSpPr>
            <p:spPr>
              <a:xfrm>
                <a:off x="3305601" y="2087603"/>
                <a:ext cx="2535992" cy="456130"/>
              </a:xfrm>
              <a:prstGeom prst="rect">
                <a:avLst/>
              </a:prstGeom>
            </p:spPr>
            <p:txBody>
              <a:bodyPr wrap="square">
                <a:spAutoFit/>
              </a:bodyPr>
              <a:lstStyle/>
              <a:p>
                <a:pPr algn="ctr"/>
                <a:r>
                  <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账账相符</a:t>
                </a:r>
                <a:endPar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21" name="矩形 6"/>
            <p:cNvSpPr>
              <a:spLocks noChangeArrowheads="1"/>
            </p:cNvSpPr>
            <p:nvPr/>
          </p:nvSpPr>
          <p:spPr bwMode="auto">
            <a:xfrm>
              <a:off x="2495792" y="1374756"/>
              <a:ext cx="4355816" cy="73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solidFill>
                    <a:srgbClr val="FF0000"/>
                  </a:solidFill>
                  <a:latin typeface="微软雅黑" panose="020B0503020204020204" pitchFamily="34" charset="-122"/>
                  <a:ea typeface="微软雅黑" panose="020B0503020204020204" pitchFamily="34" charset="-122"/>
                </a:rPr>
                <a:t>数据体检中会涉及资产卡片价值调整（例：价值过大，价值为</a:t>
              </a:r>
              <a:r>
                <a:rPr lang="en-US" altLang="zh-CN" sz="1600" dirty="0">
                  <a:solidFill>
                    <a:srgbClr val="FF0000"/>
                  </a:solidFill>
                  <a:latin typeface="微软雅黑" panose="020B0503020204020204" pitchFamily="34" charset="-122"/>
                  <a:ea typeface="微软雅黑" panose="020B0503020204020204" pitchFamily="34" charset="-122"/>
                </a:rPr>
                <a:t>0</a:t>
              </a:r>
              <a:r>
                <a:rPr lang="zh-CN" altLang="en-US" sz="1600" dirty="0">
                  <a:solidFill>
                    <a:srgbClr val="FF0000"/>
                  </a:solidFill>
                  <a:latin typeface="微软雅黑" panose="020B0503020204020204" pitchFamily="34" charset="-122"/>
                  <a:ea typeface="微软雅黑" panose="020B0503020204020204" pitchFamily="34" charset="-122"/>
                </a:rPr>
                <a:t>），需资产管理部门与财务部门提前沟通，做好账务调整，以满足账账相符。</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24681" y="3285782"/>
            <a:ext cx="9354901" cy="953724"/>
            <a:chOff x="-398540" y="2292671"/>
            <a:chExt cx="7017089" cy="715127"/>
          </a:xfrm>
        </p:grpSpPr>
        <p:sp>
          <p:nvSpPr>
            <p:cNvPr id="33" name="圆角矩形 32"/>
            <p:cNvSpPr/>
            <p:nvPr/>
          </p:nvSpPr>
          <p:spPr>
            <a:xfrm>
              <a:off x="465059" y="2296043"/>
              <a:ext cx="6153490" cy="677945"/>
            </a:xfrm>
            <a:prstGeom prst="roundRect">
              <a:avLst>
                <a:gd name="adj" fmla="val 50000"/>
              </a:avLst>
            </a:prstGeom>
            <a:no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34" name="组合 33"/>
            <p:cNvGrpSpPr>
              <a:grpSpLocks noChangeAspect="1"/>
            </p:cNvGrpSpPr>
            <p:nvPr/>
          </p:nvGrpSpPr>
          <p:grpSpPr>
            <a:xfrm>
              <a:off x="-398540" y="2352035"/>
              <a:ext cx="2376000" cy="565960"/>
              <a:chOff x="3123788" y="1995506"/>
              <a:chExt cx="2846141" cy="677945"/>
            </a:xfrm>
          </p:grpSpPr>
          <p:sp>
            <p:nvSpPr>
              <p:cNvPr id="35" name="圆角矩形 34"/>
              <p:cNvSpPr/>
              <p:nvPr/>
            </p:nvSpPr>
            <p:spPr>
              <a:xfrm>
                <a:off x="3123788" y="1995506"/>
                <a:ext cx="2846141" cy="677945"/>
              </a:xfrm>
              <a:prstGeom prst="roundRect">
                <a:avLst>
                  <a:gd name="adj" fmla="val 50000"/>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36" name="矩形 35"/>
              <p:cNvSpPr/>
              <p:nvPr/>
            </p:nvSpPr>
            <p:spPr>
              <a:xfrm>
                <a:off x="3305601" y="2087603"/>
                <a:ext cx="2535992" cy="456130"/>
              </a:xfrm>
              <a:prstGeom prst="rect">
                <a:avLst/>
              </a:prstGeom>
            </p:spPr>
            <p:txBody>
              <a:bodyPr wrap="square">
                <a:spAutoFit/>
              </a:bodyPr>
              <a:lstStyle/>
              <a:p>
                <a:pPr algn="ctr"/>
                <a:r>
                  <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资产盘点</a:t>
                </a:r>
                <a:endPar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41" name="矩形 6"/>
            <p:cNvSpPr>
              <a:spLocks noChangeArrowheads="1"/>
            </p:cNvSpPr>
            <p:nvPr/>
          </p:nvSpPr>
          <p:spPr bwMode="auto">
            <a:xfrm>
              <a:off x="2081112" y="2292671"/>
              <a:ext cx="4355816" cy="71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盘点单必须经过“检查并确认结果”通过后，才能做后续报表填报工作。如果卡片数据变化时，需通过“更新”按钮重新更新盘点单数据。</a:t>
              </a:r>
              <a:endPar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638822" y="4514135"/>
            <a:ext cx="9414906" cy="904135"/>
            <a:chOff x="2125053" y="3058720"/>
            <a:chExt cx="7062099" cy="677945"/>
          </a:xfrm>
        </p:grpSpPr>
        <p:sp>
          <p:nvSpPr>
            <p:cNvPr id="37" name="圆角矩形 36"/>
            <p:cNvSpPr/>
            <p:nvPr/>
          </p:nvSpPr>
          <p:spPr>
            <a:xfrm>
              <a:off x="2125053" y="3058720"/>
              <a:ext cx="6153490" cy="677945"/>
            </a:xfrm>
            <a:prstGeom prst="roundRect">
              <a:avLst>
                <a:gd name="adj" fmla="val 50000"/>
              </a:avLst>
            </a:prstGeom>
            <a:noFill/>
            <a:ln>
              <a:solidFill>
                <a:srgbClr val="2A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38" name="组合 37"/>
            <p:cNvGrpSpPr>
              <a:grpSpLocks noChangeAspect="1"/>
            </p:cNvGrpSpPr>
            <p:nvPr/>
          </p:nvGrpSpPr>
          <p:grpSpPr>
            <a:xfrm>
              <a:off x="6811152" y="3114712"/>
              <a:ext cx="2376000" cy="565960"/>
              <a:chOff x="3123788" y="1995506"/>
              <a:chExt cx="2846141" cy="677945"/>
            </a:xfrm>
          </p:grpSpPr>
          <p:sp>
            <p:nvSpPr>
              <p:cNvPr id="39" name="圆角矩形 38"/>
              <p:cNvSpPr/>
              <p:nvPr/>
            </p:nvSpPr>
            <p:spPr>
              <a:xfrm>
                <a:off x="3123788" y="1995506"/>
                <a:ext cx="2846141" cy="677945"/>
              </a:xfrm>
              <a:prstGeom prst="roundRect">
                <a:avLst>
                  <a:gd name="adj" fmla="val 50000"/>
                </a:avLst>
              </a:prstGeom>
              <a:solidFill>
                <a:srgbClr val="2A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40" name="矩形 39"/>
              <p:cNvSpPr/>
              <p:nvPr/>
            </p:nvSpPr>
            <p:spPr>
              <a:xfrm>
                <a:off x="3305601" y="2087603"/>
                <a:ext cx="2535992" cy="456130"/>
              </a:xfrm>
              <a:prstGeom prst="rect">
                <a:avLst/>
              </a:prstGeom>
            </p:spPr>
            <p:txBody>
              <a:bodyPr wrap="square">
                <a:spAutoFit/>
              </a:bodyPr>
              <a:lstStyle/>
              <a:p>
                <a:pPr algn="ctr"/>
                <a:r>
                  <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报表数据提取</a:t>
                </a:r>
                <a:endPar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42" name="矩形 6"/>
            <p:cNvSpPr>
              <a:spLocks noChangeArrowheads="1"/>
            </p:cNvSpPr>
            <p:nvPr/>
          </p:nvSpPr>
          <p:spPr bwMode="auto">
            <a:xfrm>
              <a:off x="2348199" y="3155905"/>
              <a:ext cx="4355816" cy="49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资产报表部分数据是通过全表</a:t>
              </a:r>
              <a:r>
                <a:rPr lang="en-US" altLang="zh-CN"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a:t>
              </a: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单表提取生成，如果重新提取，将清空手工填写的数据，请谨慎操作。</a:t>
              </a:r>
              <a:endPar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4681" y="5738006"/>
            <a:ext cx="9354901" cy="904136"/>
            <a:chOff x="-358084" y="4054858"/>
            <a:chExt cx="7017089" cy="677945"/>
          </a:xfrm>
        </p:grpSpPr>
        <p:sp>
          <p:nvSpPr>
            <p:cNvPr id="48" name="圆角矩形 47"/>
            <p:cNvSpPr/>
            <p:nvPr/>
          </p:nvSpPr>
          <p:spPr>
            <a:xfrm>
              <a:off x="505515" y="4054858"/>
              <a:ext cx="6153490" cy="677945"/>
            </a:xfrm>
            <a:prstGeom prst="roundRect">
              <a:avLst>
                <a:gd name="adj" fmla="val 50000"/>
              </a:avLst>
            </a:prstGeom>
            <a:noFill/>
            <a:ln>
              <a:solidFill>
                <a:srgbClr val="16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grpSp>
          <p:nvGrpSpPr>
            <p:cNvPr id="49" name="组合 48"/>
            <p:cNvGrpSpPr>
              <a:grpSpLocks noChangeAspect="1"/>
            </p:cNvGrpSpPr>
            <p:nvPr/>
          </p:nvGrpSpPr>
          <p:grpSpPr>
            <a:xfrm>
              <a:off x="-358084" y="4110850"/>
              <a:ext cx="2376000" cy="565960"/>
              <a:chOff x="3123788" y="1995506"/>
              <a:chExt cx="2846141" cy="677945"/>
            </a:xfrm>
          </p:grpSpPr>
          <p:sp>
            <p:nvSpPr>
              <p:cNvPr id="50" name="圆角矩形 49"/>
              <p:cNvSpPr/>
              <p:nvPr/>
            </p:nvSpPr>
            <p:spPr>
              <a:xfrm>
                <a:off x="3123788" y="1995506"/>
                <a:ext cx="2846141" cy="677945"/>
              </a:xfrm>
              <a:prstGeom prst="roundRect">
                <a:avLst>
                  <a:gd name="adj" fmla="val 50000"/>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51" name="矩形 50"/>
              <p:cNvSpPr/>
              <p:nvPr/>
            </p:nvSpPr>
            <p:spPr>
              <a:xfrm>
                <a:off x="3305601" y="2087603"/>
                <a:ext cx="2535992" cy="456130"/>
              </a:xfrm>
              <a:prstGeom prst="rect">
                <a:avLst/>
              </a:prstGeom>
            </p:spPr>
            <p:txBody>
              <a:bodyPr wrap="square">
                <a:spAutoFit/>
              </a:bodyPr>
              <a:lstStyle/>
              <a:p>
                <a:pPr algn="ctr"/>
                <a:r>
                  <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报表数据修改</a:t>
                </a:r>
                <a:endParaRPr lang="zh-CN" altLang="en-US" sz="27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endParaRPr>
              </a:p>
            </p:txBody>
          </p:sp>
        </p:grpSp>
        <p:sp>
          <p:nvSpPr>
            <p:cNvPr id="52" name="矩形 6"/>
            <p:cNvSpPr>
              <a:spLocks noChangeArrowheads="1"/>
            </p:cNvSpPr>
            <p:nvPr/>
          </p:nvSpPr>
          <p:spPr bwMode="auto">
            <a:xfrm>
              <a:off x="2121568" y="4122882"/>
              <a:ext cx="4355816" cy="51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rPr>
                <a:t>数据全面检查无误后，可以进行数据上报，数据上报后无法修改数据，如数据需要调整，需要请示上级单位进行数据退回。</a:t>
              </a:r>
              <a:endPar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pitchFamily="34" charset="-122"/>
                <a:ea typeface="微软雅黑" panose="020B0503020204020204" pitchFamily="34" charset="-122"/>
              </a:endParaRPr>
            </a:p>
          </p:txBody>
        </p:sp>
      </p:grpSp>
      <p:sp>
        <p:nvSpPr>
          <p:cNvPr id="46"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第三部分   常见问题及注意事项</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6285" y="66542"/>
            <a:ext cx="2208770" cy="886269"/>
          </a:xfrm>
          <a:prstGeom prst="rect">
            <a:avLst/>
          </a:prstGeom>
        </p:spPr>
      </p:pic>
      <p:pic>
        <p:nvPicPr>
          <p:cNvPr id="17" name="Picture 2" descr="D:\0 培训中心\20101130 董老师任务\3 图片资料\口号艺术字(黑色)\天长地久与其为友.pn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a:stretch>
            <a:fillRect/>
          </a:stretch>
        </p:blipFill>
        <p:spPr bwMode="auto">
          <a:xfrm>
            <a:off x="8673679" y="66542"/>
            <a:ext cx="3462338" cy="679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矩形 36"/>
          <p:cNvSpPr/>
          <p:nvPr/>
        </p:nvSpPr>
        <p:spPr>
          <a:xfrm>
            <a:off x="-36065" y="2269930"/>
            <a:ext cx="5747280"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644650"/>
            <a:endParaRPr lang="zh-CN" altLang="en-US" sz="2300">
              <a:solidFill>
                <a:srgbClr val="1F497D"/>
              </a:solidFill>
            </a:endParaRPr>
          </a:p>
        </p:txBody>
      </p:sp>
      <p:sp>
        <p:nvSpPr>
          <p:cNvPr id="38" name="矩形 37"/>
          <p:cNvSpPr/>
          <p:nvPr/>
        </p:nvSpPr>
        <p:spPr>
          <a:xfrm>
            <a:off x="5807218" y="2269938"/>
            <a:ext cx="383893"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7930"/>
            <a:endParaRPr lang="zh-CN" altLang="en-US" sz="2300">
              <a:solidFill>
                <a:srgbClr val="1F497D"/>
              </a:solidFill>
            </a:endParaRPr>
          </a:p>
        </p:txBody>
      </p:sp>
      <p:sp>
        <p:nvSpPr>
          <p:cNvPr id="39" name="TextBox 11"/>
          <p:cNvSpPr txBox="1"/>
          <p:nvPr/>
        </p:nvSpPr>
        <p:spPr>
          <a:xfrm>
            <a:off x="2567186" y="2600165"/>
            <a:ext cx="3016204" cy="954103"/>
          </a:xfrm>
          <a:prstGeom prst="rect">
            <a:avLst/>
          </a:prstGeom>
          <a:noFill/>
        </p:spPr>
        <p:txBody>
          <a:bodyPr wrap="none" lIns="121917" tIns="60958" rIns="121917" bIns="60958" rtlCol="0">
            <a:spAutoFit/>
          </a:bodyPr>
          <a:lstStyle/>
          <a:p>
            <a:pPr algn="r" defTabSz="1217930"/>
            <a:r>
              <a:rPr lang="zh-CN" altLang="en-US" sz="5400" b="1" dirty="0">
                <a:solidFill>
                  <a:schemeClr val="bg1"/>
                </a:solidFill>
                <a:latin typeface="微软雅黑" panose="020B0503020204020204" pitchFamily="34" charset="-122"/>
                <a:ea typeface="微软雅黑" panose="020B0503020204020204" pitchFamily="34" charset="-122"/>
              </a:rPr>
              <a:t>第四部分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40" name="文本占位符 3"/>
          <p:cNvSpPr txBox="1"/>
          <p:nvPr/>
        </p:nvSpPr>
        <p:spPr>
          <a:xfrm>
            <a:off x="6383205" y="2301476"/>
            <a:ext cx="5581156" cy="576047"/>
          </a:xfrm>
          <a:prstGeom prst="rect">
            <a:avLst/>
          </a:prstGeom>
        </p:spPr>
        <p:txBody>
          <a:bodyPr vert="horz" lIns="121885" tIns="60942" rIns="121885" bIns="60942" rtlCol="0" anchor="ctr">
            <a:noAutofit/>
          </a:bodyPr>
          <a:lstStyle>
            <a:defPPr>
              <a:defRPr lang="zh-CN"/>
            </a:defPPr>
            <a:lvl1pPr indent="0" defTabSz="914400">
              <a:spcBef>
                <a:spcPct val="20000"/>
              </a:spcBef>
              <a:buFont typeface="Arial" panose="020B0604020202020204" pitchFamily="34" charset="0"/>
              <a:buNone/>
              <a:defRPr sz="2800" b="1">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defTabSz="914400">
              <a:spcBef>
                <a:spcPct val="20000"/>
              </a:spcBef>
              <a:buFont typeface="Arial" panose="020B0604020202020204" pitchFamily="34" charset="0"/>
              <a:buNone/>
              <a:defRPr sz="1800">
                <a:solidFill>
                  <a:schemeClr val="tx1">
                    <a:tint val="75000"/>
                  </a:schemeClr>
                </a:solidFill>
              </a:defRPr>
            </a:lvl2pPr>
            <a:lvl3pPr marL="914400" indent="0" defTabSz="914400">
              <a:spcBef>
                <a:spcPct val="20000"/>
              </a:spcBef>
              <a:buFont typeface="Arial" panose="020B0604020202020204" pitchFamily="34" charset="0"/>
              <a:buNone/>
              <a:defRPr sz="1600">
                <a:solidFill>
                  <a:schemeClr val="tx1">
                    <a:tint val="75000"/>
                  </a:schemeClr>
                </a:solidFill>
              </a:defRPr>
            </a:lvl3pPr>
            <a:lvl4pPr marL="1371600" indent="0" defTabSz="914400">
              <a:spcBef>
                <a:spcPct val="20000"/>
              </a:spcBef>
              <a:buFont typeface="Arial" panose="020B0604020202020204" pitchFamily="34" charset="0"/>
              <a:buNone/>
              <a:defRPr sz="1400">
                <a:solidFill>
                  <a:schemeClr val="tx1">
                    <a:tint val="75000"/>
                  </a:schemeClr>
                </a:solidFill>
              </a:defRPr>
            </a:lvl4pPr>
            <a:lvl5pPr marL="1828800" indent="0" defTabSz="914400">
              <a:spcBef>
                <a:spcPct val="20000"/>
              </a:spcBef>
              <a:buFont typeface="Arial" panose="020B0604020202020204" pitchFamily="34" charset="0"/>
              <a:buNone/>
              <a:defRPr sz="1400">
                <a:solidFill>
                  <a:schemeClr val="tx1">
                    <a:tint val="75000"/>
                  </a:schemeClr>
                </a:solidFill>
              </a:defRPr>
            </a:lvl5pPr>
            <a:lvl6pPr marL="2286000" indent="0" defTabSz="914400">
              <a:spcBef>
                <a:spcPct val="20000"/>
              </a:spcBef>
              <a:buFont typeface="Arial" panose="020B0604020202020204" pitchFamily="34" charset="0"/>
              <a:buNone/>
              <a:defRPr sz="1400">
                <a:solidFill>
                  <a:schemeClr val="tx1">
                    <a:tint val="75000"/>
                  </a:schemeClr>
                </a:solidFill>
              </a:defRPr>
            </a:lvl6pPr>
            <a:lvl7pPr marL="2743200" indent="0" defTabSz="914400">
              <a:spcBef>
                <a:spcPct val="20000"/>
              </a:spcBef>
              <a:buFont typeface="Arial" panose="020B0604020202020204" pitchFamily="34" charset="0"/>
              <a:buNone/>
              <a:defRPr sz="1400">
                <a:solidFill>
                  <a:schemeClr val="tx1">
                    <a:tint val="75000"/>
                  </a:schemeClr>
                </a:solidFill>
              </a:defRPr>
            </a:lvl7pPr>
            <a:lvl8pPr marL="3200400" indent="0" defTabSz="914400">
              <a:spcBef>
                <a:spcPct val="20000"/>
              </a:spcBef>
              <a:buFont typeface="Arial" panose="020B0604020202020204" pitchFamily="34" charset="0"/>
              <a:buNone/>
              <a:defRPr sz="1400">
                <a:solidFill>
                  <a:schemeClr val="tx1">
                    <a:tint val="75000"/>
                  </a:schemeClr>
                </a:solidFill>
              </a:defRPr>
            </a:lvl8pPr>
            <a:lvl9pPr marL="3657600" indent="0" defTabSz="914400">
              <a:spcBef>
                <a:spcPct val="20000"/>
              </a:spcBef>
              <a:buFont typeface="Arial" panose="020B0604020202020204" pitchFamily="34" charset="0"/>
              <a:buNone/>
              <a:defRPr sz="1400">
                <a:solidFill>
                  <a:schemeClr val="tx1">
                    <a:tint val="75000"/>
                  </a:schemeClr>
                </a:solidFill>
              </a:defRPr>
            </a:lvl9pPr>
          </a:lstStyle>
          <a:p>
            <a:r>
              <a:rPr lang="zh-CN" altLang="en-US" dirty="0"/>
              <a:t>软件技术服务</a:t>
            </a:r>
            <a:endParaRPr lang="zh-CN" altLang="en-US" dirty="0"/>
          </a:p>
        </p:txBody>
      </p:sp>
      <p:sp>
        <p:nvSpPr>
          <p:cNvPr id="41" name="矩形 40"/>
          <p:cNvSpPr/>
          <p:nvPr/>
        </p:nvSpPr>
        <p:spPr>
          <a:xfrm>
            <a:off x="6383203" y="3046731"/>
            <a:ext cx="5375897" cy="60973"/>
          </a:xfrm>
          <a:prstGeom prst="rect">
            <a:avLst/>
          </a:prstGeom>
          <a:solidFill>
            <a:srgbClr val="165984"/>
          </a:solidFill>
          <a:ln>
            <a:noFill/>
          </a:ln>
          <a:effectLst/>
        </p:spPr>
        <p:style>
          <a:lnRef idx="1">
            <a:schemeClr val="accent6"/>
          </a:lnRef>
          <a:fillRef idx="3">
            <a:schemeClr val="accent6"/>
          </a:fillRef>
          <a:effectRef idx="2">
            <a:schemeClr val="accent6"/>
          </a:effectRef>
          <a:fontRef idx="minor">
            <a:schemeClr val="lt1"/>
          </a:fontRef>
        </p:style>
        <p:txBody>
          <a:bodyPr lIns="121917" tIns="60958" rIns="121917" bIns="60958" rtlCol="0" anchor="ctr"/>
          <a:lstStyle/>
          <a:p>
            <a:pPr algn="ctr" defTabSz="1217930"/>
            <a:endParaRPr lang="en-US" sz="2300">
              <a:solidFill>
                <a:srgbClr val="1F497D"/>
              </a:solidFill>
            </a:endParaRPr>
          </a:p>
        </p:txBody>
      </p:sp>
      <p:sp>
        <p:nvSpPr>
          <p:cNvPr id="10" name="矩形 9"/>
          <p:cNvSpPr/>
          <p:nvPr/>
        </p:nvSpPr>
        <p:spPr>
          <a:xfrm>
            <a:off x="6368853" y="3046721"/>
            <a:ext cx="5519317" cy="2771227"/>
          </a:xfrm>
          <a:prstGeom prst="rect">
            <a:avLst/>
          </a:prstGeom>
        </p:spPr>
        <p:txBody>
          <a:bodyPr vert="horz" lIns="121885" tIns="60942" rIns="121885" bIns="60942" rtlCol="0" anchor="ctr">
            <a:noAutofit/>
          </a:bodyPr>
          <a:lstStyle/>
          <a:p>
            <a:pPr>
              <a:lnSpc>
                <a:spcPct val="150000"/>
              </a:lnSpc>
              <a:spcBef>
                <a:spcPct val="20000"/>
              </a:spcBef>
              <a:buFont typeface="Arial" panose="020B0604020202020204" pitchFamily="34" charset="0"/>
              <a:buNone/>
            </a:pPr>
            <a:r>
              <a:rPr lang="zh-CN" altLang="en-US" dirty="0">
                <a:solidFill>
                  <a:schemeClr val="tx1">
                    <a:lumMod val="85000"/>
                    <a:lumOff val="15000"/>
                  </a:schemeClr>
                </a:solidFill>
                <a:ea typeface="微软雅黑" panose="020B0503020204020204" pitchFamily="34" charset="-122"/>
              </a:rPr>
              <a:t>久其为客户提供“吾勤服务”。多年来，久其不断完善服务体系，构建高效的团队，致力于为用户提供全方位、个性化的服务，传递久其的产品理念，促进客户管理信息化的不断发展。</a:t>
            </a:r>
            <a:endParaRPr lang="zh-CN" altLang="en-US"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0 培训中心\20101130 董老师任务\3 图片资料\口号艺术字(黑色)\天长地久与其为友.png"/>
          <p:cNvPicPr>
            <a:picLocks noChangeAspect="1" noChangeArrowheads="1"/>
          </p:cNvPicPr>
          <p:nvPr/>
        </p:nvPicPr>
        <p:blipFill>
          <a:blip r:embed="rId1"/>
          <a:srcRect/>
          <a:stretch>
            <a:fillRect/>
          </a:stretch>
        </p:blipFill>
        <p:spPr bwMode="auto">
          <a:xfrm>
            <a:off x="4238126" y="5567723"/>
            <a:ext cx="3461087" cy="6794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6" name="Freeform 7"/>
          <p:cNvSpPr/>
          <p:nvPr/>
        </p:nvSpPr>
        <p:spPr bwMode="auto">
          <a:xfrm>
            <a:off x="4415351" y="2775046"/>
            <a:ext cx="2687254" cy="2697076"/>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rgbClr val="22568A"/>
          </a:solidFill>
          <a:ln>
            <a:noFill/>
          </a:ln>
        </p:spPr>
        <p:txBody>
          <a:bodyPr vert="horz" wrap="square" lIns="121898" tIns="60948" rIns="121898" bIns="60948" numCol="1" anchor="t" anchorCtr="0" compatLnSpc="1"/>
          <a:lstStyle/>
          <a:p>
            <a:endParaRPr lang="zh-CN" altLang="en-US"/>
          </a:p>
        </p:txBody>
      </p:sp>
      <p:sp>
        <p:nvSpPr>
          <p:cNvPr id="77" name="TextBox 76"/>
          <p:cNvSpPr txBox="1"/>
          <p:nvPr/>
        </p:nvSpPr>
        <p:spPr>
          <a:xfrm>
            <a:off x="4657645" y="1172798"/>
            <a:ext cx="1388981" cy="1477328"/>
          </a:xfrm>
          <a:prstGeom prst="rect">
            <a:avLst/>
          </a:prstGeom>
          <a:noFill/>
        </p:spPr>
        <p:txBody>
          <a:bodyPr wrap="square" lIns="0" tIns="0" rIns="0" bIns="0" rtlCol="0">
            <a:spAutoFit/>
          </a:bodyPr>
          <a:lstStyle/>
          <a:p>
            <a:r>
              <a:rPr lang="zh-CN" altLang="en-US" sz="4800" b="1" dirty="0">
                <a:solidFill>
                  <a:srgbClr val="22568A"/>
                </a:solidFill>
                <a:latin typeface="微软雅黑" panose="020B0503020204020204" pitchFamily="34" charset="-122"/>
                <a:ea typeface="微软雅黑" panose="020B0503020204020204" pitchFamily="34" charset="-122"/>
              </a:rPr>
              <a:t>技术服务</a:t>
            </a:r>
            <a:endParaRPr lang="zh-CN" altLang="en-US" sz="4800" b="1" dirty="0">
              <a:solidFill>
                <a:srgbClr val="22568A"/>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6383238" y="1244445"/>
            <a:ext cx="5487238" cy="1384995"/>
          </a:xfrm>
          <a:prstGeom prst="rect">
            <a:avLst/>
          </a:prstGeom>
          <a:noFill/>
        </p:spPr>
        <p:txBody>
          <a:bodyPr wrap="square" lIns="0" tIns="0" rIns="0" bIns="0" rtlCol="0">
            <a:spAutoFit/>
          </a:bodyPr>
          <a:lstStyle/>
          <a:p>
            <a:pPr algn="just">
              <a:lnSpc>
                <a:spcPts val="2665"/>
              </a:lnSpc>
            </a:pPr>
            <a:r>
              <a:rPr lang="zh-CN" altLang="en-US" sz="1900" dirty="0">
                <a:latin typeface="微软雅黑" panose="020B0503020204020204" pitchFamily="34" charset="-122"/>
                <a:ea typeface="微软雅黑" panose="020B0503020204020204" pitchFamily="34" charset="-122"/>
              </a:rPr>
              <a:t>久其为客户提供“吾勤服务”。多年来，久其不断完善服务体系，构建高效的团队，致力于为用户提供全方位、个性化的服务，传递久其的产品理念，促进客户管理信息化的不断发展。</a:t>
            </a:r>
            <a:endParaRPr lang="zh-CN" altLang="en-US" sz="1900" dirty="0">
              <a:latin typeface="微软雅黑" panose="020B0503020204020204" pitchFamily="34" charset="-122"/>
              <a:ea typeface="微软雅黑" panose="020B0503020204020204" pitchFamily="34" charset="-122"/>
            </a:endParaRPr>
          </a:p>
        </p:txBody>
      </p:sp>
      <p:sp>
        <p:nvSpPr>
          <p:cNvPr id="90" name="Freeform 5"/>
          <p:cNvSpPr/>
          <p:nvPr/>
        </p:nvSpPr>
        <p:spPr bwMode="auto">
          <a:xfrm>
            <a:off x="2494694" y="841447"/>
            <a:ext cx="1827538" cy="183409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rgbClr val="7F7F7F"/>
          </a:solidFill>
          <a:ln>
            <a:noFill/>
          </a:ln>
        </p:spPr>
        <p:txBody>
          <a:bodyPr vert="horz" wrap="square" lIns="121898" tIns="60948" rIns="121898" bIns="60948" numCol="1" anchor="t" anchorCtr="0" compatLnSpc="1"/>
          <a:lstStyle/>
          <a:p>
            <a:endParaRPr lang="zh-CN" altLang="en-US"/>
          </a:p>
        </p:txBody>
      </p:sp>
      <p:sp>
        <p:nvSpPr>
          <p:cNvPr id="91" name="Freeform 6"/>
          <p:cNvSpPr/>
          <p:nvPr/>
        </p:nvSpPr>
        <p:spPr bwMode="auto">
          <a:xfrm>
            <a:off x="1630711" y="2775046"/>
            <a:ext cx="2693637" cy="270348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rgbClr val="7030A0"/>
          </a:solidFill>
          <a:ln>
            <a:noFill/>
          </a:ln>
        </p:spPr>
        <p:txBody>
          <a:bodyPr vert="horz" wrap="square" lIns="121898" tIns="60948" rIns="121898" bIns="60948" numCol="1" anchor="t" anchorCtr="0" compatLnSpc="1"/>
          <a:lstStyle/>
          <a:p>
            <a:endParaRPr lang="zh-CN" altLang="en-US"/>
          </a:p>
        </p:txBody>
      </p:sp>
      <p:sp>
        <p:nvSpPr>
          <p:cNvPr id="92" name="TextBox 91"/>
          <p:cNvSpPr txBox="1"/>
          <p:nvPr/>
        </p:nvSpPr>
        <p:spPr>
          <a:xfrm>
            <a:off x="1797132" y="4194537"/>
            <a:ext cx="2360793" cy="307777"/>
          </a:xfrm>
          <a:prstGeom prst="rect">
            <a:avLst/>
          </a:prstGeom>
          <a:noFill/>
        </p:spPr>
        <p:txBody>
          <a:bodyPr wrap="square" lIns="0" tIns="0" rIns="0" bIns="0" rtlCol="0">
            <a:spAutoFit/>
          </a:bodyPr>
          <a:lstStyle/>
          <a:p>
            <a:pPr algn="ctr"/>
            <a:r>
              <a:rPr lang="en-US" altLang="zh-CN" sz="2000" b="1" dirty="0">
                <a:solidFill>
                  <a:srgbClr val="F8F8F8"/>
                </a:solidFill>
                <a:latin typeface="微软雅黑" panose="020B0503020204020204" pitchFamily="34" charset="-122"/>
                <a:ea typeface="微软雅黑" panose="020B0503020204020204" pitchFamily="34" charset="-122"/>
              </a:rPr>
              <a:t>jiuqi@jiuqi.com</a:t>
            </a:r>
            <a:endParaRPr lang="en-US" altLang="zh-CN" sz="2000" b="1" dirty="0">
              <a:solidFill>
                <a:srgbClr val="F8F8F8"/>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943078" y="3081066"/>
            <a:ext cx="1293644" cy="861774"/>
          </a:xfrm>
          <a:prstGeom prst="rect">
            <a:avLst/>
          </a:prstGeom>
          <a:noFill/>
        </p:spPr>
        <p:txBody>
          <a:bodyPr wrap="square" lIns="0" tIns="0" rIns="0" bIns="0" rtlCol="0">
            <a:spAutoFit/>
          </a:bodyPr>
          <a:lstStyle/>
          <a:p>
            <a:pPr algn="ctr"/>
            <a:r>
              <a:rPr lang="zh-CN" altLang="en-US" sz="2800" b="1" dirty="0">
                <a:solidFill>
                  <a:srgbClr val="F8F8F8"/>
                </a:solidFill>
                <a:latin typeface="微软雅黑" panose="020B0503020204020204" pitchFamily="34" charset="-122"/>
                <a:ea typeface="微软雅黑" panose="020B0503020204020204" pitchFamily="34" charset="-122"/>
              </a:rPr>
              <a:t>微信公众号</a:t>
            </a:r>
            <a:endParaRPr lang="zh-CN" altLang="en-US" sz="2800" b="1" dirty="0">
              <a:solidFill>
                <a:srgbClr val="F8F8F8"/>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2851890" y="1651728"/>
            <a:ext cx="1364449" cy="446260"/>
          </a:xfrm>
          <a:prstGeom prst="rect">
            <a:avLst/>
          </a:prstGeom>
          <a:noFill/>
        </p:spPr>
        <p:txBody>
          <a:bodyPr wrap="none" lIns="91426" tIns="45712" rIns="91426" bIns="45712"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电话服务</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95" name="TextBox 58"/>
          <p:cNvSpPr txBox="1"/>
          <p:nvPr/>
        </p:nvSpPr>
        <p:spPr>
          <a:xfrm>
            <a:off x="2086756" y="3409530"/>
            <a:ext cx="2184252" cy="446260"/>
          </a:xfrm>
          <a:prstGeom prst="rect">
            <a:avLst/>
          </a:prstGeom>
          <a:noFill/>
        </p:spPr>
        <p:txBody>
          <a:bodyPr wrap="square" lIns="91426" tIns="45712" rIns="91426" bIns="45712" rtlCol="0">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邮件服务</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106" name="文本框 10"/>
          <p:cNvSpPr txBox="1"/>
          <p:nvPr/>
        </p:nvSpPr>
        <p:spPr>
          <a:xfrm>
            <a:off x="4824125" y="4123582"/>
            <a:ext cx="1869707" cy="707887"/>
          </a:xfrm>
          <a:prstGeom prst="rect">
            <a:avLst/>
          </a:prstGeom>
          <a:noFill/>
        </p:spPr>
        <p:txBody>
          <a:bodyPr wrap="square" lIns="91426" tIns="45712" rIns="91426" bIns="45712" rtlCol="0">
            <a:spAutoFit/>
          </a:bodyPr>
          <a:lstStyle/>
          <a:p>
            <a:r>
              <a:rPr lang="zh-CN" altLang="en-US" sz="2000" b="1" dirty="0">
                <a:solidFill>
                  <a:srgbClr val="F8F8F8"/>
                </a:solidFill>
                <a:latin typeface="微软雅黑" panose="020B0503020204020204" pitchFamily="34" charset="-122"/>
                <a:ea typeface="微软雅黑" panose="020B0503020204020204" pitchFamily="34" charset="-122"/>
              </a:rPr>
              <a:t>可查阅服务信息和培训视频</a:t>
            </a:r>
            <a:endParaRPr lang="zh-CN" altLang="en-US" sz="2000" b="1" dirty="0">
              <a:solidFill>
                <a:srgbClr val="F8F8F8"/>
              </a:solidFill>
              <a:latin typeface="微软雅黑" panose="020B0503020204020204" pitchFamily="34" charset="-122"/>
              <a:ea typeface="微软雅黑" panose="020B0503020204020204" pitchFamily="34" charset="-122"/>
            </a:endParaRPr>
          </a:p>
        </p:txBody>
      </p:sp>
      <p:pic>
        <p:nvPicPr>
          <p:cNvPr id="107" name="图片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479" y="2998866"/>
            <a:ext cx="2376979" cy="2391340"/>
          </a:xfrm>
          <a:prstGeom prst="rect">
            <a:avLst/>
          </a:prstGeom>
          <a:ln>
            <a:solidFill>
              <a:schemeClr val="accent1"/>
            </a:solidFill>
          </a:ln>
        </p:spPr>
      </p:pic>
      <p:sp>
        <p:nvSpPr>
          <p:cNvPr id="108" name="文本框 3"/>
          <p:cNvSpPr txBox="1"/>
          <p:nvPr/>
        </p:nvSpPr>
        <p:spPr>
          <a:xfrm>
            <a:off x="9665907" y="2977952"/>
            <a:ext cx="2376979" cy="2728120"/>
          </a:xfrm>
          <a:prstGeom prst="rect">
            <a:avLst/>
          </a:prstGeom>
          <a:noFill/>
        </p:spPr>
        <p:txBody>
          <a:bodyPr wrap="square" lIns="91426" tIns="45712" rIns="91426" bIns="45712" rtlCol="0">
            <a:spAutoFit/>
          </a:bodyPr>
          <a:lstStyle/>
          <a:p>
            <a:pPr marL="285750" indent="-285750">
              <a:lnSpc>
                <a:spcPts val="23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查阅微服务，了解资产管理相关政策及操作指南。</a:t>
            </a:r>
            <a:endParaRPr lang="en-US" altLang="zh-CN" sz="1900" dirty="0">
              <a:latin typeface="微软雅黑" panose="020B0503020204020204" pitchFamily="34" charset="-122"/>
              <a:ea typeface="微软雅黑" panose="020B0503020204020204" pitchFamily="34" charset="-122"/>
            </a:endParaRPr>
          </a:p>
          <a:p>
            <a:pPr marL="285750" indent="-285750">
              <a:lnSpc>
                <a:spcPts val="2300"/>
              </a:lnSpc>
              <a:buFont typeface="Wingdings" panose="05000000000000000000" pitchFamily="2" charset="2"/>
              <a:buChar char="Ø"/>
            </a:pPr>
            <a:r>
              <a:rPr lang="zh-CN" altLang="en-US" sz="1900" dirty="0">
                <a:latin typeface="微软雅黑" panose="020B0503020204020204" pitchFamily="34" charset="-122"/>
                <a:ea typeface="微软雅黑" panose="020B0503020204020204" pitchFamily="34" charset="-122"/>
              </a:rPr>
              <a:t>提供资产管理、财务管理、政府大数据解决方案及案例介绍。</a:t>
            </a:r>
            <a:endParaRPr lang="en-US" altLang="zh-CN" sz="1900" dirty="0">
              <a:latin typeface="微软雅黑" panose="020B0503020204020204" pitchFamily="34" charset="-122"/>
              <a:ea typeface="微软雅黑" panose="020B0503020204020204" pitchFamily="34" charset="-122"/>
            </a:endParaRPr>
          </a:p>
          <a:p>
            <a:pPr marL="285750" indent="-285750">
              <a:lnSpc>
                <a:spcPts val="2300"/>
              </a:lnSpc>
              <a:buFont typeface="Wingdings" panose="05000000000000000000" pitchFamily="2" charset="2"/>
              <a:buChar char="Ø"/>
            </a:pPr>
            <a:r>
              <a:rPr lang="zh-CN" altLang="en-US" sz="1900">
                <a:latin typeface="微软雅黑" panose="020B0503020204020204" pitchFamily="34" charset="-122"/>
                <a:ea typeface="微软雅黑" panose="020B0503020204020204" pitchFamily="34" charset="-122"/>
              </a:rPr>
              <a:t>了解其他热点财政政策资讯。</a:t>
            </a:r>
            <a:endParaRPr lang="zh-CN" altLang="en-US" sz="1900" dirty="0">
              <a:latin typeface="微软雅黑" panose="020B0503020204020204" pitchFamily="34" charset="-122"/>
              <a:ea typeface="微软雅黑" panose="020B0503020204020204" pitchFamily="34" charset="-122"/>
            </a:endParaRPr>
          </a:p>
        </p:txBody>
      </p:sp>
      <p:sp>
        <p:nvSpPr>
          <p:cNvPr id="25" name="TextBox 8"/>
          <p:cNvSpPr txBox="1"/>
          <p:nvPr/>
        </p:nvSpPr>
        <p:spPr>
          <a:xfrm>
            <a:off x="-25474" y="99427"/>
            <a:ext cx="6450568"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第四部分   软件技术服务</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extBox 54"/>
          <p:cNvSpPr txBox="1"/>
          <p:nvPr/>
        </p:nvSpPr>
        <p:spPr>
          <a:xfrm>
            <a:off x="1026875" y="1911462"/>
            <a:ext cx="1462144" cy="615553"/>
          </a:xfrm>
          <a:prstGeom prst="rect">
            <a:avLst/>
          </a:prstGeom>
          <a:noFill/>
        </p:spPr>
        <p:txBody>
          <a:bodyPr wrap="square" lIns="0" tIns="0" rIns="0" bIns="0" rtlCol="0">
            <a:spAutoFit/>
          </a:bodyPr>
          <a:lstStyle/>
          <a:p>
            <a:r>
              <a:rPr lang="zh-CN" altLang="en-US" sz="2000" dirty="0">
                <a:latin typeface="微软雅黑" panose="020B0503020204020204" pitchFamily="34" charset="-122"/>
                <a:ea typeface="微软雅黑" panose="020B0503020204020204" pitchFamily="34" charset="-122"/>
              </a:rPr>
              <a:t>请联系各省分支机构</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285778"/>
            <a:ext cx="12190413" cy="2016224"/>
          </a:xfrm>
          <a:prstGeom prst="rect">
            <a:avLst/>
          </a:prstGeom>
          <a:solidFill>
            <a:srgbClr val="22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
          <p:cNvSpPr txBox="1"/>
          <p:nvPr/>
        </p:nvSpPr>
        <p:spPr>
          <a:xfrm>
            <a:off x="2170770" y="3611844"/>
            <a:ext cx="7848872" cy="830997"/>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4800" b="1" spc="0" dirty="0">
                <a:solidFill>
                  <a:schemeClr val="bg1"/>
                </a:solidFill>
                <a:effectLst/>
                <a:latin typeface="微软雅黑" panose="020B0503020204020204" pitchFamily="34" charset="-122"/>
                <a:ea typeface="微软雅黑" panose="020B0503020204020204" pitchFamily="34" charset="-122"/>
              </a:rPr>
              <a:t>感谢观看 请多指点</a:t>
            </a:r>
            <a:endParaRPr lang="zh-CN" altLang="en-US" sz="4800" b="1" spc="0" dirty="0">
              <a:solidFill>
                <a:schemeClr val="bg1"/>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070870" y="4542517"/>
            <a:ext cx="6048672" cy="398780"/>
          </a:xfrm>
          <a:prstGeom prst="rect">
            <a:avLst/>
          </a:prstGeom>
        </p:spPr>
        <p:txBody>
          <a:bodyPr wrap="square" anchor="ctr">
            <a:spAutoFit/>
          </a:bodyPr>
          <a:lstStyle/>
          <a:p>
            <a:pPr algn="ctr"/>
            <a:r>
              <a:rPr lang="zh-CN" sz="2000" dirty="0">
                <a:solidFill>
                  <a:schemeClr val="bg1"/>
                </a:solidFill>
                <a:effectLst/>
                <a:latin typeface="微软雅黑" panose="020B0503020204020204" pitchFamily="34" charset="-122"/>
                <a:ea typeface="微软雅黑" panose="020B0503020204020204" pitchFamily="34" charset="-122"/>
                <a:cs typeface="经典繁仿黑" pitchFamily="49" charset="-122"/>
              </a:rPr>
              <a:t>北京久其软件股份有限公司</a:t>
            </a:r>
            <a:endParaRPr lang="zh-CN" sz="2000" dirty="0">
              <a:solidFill>
                <a:schemeClr val="bg1"/>
              </a:solidFill>
              <a:effectLst/>
              <a:latin typeface="微软雅黑" panose="020B0503020204020204" pitchFamily="34" charset="-122"/>
              <a:ea typeface="微软雅黑" panose="020B0503020204020204" pitchFamily="34" charset="-122"/>
              <a:cs typeface="经典繁仿黑" pitchFamily="49" charset="-122"/>
            </a:endParaRPr>
          </a:p>
        </p:txBody>
      </p:sp>
      <p:pic>
        <p:nvPicPr>
          <p:cNvPr id="18" name="Picture 2" descr="D:\0 培训中心\20101130 董老师任务\3 图片资料\口号艺术字(黑色)\天长地久与其为友.png"/>
          <p:cNvPicPr>
            <a:picLocks noChangeAspect="1" noChangeArrowheads="1"/>
          </p:cNvPicPr>
          <p:nvPr/>
        </p:nvPicPr>
        <p:blipFill>
          <a:blip r:embed="rId1"/>
          <a:srcRect/>
          <a:stretch>
            <a:fillRect/>
          </a:stretch>
        </p:blipFill>
        <p:spPr bwMode="auto">
          <a:xfrm>
            <a:off x="3251507" y="1254651"/>
            <a:ext cx="5686947" cy="11160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 presetClass="entr" presetSubtype="2" decel="100000" fill="hold" grpId="0" nodeType="with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49"/>
                            </p:stCondLst>
                            <p:childTnLst>
                              <p:par>
                                <p:cTn id="16" presetID="2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6275933" y="2642910"/>
            <a:ext cx="2006340" cy="2007066"/>
          </a:xfrm>
          <a:prstGeom prst="ellipse">
            <a:avLst/>
          </a:prstGeom>
          <a:solidFill>
            <a:srgbClr val="165984"/>
          </a:solidFill>
          <a:ln w="19050" cap="flat" cmpd="sng" algn="ctr">
            <a:noFill/>
            <a:prstDash val="solid"/>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32" name="椭圆 31"/>
          <p:cNvSpPr/>
          <p:nvPr/>
        </p:nvSpPr>
        <p:spPr>
          <a:xfrm>
            <a:off x="6373286" y="2727601"/>
            <a:ext cx="1811631" cy="1814403"/>
          </a:xfrm>
          <a:prstGeom prst="ellipse">
            <a:avLst/>
          </a:prstGeom>
          <a:noFill/>
          <a:ln w="25400" cap="flat" cmpd="sng" algn="ctr">
            <a:solidFill>
              <a:srgbClr val="FFFFFF"/>
            </a:solidFill>
            <a:prstDash val="sysDash"/>
          </a:ln>
          <a:effectLst/>
        </p:spPr>
        <p:txBody>
          <a:bodyPr lIns="0" tIns="0" rIns="0" bIns="0" anchor="ctr"/>
          <a:lstStyle/>
          <a:p>
            <a:pPr algn="ctr">
              <a:defRPr/>
            </a:pPr>
            <a:r>
              <a:rPr lang="en-US" altLang="zh-CN" sz="6000" b="1" kern="0" dirty="0">
                <a:solidFill>
                  <a:srgbClr val="FFFFFF"/>
                </a:solidFill>
                <a:latin typeface="Bell MT" pitchFamily="18" charset="0"/>
                <a:ea typeface="微软雅黑" panose="020B0503020204020204" pitchFamily="34" charset="-122"/>
              </a:rPr>
              <a:t>03</a:t>
            </a:r>
            <a:endParaRPr lang="zh-CN" altLang="en-US" sz="6000" b="1" kern="0" dirty="0">
              <a:solidFill>
                <a:srgbClr val="FFFFFF"/>
              </a:solidFill>
              <a:latin typeface="Bell MT" pitchFamily="18" charset="0"/>
              <a:ea typeface="微软雅黑" panose="020B0503020204020204" pitchFamily="34" charset="-122"/>
            </a:endParaRPr>
          </a:p>
        </p:txBody>
      </p:sp>
      <p:sp>
        <p:nvSpPr>
          <p:cNvPr id="26" name="椭圆 25"/>
          <p:cNvSpPr/>
          <p:nvPr/>
        </p:nvSpPr>
        <p:spPr>
          <a:xfrm>
            <a:off x="5470882" y="1413052"/>
            <a:ext cx="1707223" cy="1725673"/>
          </a:xfrm>
          <a:prstGeom prst="ellipse">
            <a:avLst/>
          </a:prstGeom>
          <a:solidFill>
            <a:srgbClr val="165984"/>
          </a:solidFill>
          <a:ln w="19050" cap="flat" cmpd="sng" algn="ctr">
            <a:noFill/>
            <a:prstDash val="solid"/>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7" name="椭圆 26"/>
          <p:cNvSpPr/>
          <p:nvPr/>
        </p:nvSpPr>
        <p:spPr>
          <a:xfrm>
            <a:off x="5568246" y="1497749"/>
            <a:ext cx="1541545" cy="1560021"/>
          </a:xfrm>
          <a:prstGeom prst="ellipse">
            <a:avLst/>
          </a:prstGeom>
          <a:noFill/>
          <a:ln w="25400" cap="flat" cmpd="sng" algn="ctr">
            <a:solidFill>
              <a:srgbClr val="FFFFFF"/>
            </a:solidFill>
            <a:prstDash val="sysDash"/>
          </a:ln>
          <a:effectLst/>
        </p:spPr>
        <p:txBody>
          <a:bodyPr lIns="0" tIns="0" rIns="0" bIns="0" anchor="ctr"/>
          <a:lstStyle/>
          <a:p>
            <a:pPr algn="ctr">
              <a:defRPr/>
            </a:pPr>
            <a:r>
              <a:rPr lang="en-US" altLang="zh-CN" sz="6000" b="1" kern="0" dirty="0">
                <a:solidFill>
                  <a:srgbClr val="FFFFFF"/>
                </a:solidFill>
                <a:latin typeface="Bell MT" pitchFamily="18" charset="0"/>
                <a:ea typeface="微软雅黑" panose="020B0503020204020204" pitchFamily="34" charset="-122"/>
              </a:rPr>
              <a:t>04</a:t>
            </a:r>
            <a:endParaRPr lang="zh-CN" altLang="en-US" sz="6000" b="1" kern="0" dirty="0">
              <a:solidFill>
                <a:srgbClr val="FFFFFF"/>
              </a:solidFill>
              <a:latin typeface="Bell MT" pitchFamily="18" charset="0"/>
              <a:ea typeface="微软雅黑" panose="020B0503020204020204" pitchFamily="34" charset="-122"/>
            </a:endParaRPr>
          </a:p>
        </p:txBody>
      </p:sp>
      <p:sp>
        <p:nvSpPr>
          <p:cNvPr id="19" name="任意多边形 18"/>
          <p:cNvSpPr/>
          <p:nvPr/>
        </p:nvSpPr>
        <p:spPr>
          <a:xfrm flipV="1">
            <a:off x="7347423" y="4649976"/>
            <a:ext cx="737211" cy="668850"/>
          </a:xfrm>
          <a:custGeom>
            <a:avLst/>
            <a:gdLst>
              <a:gd name="connsiteX0" fmla="*/ 0 w 698500"/>
              <a:gd name="connsiteY0" fmla="*/ 431800 h 431800"/>
              <a:gd name="connsiteX1" fmla="*/ 0 w 698500"/>
              <a:gd name="connsiteY1" fmla="*/ 0 h 431800"/>
              <a:gd name="connsiteX2" fmla="*/ 698500 w 698500"/>
              <a:gd name="connsiteY2" fmla="*/ 0 h 431800"/>
            </a:gdLst>
            <a:ahLst/>
            <a:cxnLst>
              <a:cxn ang="0">
                <a:pos x="connsiteX0" y="connsiteY0"/>
              </a:cxn>
              <a:cxn ang="0">
                <a:pos x="connsiteX1" y="connsiteY1"/>
              </a:cxn>
              <a:cxn ang="0">
                <a:pos x="connsiteX2" y="connsiteY2"/>
              </a:cxn>
            </a:cxnLst>
            <a:rect l="l" t="t" r="r" b="b"/>
            <a:pathLst>
              <a:path w="698500" h="431800">
                <a:moveTo>
                  <a:pt x="0" y="431800"/>
                </a:moveTo>
                <a:lnTo>
                  <a:pt x="0" y="0"/>
                </a:lnTo>
                <a:lnTo>
                  <a:pt x="698500" y="0"/>
                </a:lnTo>
              </a:path>
            </a:pathLst>
          </a:custGeom>
          <a:noFill/>
          <a:ln w="19050" cap="flat" cmpd="sng" algn="ctr">
            <a:solidFill>
              <a:srgbClr val="9FB7F3"/>
            </a:solidFill>
            <a:prstDash val="sysDash"/>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0" name="任意多边形 19"/>
          <p:cNvSpPr/>
          <p:nvPr/>
        </p:nvSpPr>
        <p:spPr>
          <a:xfrm flipH="1" flipV="1">
            <a:off x="4772478" y="4772181"/>
            <a:ext cx="698409" cy="657816"/>
          </a:xfrm>
          <a:custGeom>
            <a:avLst/>
            <a:gdLst>
              <a:gd name="connsiteX0" fmla="*/ 0 w 698500"/>
              <a:gd name="connsiteY0" fmla="*/ 431800 h 431800"/>
              <a:gd name="connsiteX1" fmla="*/ 0 w 698500"/>
              <a:gd name="connsiteY1" fmla="*/ 0 h 431800"/>
              <a:gd name="connsiteX2" fmla="*/ 698500 w 698500"/>
              <a:gd name="connsiteY2" fmla="*/ 0 h 431800"/>
            </a:gdLst>
            <a:ahLst/>
            <a:cxnLst>
              <a:cxn ang="0">
                <a:pos x="connsiteX0" y="connsiteY0"/>
              </a:cxn>
              <a:cxn ang="0">
                <a:pos x="connsiteX1" y="connsiteY1"/>
              </a:cxn>
              <a:cxn ang="0">
                <a:pos x="connsiteX2" y="connsiteY2"/>
              </a:cxn>
            </a:cxnLst>
            <a:rect l="l" t="t" r="r" b="b"/>
            <a:pathLst>
              <a:path w="698500" h="431800">
                <a:moveTo>
                  <a:pt x="0" y="431800"/>
                </a:moveTo>
                <a:lnTo>
                  <a:pt x="0" y="0"/>
                </a:lnTo>
                <a:lnTo>
                  <a:pt x="698500" y="0"/>
                </a:lnTo>
              </a:path>
            </a:pathLst>
          </a:custGeom>
          <a:noFill/>
          <a:ln w="19050" cap="flat" cmpd="sng" algn="ctr">
            <a:solidFill>
              <a:srgbClr val="9FB7F3"/>
            </a:solidFill>
            <a:prstDash val="sysDash"/>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1" name="任意多边形 20"/>
          <p:cNvSpPr/>
          <p:nvPr/>
        </p:nvSpPr>
        <p:spPr>
          <a:xfrm rot="21600000" flipH="1">
            <a:off x="3551604" y="1298549"/>
            <a:ext cx="1297067" cy="583715"/>
          </a:xfrm>
          <a:custGeom>
            <a:avLst/>
            <a:gdLst>
              <a:gd name="connsiteX0" fmla="*/ 0 w 698500"/>
              <a:gd name="connsiteY0" fmla="*/ 431800 h 431800"/>
              <a:gd name="connsiteX1" fmla="*/ 0 w 698500"/>
              <a:gd name="connsiteY1" fmla="*/ 0 h 431800"/>
              <a:gd name="connsiteX2" fmla="*/ 698500 w 698500"/>
              <a:gd name="connsiteY2" fmla="*/ 0 h 431800"/>
            </a:gdLst>
            <a:ahLst/>
            <a:cxnLst>
              <a:cxn ang="0">
                <a:pos x="connsiteX0" y="connsiteY0"/>
              </a:cxn>
              <a:cxn ang="0">
                <a:pos x="connsiteX1" y="connsiteY1"/>
              </a:cxn>
              <a:cxn ang="0">
                <a:pos x="connsiteX2" y="connsiteY2"/>
              </a:cxn>
            </a:cxnLst>
            <a:rect l="l" t="t" r="r" b="b"/>
            <a:pathLst>
              <a:path w="698500" h="431800">
                <a:moveTo>
                  <a:pt x="0" y="431800"/>
                </a:moveTo>
                <a:lnTo>
                  <a:pt x="0" y="0"/>
                </a:lnTo>
                <a:lnTo>
                  <a:pt x="698500" y="0"/>
                </a:lnTo>
              </a:path>
            </a:pathLst>
          </a:custGeom>
          <a:noFill/>
          <a:ln w="19050" cap="flat" cmpd="sng" algn="ctr">
            <a:solidFill>
              <a:srgbClr val="9FB7F3"/>
            </a:solidFill>
            <a:prstDash val="sysDash"/>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2" name="椭圆 21"/>
          <p:cNvSpPr/>
          <p:nvPr/>
        </p:nvSpPr>
        <p:spPr>
          <a:xfrm>
            <a:off x="5060303" y="3402385"/>
            <a:ext cx="1583062" cy="1585752"/>
          </a:xfrm>
          <a:prstGeom prst="ellipse">
            <a:avLst/>
          </a:prstGeom>
          <a:solidFill>
            <a:srgbClr val="165984"/>
          </a:solidFill>
          <a:ln w="19050" cap="flat" cmpd="sng" algn="ctr">
            <a:noFill/>
            <a:prstDash val="solid"/>
          </a:ln>
          <a:effectLst/>
        </p:spPr>
        <p:txBody>
          <a:bodyPr lIns="121917" tIns="60958" rIns="121917" bIns="60958" anchor="ctr"/>
          <a:lstStyle/>
          <a:p>
            <a:pPr algn="ctr">
              <a:defRPr/>
            </a:pPr>
            <a:endParaRPr lang="zh-CN" altLang="en-US" sz="1800" kern="0" dirty="0">
              <a:solidFill>
                <a:srgbClr val="FFFFFF"/>
              </a:solidFill>
              <a:latin typeface="Calibri" panose="020F0502020204030204"/>
              <a:ea typeface="微软雅黑" panose="020B0503020204020204" pitchFamily="34" charset="-122"/>
            </a:endParaRPr>
          </a:p>
        </p:txBody>
      </p:sp>
      <p:sp>
        <p:nvSpPr>
          <p:cNvPr id="23" name="椭圆 22"/>
          <p:cNvSpPr/>
          <p:nvPr/>
        </p:nvSpPr>
        <p:spPr>
          <a:xfrm>
            <a:off x="5136497" y="3470134"/>
            <a:ext cx="1430682" cy="1431199"/>
          </a:xfrm>
          <a:prstGeom prst="ellipse">
            <a:avLst/>
          </a:prstGeom>
          <a:noFill/>
          <a:ln w="25400" cap="flat" cmpd="sng" algn="ctr">
            <a:solidFill>
              <a:srgbClr val="FFFFFF"/>
            </a:solidFill>
            <a:prstDash val="sysDash"/>
          </a:ln>
          <a:effectLst/>
        </p:spPr>
        <p:txBody>
          <a:bodyPr lIns="0" tIns="0" rIns="0" bIns="0" anchor="ctr"/>
          <a:lstStyle/>
          <a:p>
            <a:pPr algn="ctr">
              <a:defRPr/>
            </a:pPr>
            <a:r>
              <a:rPr lang="en-US" altLang="zh-CN" sz="6000" b="1" kern="0" dirty="0">
                <a:solidFill>
                  <a:sysClr val="window" lastClr="FFFFFF"/>
                </a:solidFill>
                <a:latin typeface="Bell MT" pitchFamily="18" charset="0"/>
                <a:ea typeface="微软雅黑" panose="020B0503020204020204" pitchFamily="34" charset="-122"/>
              </a:rPr>
              <a:t>02</a:t>
            </a:r>
            <a:endParaRPr lang="zh-CN" altLang="en-US" sz="6000" b="1" kern="0" dirty="0">
              <a:solidFill>
                <a:sysClr val="window" lastClr="FFFFFF"/>
              </a:solidFill>
              <a:latin typeface="Bell MT" pitchFamily="18" charset="0"/>
              <a:ea typeface="微软雅黑" panose="020B0503020204020204" pitchFamily="34" charset="-122"/>
            </a:endParaRPr>
          </a:p>
        </p:txBody>
      </p:sp>
      <p:sp>
        <p:nvSpPr>
          <p:cNvPr id="24" name="椭圆 23"/>
          <p:cNvSpPr/>
          <p:nvPr/>
        </p:nvSpPr>
        <p:spPr>
          <a:xfrm>
            <a:off x="3619046" y="1861101"/>
            <a:ext cx="2232792" cy="2231483"/>
          </a:xfrm>
          <a:prstGeom prst="ellipse">
            <a:avLst/>
          </a:prstGeom>
          <a:solidFill>
            <a:srgbClr val="165984"/>
          </a:solidFill>
          <a:ln w="19050" cap="flat" cmpd="sng" algn="ctr">
            <a:noFill/>
            <a:prstDash val="solid"/>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25" name="椭圆 24"/>
          <p:cNvSpPr/>
          <p:nvPr/>
        </p:nvSpPr>
        <p:spPr>
          <a:xfrm>
            <a:off x="3726976" y="1956368"/>
            <a:ext cx="2016921" cy="2015533"/>
          </a:xfrm>
          <a:prstGeom prst="ellipse">
            <a:avLst/>
          </a:prstGeom>
          <a:noFill/>
          <a:ln w="25400" cap="flat" cmpd="sng" algn="ctr">
            <a:solidFill>
              <a:srgbClr val="FFFFFF"/>
            </a:solidFill>
            <a:prstDash val="sysDash"/>
          </a:ln>
          <a:effectLst/>
        </p:spPr>
        <p:txBody>
          <a:bodyPr lIns="0" tIns="0" rIns="0" bIns="0" anchor="ctr"/>
          <a:lstStyle/>
          <a:p>
            <a:pPr algn="ctr">
              <a:defRPr/>
            </a:pPr>
            <a:r>
              <a:rPr lang="en-US" altLang="zh-CN" sz="6000" b="1" kern="0" dirty="0">
                <a:solidFill>
                  <a:srgbClr val="FFFFFF"/>
                </a:solidFill>
                <a:latin typeface="Bell MT" pitchFamily="18" charset="0"/>
                <a:ea typeface="微软雅黑" panose="020B0503020204020204" pitchFamily="34" charset="-122"/>
              </a:rPr>
              <a:t>01</a:t>
            </a:r>
            <a:endParaRPr lang="zh-CN" altLang="en-US" sz="6000" b="1" kern="0" dirty="0">
              <a:solidFill>
                <a:srgbClr val="FFFFFF"/>
              </a:solidFill>
              <a:latin typeface="Bell MT" pitchFamily="18" charset="0"/>
              <a:ea typeface="微软雅黑" panose="020B0503020204020204" pitchFamily="34" charset="-122"/>
            </a:endParaRPr>
          </a:p>
        </p:txBody>
      </p:sp>
      <p:sp>
        <p:nvSpPr>
          <p:cNvPr id="28" name="矩形 27"/>
          <p:cNvSpPr/>
          <p:nvPr/>
        </p:nvSpPr>
        <p:spPr>
          <a:xfrm>
            <a:off x="75321" y="874810"/>
            <a:ext cx="3497822" cy="1858061"/>
          </a:xfrm>
          <a:prstGeom prst="rect">
            <a:avLst/>
          </a:prstGeom>
          <a:noFill/>
          <a:ln w="19050" cap="flat" cmpd="sng" algn="ctr">
            <a:solidFill>
              <a:srgbClr val="9FB7F3"/>
            </a:solidFill>
            <a:prstDash val="sysDash"/>
          </a:ln>
          <a:effectLst/>
        </p:spPr>
        <p:txBody>
          <a:bodyPr lIns="121917" tIns="60958" rIns="121917" bIns="60958" anchor="ctr"/>
          <a:lstStyle/>
          <a:p>
            <a:pPr>
              <a:lnSpc>
                <a:spcPct val="130000"/>
              </a:lnSpc>
              <a:defRPr/>
            </a:pPr>
            <a:r>
              <a:rPr lang="zh-CN" altLang="en-US" kern="0" dirty="0">
                <a:latin typeface="微软雅黑" panose="020B0503020204020204" pitchFamily="34" charset="-122"/>
                <a:ea typeface="微软雅黑" panose="020B0503020204020204" pitchFamily="34" charset="-122"/>
              </a:rPr>
              <a:t>按照</a:t>
            </a:r>
            <a:r>
              <a:rPr lang="zh-CN" altLang="en-US" b="1" kern="0" dirty="0">
                <a:latin typeface="微软雅黑" panose="020B0503020204020204" pitchFamily="34" charset="-122"/>
                <a:ea typeface="微软雅黑" panose="020B0503020204020204" pitchFamily="34" charset="-122"/>
              </a:rPr>
              <a:t>隶属关系</a:t>
            </a:r>
            <a:r>
              <a:rPr lang="zh-CN" altLang="en-US" kern="0" dirty="0">
                <a:latin typeface="微软雅黑" panose="020B0503020204020204" pitchFamily="34" charset="-122"/>
                <a:ea typeface="微软雅黑" panose="020B0503020204020204" pitchFamily="34" charset="-122"/>
              </a:rPr>
              <a:t>或</a:t>
            </a:r>
            <a:r>
              <a:rPr lang="zh-CN" altLang="en-US" b="1" kern="0" dirty="0">
                <a:latin typeface="微软雅黑" panose="020B0503020204020204" pitchFamily="34" charset="-122"/>
                <a:ea typeface="微软雅黑" panose="020B0503020204020204" pitchFamily="34" charset="-122"/>
              </a:rPr>
              <a:t>预算管理级次</a:t>
            </a:r>
            <a:r>
              <a:rPr lang="zh-CN" altLang="en-US" kern="0" dirty="0">
                <a:latin typeface="微软雅黑" panose="020B0503020204020204" pitchFamily="34" charset="-122"/>
                <a:ea typeface="微软雅黑" panose="020B0503020204020204" pitchFamily="34" charset="-122"/>
              </a:rPr>
              <a:t>，逐级汇总上报</a:t>
            </a:r>
            <a:r>
              <a:rPr lang="en-US" altLang="zh-CN" kern="0" dirty="0">
                <a:latin typeface="微软雅黑" panose="020B0503020204020204" pitchFamily="34" charset="-122"/>
                <a:ea typeface="微软雅黑" panose="020B0503020204020204" pitchFamily="34" charset="-122"/>
              </a:rPr>
              <a:t>2018</a:t>
            </a:r>
            <a:r>
              <a:rPr lang="zh-CN" altLang="en-US" kern="0" dirty="0">
                <a:latin typeface="微软雅黑" panose="020B0503020204020204" pitchFamily="34" charset="-122"/>
                <a:ea typeface="微软雅黑" panose="020B0503020204020204" pitchFamily="34" charset="-122"/>
              </a:rPr>
              <a:t>年度资产数据。</a:t>
            </a:r>
            <a:endParaRPr lang="zh-CN" altLang="en-US" kern="0" dirty="0">
              <a:latin typeface="微软雅黑" panose="020B0503020204020204" pitchFamily="34" charset="-122"/>
              <a:ea typeface="微软雅黑" panose="020B0503020204020204" pitchFamily="34" charset="-122"/>
            </a:endParaRPr>
          </a:p>
        </p:txBody>
      </p:sp>
      <p:sp>
        <p:nvSpPr>
          <p:cNvPr id="29" name="矩形 28"/>
          <p:cNvSpPr/>
          <p:nvPr/>
        </p:nvSpPr>
        <p:spPr>
          <a:xfrm>
            <a:off x="63605" y="4166675"/>
            <a:ext cx="4738546" cy="2596761"/>
          </a:xfrm>
          <a:prstGeom prst="rect">
            <a:avLst/>
          </a:prstGeom>
          <a:noFill/>
          <a:ln w="19050" cap="flat" cmpd="sng" algn="ctr">
            <a:solidFill>
              <a:srgbClr val="9FB7F3"/>
            </a:solidFill>
            <a:prstDash val="sysDash"/>
          </a:ln>
          <a:effectLst/>
        </p:spPr>
        <p:txBody>
          <a:bodyPr lIns="121917" tIns="60958" rIns="121917" bIns="60958" anchor="ctr"/>
          <a:lstStyle/>
          <a:p>
            <a:pPr>
              <a:lnSpc>
                <a:spcPct val="150000"/>
              </a:lnSpc>
            </a:pPr>
            <a:r>
              <a:rPr lang="zh-CN" altLang="zh-CN" kern="100" dirty="0">
                <a:latin typeface="微软雅黑" panose="020B0503020204020204" pitchFamily="34" charset="-122"/>
                <a:ea typeface="微软雅黑" panose="020B0503020204020204" pitchFamily="34" charset="-122"/>
              </a:rPr>
              <a:t>结合编报</a:t>
            </a:r>
            <a:r>
              <a:rPr lang="zh-CN" altLang="zh-CN" b="1" kern="100" dirty="0">
                <a:latin typeface="微软雅黑" panose="020B0503020204020204" pitchFamily="34" charset="-122"/>
                <a:ea typeface="微软雅黑" panose="020B0503020204020204" pitchFamily="34" charset="-122"/>
              </a:rPr>
              <a:t>年度决算</a:t>
            </a:r>
            <a:r>
              <a:rPr lang="zh-CN" altLang="zh-CN" kern="100" dirty="0">
                <a:latin typeface="微软雅黑" panose="020B0503020204020204" pitchFamily="34" charset="-122"/>
                <a:ea typeface="微软雅黑" panose="020B0503020204020204" pitchFamily="34" charset="-122"/>
              </a:rPr>
              <a:t>有关工作，在对各项资产进行</a:t>
            </a:r>
            <a:r>
              <a:rPr lang="zh-CN" altLang="zh-CN" b="1" kern="100" dirty="0">
                <a:latin typeface="微软雅黑" panose="020B0503020204020204" pitchFamily="34" charset="-122"/>
                <a:ea typeface="微软雅黑" panose="020B0503020204020204" pitchFamily="34" charset="-122"/>
              </a:rPr>
              <a:t>全面盘点</a:t>
            </a:r>
            <a:r>
              <a:rPr lang="zh-CN" altLang="zh-CN" kern="100" dirty="0">
                <a:latin typeface="微软雅黑" panose="020B0503020204020204" pitchFamily="34" charset="-122"/>
                <a:ea typeface="微软雅黑" panose="020B0503020204020204" pitchFamily="34" charset="-122"/>
              </a:rPr>
              <a:t>的基础上，真实、准确的填报和编制本套报表，并按要求编写</a:t>
            </a:r>
            <a:r>
              <a:rPr lang="zh-CN" altLang="en-US" b="1" kern="100" dirty="0">
                <a:latin typeface="微软雅黑" panose="020B0503020204020204" pitchFamily="34" charset="-122"/>
                <a:ea typeface="微软雅黑" panose="020B0503020204020204" pitchFamily="34" charset="-122"/>
              </a:rPr>
              <a:t>填报说明</a:t>
            </a:r>
            <a:r>
              <a:rPr lang="zh-CN" altLang="en-US" kern="100" dirty="0">
                <a:latin typeface="微软雅黑" panose="020B0503020204020204" pitchFamily="34" charset="-122"/>
                <a:ea typeface="微软雅黑" panose="020B0503020204020204" pitchFamily="34" charset="-122"/>
              </a:rPr>
              <a:t>及</a:t>
            </a:r>
            <a:r>
              <a:rPr lang="zh-CN" altLang="zh-CN" b="1" kern="100" dirty="0">
                <a:latin typeface="微软雅黑" panose="020B0503020204020204" pitchFamily="34" charset="-122"/>
                <a:ea typeface="微软雅黑" panose="020B0503020204020204" pitchFamily="34" charset="-122"/>
              </a:rPr>
              <a:t>分析报告</a:t>
            </a:r>
            <a:r>
              <a:rPr lang="zh-CN" altLang="zh-CN" kern="100" dirty="0">
                <a:latin typeface="微软雅黑" panose="020B0503020204020204" pitchFamily="34" charset="-122"/>
                <a:ea typeface="微软雅黑" panose="020B0503020204020204" pitchFamily="34" charset="-122"/>
              </a:rPr>
              <a:t>。</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8067849" y="4291638"/>
            <a:ext cx="4064816" cy="2054373"/>
          </a:xfrm>
          <a:prstGeom prst="rect">
            <a:avLst/>
          </a:prstGeom>
          <a:noFill/>
          <a:ln w="19050" cap="flat" cmpd="sng" algn="ctr">
            <a:solidFill>
              <a:srgbClr val="9FB7F3"/>
            </a:solidFill>
            <a:prstDash val="sysDash"/>
          </a:ln>
          <a:effectLst/>
        </p:spPr>
        <p:txBody>
          <a:bodyPr lIns="121917" tIns="60958" rIns="121917" bIns="60958" anchor="ctr"/>
          <a:lstStyle/>
          <a:p>
            <a:pPr>
              <a:lnSpc>
                <a:spcPct val="150000"/>
              </a:lnSpc>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一级预算单位应对</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代编</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资产事项填报调整表</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任意多边形 35"/>
          <p:cNvSpPr/>
          <p:nvPr/>
        </p:nvSpPr>
        <p:spPr>
          <a:xfrm>
            <a:off x="6951135" y="1298548"/>
            <a:ext cx="1065179" cy="401862"/>
          </a:xfrm>
          <a:custGeom>
            <a:avLst/>
            <a:gdLst>
              <a:gd name="connsiteX0" fmla="*/ 0 w 698500"/>
              <a:gd name="connsiteY0" fmla="*/ 431800 h 431800"/>
              <a:gd name="connsiteX1" fmla="*/ 0 w 698500"/>
              <a:gd name="connsiteY1" fmla="*/ 0 h 431800"/>
              <a:gd name="connsiteX2" fmla="*/ 698500 w 698500"/>
              <a:gd name="connsiteY2" fmla="*/ 0 h 431800"/>
            </a:gdLst>
            <a:ahLst/>
            <a:cxnLst>
              <a:cxn ang="0">
                <a:pos x="connsiteX0" y="connsiteY0"/>
              </a:cxn>
              <a:cxn ang="0">
                <a:pos x="connsiteX1" y="connsiteY1"/>
              </a:cxn>
              <a:cxn ang="0">
                <a:pos x="connsiteX2" y="connsiteY2"/>
              </a:cxn>
            </a:cxnLst>
            <a:rect l="l" t="t" r="r" b="b"/>
            <a:pathLst>
              <a:path w="698500" h="431800">
                <a:moveTo>
                  <a:pt x="0" y="431800"/>
                </a:moveTo>
                <a:lnTo>
                  <a:pt x="0" y="0"/>
                </a:lnTo>
                <a:lnTo>
                  <a:pt x="698500" y="0"/>
                </a:lnTo>
              </a:path>
            </a:pathLst>
          </a:custGeom>
          <a:noFill/>
          <a:ln w="19050" cap="flat" cmpd="sng" algn="ctr">
            <a:solidFill>
              <a:srgbClr val="9FB7F3"/>
            </a:solidFill>
            <a:prstDash val="sysDash"/>
          </a:ln>
          <a:effectLst/>
        </p:spPr>
        <p:txBody>
          <a:bodyPr lIns="121917" tIns="60958" rIns="121917" bIns="60958" anchor="ctr"/>
          <a:lstStyle/>
          <a:p>
            <a:pPr algn="ctr">
              <a:defRPr/>
            </a:pPr>
            <a:endParaRPr lang="zh-CN" altLang="en-US" sz="1800" kern="0" dirty="0">
              <a:solidFill>
                <a:sysClr val="window" lastClr="FFFFFF"/>
              </a:solidFill>
              <a:latin typeface="Calibri" panose="020F0502020204030204"/>
              <a:ea typeface="微软雅黑" panose="020B0503020204020204" pitchFamily="34" charset="-122"/>
            </a:endParaRPr>
          </a:p>
        </p:txBody>
      </p:sp>
      <p:sp>
        <p:nvSpPr>
          <p:cNvPr id="37" name="矩形 36"/>
          <p:cNvSpPr/>
          <p:nvPr/>
        </p:nvSpPr>
        <p:spPr>
          <a:xfrm>
            <a:off x="7999520" y="883195"/>
            <a:ext cx="4133137" cy="1847473"/>
          </a:xfrm>
          <a:prstGeom prst="rect">
            <a:avLst/>
          </a:prstGeom>
          <a:noFill/>
          <a:ln w="19050" cap="flat" cmpd="sng" algn="ctr">
            <a:solidFill>
              <a:srgbClr val="9FB7F3"/>
            </a:solidFill>
            <a:prstDash val="sysDash"/>
          </a:ln>
          <a:effectLst/>
        </p:spPr>
        <p:txBody>
          <a:bodyPr lIns="121917" tIns="60958" rIns="121917" bIns="60958" anchor="ctr"/>
          <a:lstStyle/>
          <a:p>
            <a:pPr>
              <a:lnSpc>
                <a:spcPct val="150000"/>
              </a:lnSpc>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本套报表的</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单户</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表</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录入</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金额单位为</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“元”</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（保留两位小数），</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汇总表打印</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以“</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万元”</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为单位（保留两位小数）。</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第一部分   编报总体要求</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编报要求</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796904" y="3810370"/>
            <a:ext cx="2215406" cy="3193178"/>
          </a:xfrm>
          <a:prstGeom prst="rect">
            <a:avLst/>
          </a:prstGeom>
        </p:spPr>
        <p:txBody>
          <a:bodyPr wrap="square" lIns="121917" tIns="60958" rIns="121917" bIns="60958">
            <a:spAutoFit/>
          </a:bodyPr>
          <a:lstStyle/>
          <a:p>
            <a:pPr>
              <a:lnSpc>
                <a:spcPct val="150000"/>
              </a:lnSpc>
            </a:pPr>
            <a:r>
              <a:rPr lang="zh-CN" altLang="en-US" sz="1900" dirty="0">
                <a:latin typeface="微软雅黑" panose="020B0503020204020204" pitchFamily="34" charset="-122"/>
                <a:ea typeface="微软雅黑" panose="020B0503020204020204" pitchFamily="34" charset="-122"/>
              </a:rPr>
              <a:t>各行政事业单位（含涉及机构改革单位）结合决算报表编报工作进行相同口径数据核对，并根据差异编制</a:t>
            </a:r>
            <a:r>
              <a:rPr lang="zh-CN" altLang="en-US" sz="1900" b="1" dirty="0">
                <a:solidFill>
                  <a:srgbClr val="FF0000"/>
                </a:solidFill>
                <a:latin typeface="微软雅黑" panose="020B0503020204020204" pitchFamily="34" charset="-122"/>
                <a:ea typeface="微软雅黑" panose="020B0503020204020204" pitchFamily="34" charset="-122"/>
              </a:rPr>
              <a:t>填报说明。</a:t>
            </a:r>
            <a:endParaRPr lang="zh-CN" altLang="en-US" sz="19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5" name="矩形 84"/>
          <p:cNvSpPr/>
          <p:nvPr/>
        </p:nvSpPr>
        <p:spPr>
          <a:xfrm>
            <a:off x="27675" y="3810367"/>
            <a:ext cx="1823763" cy="1877433"/>
          </a:xfrm>
          <a:prstGeom prst="rect">
            <a:avLst/>
          </a:prstGeom>
        </p:spPr>
        <p:txBody>
          <a:bodyPr wrap="square" lIns="121917" tIns="60958" rIns="121917" bIns="60958">
            <a:spAutoFit/>
          </a:bodyPr>
          <a:lstStyle/>
          <a:p>
            <a:pPr>
              <a:lnSpc>
                <a:spcPct val="150000"/>
              </a:lnSpc>
            </a:pP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资产报表数据截止日期为</a:t>
            </a:r>
            <a:r>
              <a:rPr lang="en-US" altLang="zh-CN" sz="1900" b="1" dirty="0">
                <a:solidFill>
                  <a:srgbClr val="FF0000"/>
                </a:solidFill>
                <a:latin typeface="微软雅黑" panose="020B0503020204020204" pitchFamily="34" charset="-122"/>
                <a:ea typeface="微软雅黑" panose="020B0503020204020204" pitchFamily="34" charset="-122"/>
              </a:rPr>
              <a:t>2018</a:t>
            </a:r>
            <a:r>
              <a:rPr lang="zh-CN" altLang="en-US" sz="1900" b="1" dirty="0">
                <a:solidFill>
                  <a:srgbClr val="FF0000"/>
                </a:solidFill>
                <a:latin typeface="微软雅黑" panose="020B0503020204020204" pitchFamily="34" charset="-122"/>
                <a:ea typeface="微软雅黑" panose="020B0503020204020204" pitchFamily="34" charset="-122"/>
              </a:rPr>
              <a:t>年</a:t>
            </a:r>
            <a:r>
              <a:rPr lang="en-US" altLang="zh-CN" sz="1900" b="1" dirty="0">
                <a:solidFill>
                  <a:srgbClr val="FF0000"/>
                </a:solidFill>
                <a:latin typeface="微软雅黑" panose="020B0503020204020204" pitchFamily="34" charset="-122"/>
                <a:ea typeface="微软雅黑" panose="020B0503020204020204" pitchFamily="34" charset="-122"/>
              </a:rPr>
              <a:t>12</a:t>
            </a:r>
            <a:r>
              <a:rPr lang="zh-CN" altLang="en-US" sz="1900" b="1" dirty="0">
                <a:solidFill>
                  <a:srgbClr val="FF0000"/>
                </a:solidFill>
                <a:latin typeface="微软雅黑" panose="020B0503020204020204" pitchFamily="34" charset="-122"/>
                <a:ea typeface="微软雅黑" panose="020B0503020204020204" pitchFamily="34" charset="-122"/>
              </a:rPr>
              <a:t>月</a:t>
            </a:r>
            <a:r>
              <a:rPr lang="en-US" altLang="zh-CN" sz="1900" b="1" dirty="0">
                <a:solidFill>
                  <a:srgbClr val="FF0000"/>
                </a:solidFill>
                <a:latin typeface="微软雅黑" panose="020B0503020204020204" pitchFamily="34" charset="-122"/>
                <a:ea typeface="微软雅黑" panose="020B0503020204020204" pitchFamily="34" charset="-122"/>
              </a:rPr>
              <a:t>31</a:t>
            </a:r>
            <a:r>
              <a:rPr lang="zh-CN" altLang="en-US" sz="1900" b="1" dirty="0">
                <a:solidFill>
                  <a:srgbClr val="FF0000"/>
                </a:solidFill>
                <a:latin typeface="微软雅黑" panose="020B0503020204020204" pitchFamily="34" charset="-122"/>
                <a:ea typeface="微软雅黑" panose="020B0503020204020204" pitchFamily="34" charset="-122"/>
              </a:rPr>
              <a:t>日。</a:t>
            </a:r>
            <a:endParaRPr lang="zh-CN" altLang="en-US" sz="19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8" name="矩形 87"/>
          <p:cNvSpPr/>
          <p:nvPr/>
        </p:nvSpPr>
        <p:spPr>
          <a:xfrm>
            <a:off x="4162305" y="3810370"/>
            <a:ext cx="1823763" cy="2754596"/>
          </a:xfrm>
          <a:prstGeom prst="rect">
            <a:avLst/>
          </a:prstGeom>
        </p:spPr>
        <p:txBody>
          <a:bodyPr wrap="square" lIns="121917" tIns="60958" rIns="121917" bIns="60958">
            <a:spAutoFit/>
          </a:bodyPr>
          <a:lstStyle/>
          <a:p>
            <a:pPr>
              <a:lnSpc>
                <a:spcPct val="150000"/>
              </a:lnSpc>
            </a:pPr>
            <a:r>
              <a:rPr lang="zh-CN" altLang="en-US" sz="1900" dirty="0">
                <a:latin typeface="微软雅黑" panose="020B0503020204020204" pitchFamily="34" charset="-122"/>
                <a:ea typeface="微软雅黑" panose="020B0503020204020204" pitchFamily="34" charset="-122"/>
              </a:rPr>
              <a:t>按模板撰写资产报表</a:t>
            </a:r>
            <a:r>
              <a:rPr lang="zh-CN" altLang="en-US" sz="1900" b="1" dirty="0">
                <a:solidFill>
                  <a:srgbClr val="FF0000"/>
                </a:solidFill>
                <a:latin typeface="微软雅黑" panose="020B0503020204020204" pitchFamily="34" charset="-122"/>
                <a:ea typeface="微软雅黑" panose="020B0503020204020204" pitchFamily="34" charset="-122"/>
              </a:rPr>
              <a:t>分析报告</a:t>
            </a:r>
            <a:r>
              <a:rPr lang="zh-CN" altLang="en-US" sz="1900" dirty="0">
                <a:latin typeface="微软雅黑" panose="020B0503020204020204" pitchFamily="34" charset="-122"/>
                <a:ea typeface="微软雅黑" panose="020B0503020204020204" pitchFamily="34" charset="-122"/>
              </a:rPr>
              <a:t>，反映本部门或本地区资产管理及资产数据情况等。</a:t>
            </a:r>
            <a:endParaRPr lang="zh-CN" altLang="en-US" sz="1900" dirty="0">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1" name="矩形 90"/>
          <p:cNvSpPr/>
          <p:nvPr/>
        </p:nvSpPr>
        <p:spPr>
          <a:xfrm>
            <a:off x="6229619" y="3810367"/>
            <a:ext cx="1823763" cy="2316015"/>
          </a:xfrm>
          <a:prstGeom prst="rect">
            <a:avLst/>
          </a:prstGeom>
        </p:spPr>
        <p:txBody>
          <a:bodyPr wrap="square" lIns="121917" tIns="60958" rIns="121917" bIns="60958">
            <a:spAutoFit/>
          </a:bodyPr>
          <a:lstStyle/>
          <a:p>
            <a:pPr>
              <a:lnSpc>
                <a:spcPct val="150000"/>
              </a:lnSpc>
            </a:pP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报表报送格式，以</a:t>
            </a:r>
            <a:r>
              <a:rPr lang="zh-CN" altLang="en-US" sz="1900" b="1" dirty="0">
                <a:solidFill>
                  <a:srgbClr val="FF0000"/>
                </a:solidFill>
                <a:latin typeface="微软雅黑" panose="020B0503020204020204" pitchFamily="34" charset="-122"/>
                <a:ea typeface="微软雅黑" panose="020B0503020204020204" pitchFamily="34" charset="-122"/>
              </a:rPr>
              <a:t>正式文件</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向财政部报送，报表封面要</a:t>
            </a:r>
            <a:r>
              <a:rPr lang="zh-CN" altLang="en-US" sz="1900" b="1" dirty="0">
                <a:solidFill>
                  <a:srgbClr val="FF0000"/>
                </a:solidFill>
                <a:latin typeface="微软雅黑" panose="020B0503020204020204" pitchFamily="34" charset="-122"/>
                <a:ea typeface="微软雅黑" panose="020B0503020204020204" pitchFamily="34" charset="-122"/>
              </a:rPr>
              <a:t>签章齐全。</a:t>
            </a:r>
            <a:endParaRPr lang="zh-CN" altLang="en-US" sz="1900" dirty="0">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4" name="矩形 93"/>
          <p:cNvSpPr/>
          <p:nvPr/>
        </p:nvSpPr>
        <p:spPr>
          <a:xfrm>
            <a:off x="8296934" y="3810368"/>
            <a:ext cx="1823763" cy="2754596"/>
          </a:xfrm>
          <a:prstGeom prst="rect">
            <a:avLst/>
          </a:prstGeom>
        </p:spPr>
        <p:txBody>
          <a:bodyPr wrap="square" lIns="121917" tIns="60958" rIns="121917" bIns="60958">
            <a:spAutoFit/>
          </a:bodyPr>
          <a:lstStyle/>
          <a:p>
            <a:pPr>
              <a:lnSpc>
                <a:spcPct val="150000"/>
              </a:lnSpc>
            </a:pPr>
            <a:r>
              <a:rPr lang="zh-CN" altLang="en-US" sz="1900" dirty="0">
                <a:latin typeface="微软雅黑" panose="020B0503020204020204" pitchFamily="34" charset="-122"/>
                <a:ea typeface="微软雅黑" panose="020B0503020204020204" pitchFamily="34" charset="-122"/>
              </a:rPr>
              <a:t>报送内容包括：纸质：</a:t>
            </a:r>
            <a:r>
              <a:rPr lang="zh-CN" altLang="en-US" sz="1900" b="1" dirty="0">
                <a:solidFill>
                  <a:srgbClr val="FF0000"/>
                </a:solidFill>
                <a:latin typeface="微软雅黑" panose="020B0503020204020204" pitchFamily="34" charset="-122"/>
                <a:ea typeface="微软雅黑" panose="020B0503020204020204" pitchFamily="34" charset="-122"/>
              </a:rPr>
              <a:t>发文</a:t>
            </a:r>
            <a:r>
              <a:rPr lang="zh-CN" altLang="en-US" sz="1900" dirty="0">
                <a:solidFill>
                  <a:srgbClr val="FF0000"/>
                </a:solidFill>
                <a:latin typeface="微软雅黑" panose="020B0503020204020204" pitchFamily="34" charset="-122"/>
                <a:ea typeface="微软雅黑" panose="020B0503020204020204" pitchFamily="34" charset="-122"/>
              </a:rPr>
              <a:t>、</a:t>
            </a:r>
            <a:r>
              <a:rPr lang="zh-CN" altLang="en-US" sz="1900" b="1" dirty="0">
                <a:solidFill>
                  <a:srgbClr val="FF0000"/>
                </a:solidFill>
                <a:latin typeface="微软雅黑" panose="020B0503020204020204" pitchFamily="34" charset="-122"/>
                <a:ea typeface="微软雅黑" panose="020B0503020204020204" pitchFamily="34" charset="-122"/>
              </a:rPr>
              <a:t>填报说明</a:t>
            </a:r>
            <a:r>
              <a:rPr lang="zh-CN" altLang="en-US" sz="1900" dirty="0">
                <a:solidFill>
                  <a:srgbClr val="FF0000"/>
                </a:solidFill>
                <a:latin typeface="微软雅黑" panose="020B0503020204020204" pitchFamily="34" charset="-122"/>
                <a:ea typeface="微软雅黑" panose="020B0503020204020204" pitchFamily="34" charset="-122"/>
              </a:rPr>
              <a:t>、</a:t>
            </a:r>
            <a:r>
              <a:rPr lang="zh-CN" altLang="en-US" sz="1900" b="1" dirty="0">
                <a:solidFill>
                  <a:srgbClr val="FF0000"/>
                </a:solidFill>
                <a:latin typeface="微软雅黑" panose="020B0503020204020204" pitchFamily="34" charset="-122"/>
                <a:ea typeface="微软雅黑" panose="020B0503020204020204" pitchFamily="34" charset="-122"/>
              </a:rPr>
              <a:t>分析报告</a:t>
            </a:r>
            <a:r>
              <a:rPr lang="zh-CN" altLang="en-US" sz="1900" dirty="0">
                <a:solidFill>
                  <a:srgbClr val="FF0000"/>
                </a:solidFill>
                <a:latin typeface="微软雅黑" panose="020B0503020204020204" pitchFamily="34" charset="-122"/>
                <a:ea typeface="微软雅黑" panose="020B0503020204020204" pitchFamily="34" charset="-122"/>
              </a:rPr>
              <a:t>、</a:t>
            </a:r>
            <a:r>
              <a:rPr lang="zh-CN" altLang="en-US" sz="1900" b="1" dirty="0">
                <a:solidFill>
                  <a:srgbClr val="FF0000"/>
                </a:solidFill>
                <a:latin typeface="微软雅黑" panose="020B0503020204020204" pitchFamily="34" charset="-122"/>
                <a:ea typeface="微软雅黑" panose="020B0503020204020204" pitchFamily="34" charset="-122"/>
              </a:rPr>
              <a:t>资产报表</a:t>
            </a:r>
            <a:r>
              <a:rPr lang="zh-CN" altLang="en-US" sz="1900" dirty="0">
                <a:latin typeface="微软雅黑" panose="020B0503020204020204" pitchFamily="34" charset="-122"/>
                <a:ea typeface="微软雅黑" panose="020B0503020204020204" pitchFamily="34" charset="-122"/>
              </a:rPr>
              <a:t>（</a:t>
            </a:r>
            <a:r>
              <a:rPr lang="en-US" altLang="zh-CN" sz="1900" dirty="0">
                <a:latin typeface="微软雅黑" panose="020B0503020204020204" pitchFamily="34" charset="-122"/>
                <a:ea typeface="微软雅黑" panose="020B0503020204020204" pitchFamily="34" charset="-122"/>
              </a:rPr>
              <a:t>A3</a:t>
            </a:r>
            <a:r>
              <a:rPr lang="zh-CN" altLang="en-US" sz="1900" dirty="0">
                <a:latin typeface="微软雅黑" panose="020B0503020204020204" pitchFamily="34" charset="-122"/>
                <a:ea typeface="微软雅黑" panose="020B0503020204020204" pitchFamily="34" charset="-122"/>
              </a:rPr>
              <a:t>纸打印）。</a:t>
            </a:r>
            <a:endParaRPr lang="en-US" altLang="zh-CN" sz="1900" dirty="0">
              <a:latin typeface="微软雅黑" panose="020B0503020204020204" pitchFamily="34" charset="-122"/>
              <a:ea typeface="微软雅黑" panose="020B0503020204020204" pitchFamily="34" charset="-122"/>
            </a:endParaRPr>
          </a:p>
        </p:txBody>
      </p:sp>
      <p:sp>
        <p:nvSpPr>
          <p:cNvPr id="101" name="矩形 100"/>
          <p:cNvSpPr/>
          <p:nvPr/>
        </p:nvSpPr>
        <p:spPr>
          <a:xfrm>
            <a:off x="10364251" y="3810369"/>
            <a:ext cx="1823763" cy="2316015"/>
          </a:xfrm>
          <a:prstGeom prst="rect">
            <a:avLst/>
          </a:prstGeom>
        </p:spPr>
        <p:txBody>
          <a:bodyPr wrap="square" lIns="121917" tIns="60958" rIns="121917" bIns="60958">
            <a:spAutoFit/>
          </a:bodyPr>
          <a:lstStyle/>
          <a:p>
            <a:pPr>
              <a:lnSpc>
                <a:spcPct val="150000"/>
              </a:lnSpc>
            </a:pP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报送截止时间：</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中央</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2019</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rgbClr val="FF0000"/>
                </a:solidFill>
                <a:latin typeface="微软雅黑" panose="020B0503020204020204" pitchFamily="34" charset="-122"/>
                <a:ea typeface="微软雅黑" panose="020B0503020204020204" pitchFamily="34" charset="-122"/>
              </a:rPr>
              <a:t>3</a:t>
            </a:r>
            <a:r>
              <a:rPr lang="zh-CN" altLang="en-US" sz="1900" b="1" dirty="0">
                <a:solidFill>
                  <a:srgbClr val="FF0000"/>
                </a:solidFill>
                <a:latin typeface="微软雅黑" panose="020B0503020204020204" pitchFamily="34" charset="-122"/>
                <a:ea typeface="微软雅黑" panose="020B0503020204020204" pitchFamily="34" charset="-122"/>
              </a:rPr>
              <a:t>月</a:t>
            </a:r>
            <a:r>
              <a:rPr lang="en-US" altLang="zh-CN" sz="1900" b="1" dirty="0">
                <a:solidFill>
                  <a:srgbClr val="FF0000"/>
                </a:solidFill>
                <a:latin typeface="微软雅黑" panose="020B0503020204020204" pitchFamily="34" charset="-122"/>
                <a:ea typeface="微软雅黑" panose="020B0503020204020204" pitchFamily="34" charset="-122"/>
              </a:rPr>
              <a:t>20</a:t>
            </a:r>
            <a:r>
              <a:rPr lang="zh-CN" altLang="en-US" sz="1900" b="1" dirty="0">
                <a:solidFill>
                  <a:srgbClr val="FF0000"/>
                </a:solidFill>
                <a:latin typeface="微软雅黑" panose="020B0503020204020204" pitchFamily="34" charset="-122"/>
                <a:ea typeface="微软雅黑" panose="020B0503020204020204" pitchFamily="34" charset="-122"/>
              </a:rPr>
              <a:t>日</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；地方</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2019</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rgbClr val="FF0000"/>
                </a:solidFill>
                <a:latin typeface="微软雅黑" panose="020B0503020204020204" pitchFamily="34" charset="-122"/>
                <a:ea typeface="微软雅黑" panose="020B0503020204020204" pitchFamily="34" charset="-122"/>
              </a:rPr>
              <a:t>4</a:t>
            </a:r>
            <a:r>
              <a:rPr lang="zh-CN" altLang="en-US" sz="1900" b="1" dirty="0">
                <a:solidFill>
                  <a:srgbClr val="FF0000"/>
                </a:solidFill>
                <a:latin typeface="微软雅黑" panose="020B0503020204020204" pitchFamily="34" charset="-122"/>
                <a:ea typeface="微软雅黑" panose="020B0503020204020204" pitchFamily="34" charset="-122"/>
              </a:rPr>
              <a:t>月</a:t>
            </a:r>
            <a:r>
              <a:rPr lang="en-US" altLang="zh-CN" sz="1900" b="1" dirty="0">
                <a:solidFill>
                  <a:srgbClr val="FF0000"/>
                </a:solidFill>
                <a:latin typeface="微软雅黑" panose="020B0503020204020204" pitchFamily="34" charset="-122"/>
                <a:ea typeface="微软雅黑" panose="020B0503020204020204" pitchFamily="34" charset="-122"/>
              </a:rPr>
              <a:t>20</a:t>
            </a:r>
            <a:r>
              <a:rPr lang="zh-CN" altLang="en-US" sz="1900" b="1" dirty="0">
                <a:solidFill>
                  <a:srgbClr val="FF0000"/>
                </a:solidFill>
                <a:latin typeface="微软雅黑" panose="020B0503020204020204" pitchFamily="34" charset="-122"/>
                <a:ea typeface="微软雅黑" panose="020B0503020204020204" pitchFamily="34" charset="-122"/>
              </a:rPr>
              <a:t>日</a:t>
            </a:r>
            <a:r>
              <a:rPr lang="zh-CN" altLang="en-US" sz="1900" dirty="0">
                <a:solidFill>
                  <a:srgbClr val="FF0000"/>
                </a:solidFill>
                <a:latin typeface="微软雅黑" panose="020B0503020204020204" pitchFamily="34" charset="-122"/>
                <a:ea typeface="微软雅黑" panose="020B0503020204020204" pitchFamily="34" charset="-122"/>
              </a:rPr>
              <a:t>。</a:t>
            </a:r>
            <a:endParaRPr lang="zh-HK" altLang="en-US" sz="1900" dirty="0">
              <a:solidFill>
                <a:srgbClr val="FF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84283" y="1160543"/>
            <a:ext cx="1442532" cy="1442722"/>
            <a:chOff x="570428" y="741371"/>
            <a:chExt cx="1082040" cy="1081790"/>
          </a:xfrm>
        </p:grpSpPr>
        <p:sp>
          <p:nvSpPr>
            <p:cNvPr id="62" name="圆角矩形 61"/>
            <p:cNvSpPr/>
            <p:nvPr/>
          </p:nvSpPr>
          <p:spPr>
            <a:xfrm>
              <a:off x="570428" y="741371"/>
              <a:ext cx="1082040" cy="1081790"/>
            </a:xfrm>
            <a:prstGeom prst="roundRect">
              <a:avLst>
                <a:gd name="adj" fmla="val 16902"/>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nvGrpSpPr>
            <p:cNvPr id="8" name="组合 7"/>
            <p:cNvGrpSpPr/>
            <p:nvPr/>
          </p:nvGrpSpPr>
          <p:grpSpPr>
            <a:xfrm>
              <a:off x="818104" y="977752"/>
              <a:ext cx="612000" cy="612000"/>
              <a:chOff x="818105" y="977750"/>
              <a:chExt cx="395784" cy="411574"/>
            </a:xfrm>
          </p:grpSpPr>
          <p:sp>
            <p:nvSpPr>
              <p:cNvPr id="102" name="Freeform 44"/>
              <p:cNvSpPr>
                <a:spLocks noEditPoints="1"/>
              </p:cNvSpPr>
              <p:nvPr/>
            </p:nvSpPr>
            <p:spPr bwMode="auto">
              <a:xfrm>
                <a:off x="818105" y="977750"/>
                <a:ext cx="395784" cy="411574"/>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3" name="Oval 45"/>
              <p:cNvSpPr>
                <a:spLocks noChangeArrowheads="1"/>
              </p:cNvSpPr>
              <p:nvPr/>
            </p:nvSpPr>
            <p:spPr bwMode="auto">
              <a:xfrm>
                <a:off x="994319" y="1031725"/>
                <a:ext cx="26987" cy="26988"/>
              </a:xfrm>
              <a:prstGeom prst="ellipse">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4" name="Freeform 46"/>
              <p:cNvSpPr/>
              <p:nvPr/>
            </p:nvSpPr>
            <p:spPr bwMode="auto">
              <a:xfrm>
                <a:off x="1054644" y="1046013"/>
                <a:ext cx="30162" cy="3175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5" name="Freeform 47"/>
              <p:cNvSpPr/>
              <p:nvPr/>
            </p:nvSpPr>
            <p:spPr bwMode="auto">
              <a:xfrm>
                <a:off x="1100681" y="1090463"/>
                <a:ext cx="30163" cy="33337"/>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6" name="Oval 48"/>
              <p:cNvSpPr>
                <a:spLocks noChangeArrowheads="1"/>
              </p:cNvSpPr>
              <p:nvPr/>
            </p:nvSpPr>
            <p:spPr bwMode="auto">
              <a:xfrm>
                <a:off x="1118144" y="1153963"/>
                <a:ext cx="25400" cy="28575"/>
              </a:xfrm>
              <a:prstGeom prst="ellipse">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7" name="Freeform 49"/>
              <p:cNvSpPr/>
              <p:nvPr/>
            </p:nvSpPr>
            <p:spPr bwMode="auto">
              <a:xfrm>
                <a:off x="930819" y="1046013"/>
                <a:ext cx="30162" cy="31750"/>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8" name="Freeform 50"/>
              <p:cNvSpPr/>
              <p:nvPr/>
            </p:nvSpPr>
            <p:spPr bwMode="auto">
              <a:xfrm>
                <a:off x="884781" y="1090463"/>
                <a:ext cx="33338" cy="33337"/>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09" name="Oval 51"/>
              <p:cNvSpPr>
                <a:spLocks noChangeArrowheads="1"/>
              </p:cNvSpPr>
              <p:nvPr/>
            </p:nvSpPr>
            <p:spPr bwMode="auto">
              <a:xfrm>
                <a:off x="872081" y="1153963"/>
                <a:ext cx="28575" cy="28575"/>
              </a:xfrm>
              <a:prstGeom prst="ellipse">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0" name="Freeform 52"/>
              <p:cNvSpPr/>
              <p:nvPr/>
            </p:nvSpPr>
            <p:spPr bwMode="auto">
              <a:xfrm>
                <a:off x="956219" y="1103163"/>
                <a:ext cx="79375" cy="104775"/>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grpSp>
      </p:grpSp>
      <p:grpSp>
        <p:nvGrpSpPr>
          <p:cNvPr id="11" name="组合 10"/>
          <p:cNvGrpSpPr/>
          <p:nvPr/>
        </p:nvGrpSpPr>
        <p:grpSpPr>
          <a:xfrm>
            <a:off x="10111738" y="1160543"/>
            <a:ext cx="1442532" cy="1442722"/>
            <a:chOff x="7017867" y="686135"/>
            <a:chExt cx="1082040" cy="1081790"/>
          </a:xfrm>
        </p:grpSpPr>
        <p:sp>
          <p:nvSpPr>
            <p:cNvPr id="74" name="圆角矩形 73"/>
            <p:cNvSpPr/>
            <p:nvPr/>
          </p:nvSpPr>
          <p:spPr>
            <a:xfrm>
              <a:off x="7017867" y="686135"/>
              <a:ext cx="1082040" cy="1081790"/>
            </a:xfrm>
            <a:prstGeom prst="roundRect">
              <a:avLst>
                <a:gd name="adj" fmla="val 16902"/>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nvGrpSpPr>
            <p:cNvPr id="10" name="组合 9"/>
            <p:cNvGrpSpPr/>
            <p:nvPr/>
          </p:nvGrpSpPr>
          <p:grpSpPr>
            <a:xfrm>
              <a:off x="7324887" y="964030"/>
              <a:ext cx="468000" cy="504000"/>
              <a:chOff x="4414837" y="2400300"/>
              <a:chExt cx="314325" cy="342900"/>
            </a:xfrm>
          </p:grpSpPr>
          <p:sp>
            <p:nvSpPr>
              <p:cNvPr id="111" name="Rectangle 135"/>
              <p:cNvSpPr>
                <a:spLocks noChangeArrowheads="1"/>
              </p:cNvSpPr>
              <p:nvPr/>
            </p:nvSpPr>
            <p:spPr bwMode="auto">
              <a:xfrm>
                <a:off x="4484687" y="2400300"/>
                <a:ext cx="25400"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2" name="Rectangle 136"/>
              <p:cNvSpPr>
                <a:spLocks noChangeArrowheads="1"/>
              </p:cNvSpPr>
              <p:nvPr/>
            </p:nvSpPr>
            <p:spPr bwMode="auto">
              <a:xfrm>
                <a:off x="4484687" y="2400300"/>
                <a:ext cx="25400"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3" name="Rectangle 137"/>
              <p:cNvSpPr>
                <a:spLocks noChangeArrowheads="1"/>
              </p:cNvSpPr>
              <p:nvPr/>
            </p:nvSpPr>
            <p:spPr bwMode="auto">
              <a:xfrm>
                <a:off x="4484687" y="2400300"/>
                <a:ext cx="25400"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4" name="Rectangle 138"/>
              <p:cNvSpPr>
                <a:spLocks noChangeArrowheads="1"/>
              </p:cNvSpPr>
              <p:nvPr/>
            </p:nvSpPr>
            <p:spPr bwMode="auto">
              <a:xfrm>
                <a:off x="4484687" y="2400300"/>
                <a:ext cx="25400"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5" name="Rectangle 139"/>
              <p:cNvSpPr>
                <a:spLocks noChangeArrowheads="1"/>
              </p:cNvSpPr>
              <p:nvPr/>
            </p:nvSpPr>
            <p:spPr bwMode="auto">
              <a:xfrm>
                <a:off x="4633912" y="2400300"/>
                <a:ext cx="28575"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6" name="Rectangle 140"/>
              <p:cNvSpPr>
                <a:spLocks noChangeArrowheads="1"/>
              </p:cNvSpPr>
              <p:nvPr/>
            </p:nvSpPr>
            <p:spPr bwMode="auto">
              <a:xfrm>
                <a:off x="4633912" y="2400300"/>
                <a:ext cx="28575"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7" name="Rectangle 141"/>
              <p:cNvSpPr>
                <a:spLocks noChangeArrowheads="1"/>
              </p:cNvSpPr>
              <p:nvPr/>
            </p:nvSpPr>
            <p:spPr bwMode="auto">
              <a:xfrm>
                <a:off x="4633912" y="2400300"/>
                <a:ext cx="28575"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8" name="Rectangle 142"/>
              <p:cNvSpPr>
                <a:spLocks noChangeArrowheads="1"/>
              </p:cNvSpPr>
              <p:nvPr/>
            </p:nvSpPr>
            <p:spPr bwMode="auto">
              <a:xfrm>
                <a:off x="4633912" y="2400300"/>
                <a:ext cx="28575" cy="69850"/>
              </a:xfrm>
              <a:prstGeom prst="rect">
                <a:avLst/>
              </a:pr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19" name="Freeform 143"/>
              <p:cNvSpPr/>
              <p:nvPr/>
            </p:nvSpPr>
            <p:spPr bwMode="auto">
              <a:xfrm>
                <a:off x="4414837" y="2441575"/>
                <a:ext cx="314325" cy="41275"/>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sp>
            <p:nvSpPr>
              <p:cNvPr id="120" name="Freeform 144"/>
              <p:cNvSpPr>
                <a:spLocks noEditPoints="1"/>
              </p:cNvSpPr>
              <p:nvPr/>
            </p:nvSpPr>
            <p:spPr bwMode="auto">
              <a:xfrm>
                <a:off x="4414837" y="2498725"/>
                <a:ext cx="314325" cy="244475"/>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solidFill>
                <a:schemeClr val="bg1"/>
              </a:solidFill>
              <a:ln>
                <a:noFill/>
              </a:ln>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zh-CN" altLang="en-US" sz="1800">
                  <a:latin typeface="+mn-lt"/>
                  <a:ea typeface="+mn-ea"/>
                </a:endParaRPr>
              </a:p>
            </p:txBody>
          </p:sp>
        </p:grpSp>
      </p:grpSp>
      <p:grpSp>
        <p:nvGrpSpPr>
          <p:cNvPr id="149" name="组合 148"/>
          <p:cNvGrpSpPr/>
          <p:nvPr/>
        </p:nvGrpSpPr>
        <p:grpSpPr>
          <a:xfrm>
            <a:off x="939557" y="2918514"/>
            <a:ext cx="10336576" cy="891856"/>
            <a:chOff x="704753" y="2188372"/>
            <a:chExt cx="7753441" cy="668737"/>
          </a:xfrm>
        </p:grpSpPr>
        <p:cxnSp>
          <p:nvCxnSpPr>
            <p:cNvPr id="96" name="直接连接符 95"/>
            <p:cNvCxnSpPr>
              <a:endCxn id="85" idx="0"/>
            </p:cNvCxnSpPr>
            <p:nvPr/>
          </p:nvCxnSpPr>
          <p:spPr>
            <a:xfrm flipH="1">
              <a:off x="704753" y="2188373"/>
              <a:ext cx="277134" cy="668734"/>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2314628" y="2188372"/>
              <a:ext cx="16347" cy="668737"/>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直接连接符 97"/>
            <p:cNvCxnSpPr>
              <a:endCxn id="88" idx="0"/>
            </p:cNvCxnSpPr>
            <p:nvPr/>
          </p:nvCxnSpPr>
          <p:spPr>
            <a:xfrm flipH="1">
              <a:off x="3806129" y="2188373"/>
              <a:ext cx="61209" cy="668736"/>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9" name="直接连接符 98"/>
            <p:cNvCxnSpPr>
              <a:endCxn id="101" idx="0"/>
            </p:cNvCxnSpPr>
            <p:nvPr/>
          </p:nvCxnSpPr>
          <p:spPr>
            <a:xfrm>
              <a:off x="8140167" y="2188373"/>
              <a:ext cx="318027" cy="668736"/>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endCxn id="91" idx="0"/>
            </p:cNvCxnSpPr>
            <p:nvPr/>
          </p:nvCxnSpPr>
          <p:spPr>
            <a:xfrm>
              <a:off x="5297207" y="2188373"/>
              <a:ext cx="59610" cy="668734"/>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endCxn id="94" idx="0"/>
            </p:cNvCxnSpPr>
            <p:nvPr/>
          </p:nvCxnSpPr>
          <p:spPr>
            <a:xfrm>
              <a:off x="6711510" y="2188373"/>
              <a:ext cx="195995" cy="668735"/>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0" name="组合 189"/>
          <p:cNvGrpSpPr/>
          <p:nvPr/>
        </p:nvGrpSpPr>
        <p:grpSpPr>
          <a:xfrm>
            <a:off x="8226251" y="1160543"/>
            <a:ext cx="1442532" cy="1442722"/>
            <a:chOff x="6170490" y="870202"/>
            <a:chExt cx="1082040" cy="1081790"/>
          </a:xfrm>
        </p:grpSpPr>
        <p:sp>
          <p:nvSpPr>
            <p:cNvPr id="122" name="圆角矩形 121"/>
            <p:cNvSpPr/>
            <p:nvPr/>
          </p:nvSpPr>
          <p:spPr>
            <a:xfrm>
              <a:off x="6170490" y="870202"/>
              <a:ext cx="1082040" cy="1081790"/>
            </a:xfrm>
            <a:prstGeom prst="roundRect">
              <a:avLst>
                <a:gd name="adj" fmla="val 16902"/>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nvGrpSpPr>
            <p:cNvPr id="150" name="Group 65"/>
            <p:cNvGrpSpPr/>
            <p:nvPr/>
          </p:nvGrpSpPr>
          <p:grpSpPr>
            <a:xfrm>
              <a:off x="6432763" y="1148097"/>
              <a:ext cx="607966" cy="550934"/>
              <a:chOff x="5159039" y="3837700"/>
              <a:chExt cx="431771" cy="391838"/>
            </a:xfrm>
            <a:solidFill>
              <a:schemeClr val="bg1"/>
            </a:solidFill>
          </p:grpSpPr>
          <p:sp>
            <p:nvSpPr>
              <p:cNvPr id="151"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en-US" sz="1800">
                  <a:latin typeface="+mn-lt"/>
                  <a:ea typeface="+mn-ea"/>
                </a:endParaRPr>
              </a:p>
            </p:txBody>
          </p:sp>
          <p:sp>
            <p:nvSpPr>
              <p:cNvPr id="152"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en-US" sz="1800">
                  <a:latin typeface="+mn-lt"/>
                  <a:ea typeface="+mn-ea"/>
                </a:endParaRPr>
              </a:p>
            </p:txBody>
          </p:sp>
          <p:sp>
            <p:nvSpPr>
              <p:cNvPr id="153"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en-US" sz="1800">
                  <a:latin typeface="+mn-lt"/>
                  <a:ea typeface="+mn-ea"/>
                </a:endParaRPr>
              </a:p>
            </p:txBody>
          </p:sp>
          <p:sp>
            <p:nvSpPr>
              <p:cNvPr id="154"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en-US" sz="1800">
                  <a:latin typeface="+mn-lt"/>
                  <a:ea typeface="+mn-ea"/>
                </a:endParaRPr>
              </a:p>
            </p:txBody>
          </p:sp>
          <p:sp>
            <p:nvSpPr>
              <p:cNvPr id="155"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1pPr>
                <a:lvl2pPr marL="341630" indent="1162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2pPr>
                <a:lvl3pPr marL="684530" indent="2305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3pPr>
                <a:lvl4pPr marL="1027430" indent="3448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4pPr>
                <a:lvl5pPr marL="1370330" indent="459105" algn="l" defTabSz="683895" rtl="0" eaLnBrk="0" fontAlgn="base" hangingPunct="0">
                  <a:spcBef>
                    <a:spcPct val="0"/>
                  </a:spcBef>
                  <a:spcAft>
                    <a:spcPct val="0"/>
                  </a:spcAft>
                  <a:defRPr sz="13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300" kern="1200">
                    <a:solidFill>
                      <a:schemeClr val="tx1"/>
                    </a:solidFill>
                    <a:latin typeface="Arial" panose="020B0604020202020204" pitchFamily="34" charset="0"/>
                    <a:ea typeface="微软雅黑" panose="020B0503020204020204" pitchFamily="34" charset="-122"/>
                    <a:cs typeface="+mn-cs"/>
                  </a:defRPr>
                </a:lvl9pPr>
              </a:lstStyle>
              <a:p>
                <a:pPr defTabSz="913765" eaLnBrk="1" fontAlgn="auto" hangingPunct="1">
                  <a:spcBef>
                    <a:spcPts val="0"/>
                  </a:spcBef>
                  <a:spcAft>
                    <a:spcPts val="0"/>
                  </a:spcAft>
                  <a:defRPr/>
                </a:pPr>
                <a:endParaRPr lang="en-US" sz="1800">
                  <a:latin typeface="+mn-lt"/>
                  <a:ea typeface="+mn-ea"/>
                </a:endParaRPr>
              </a:p>
            </p:txBody>
          </p:sp>
        </p:grpSp>
      </p:grpSp>
      <p:grpSp>
        <p:nvGrpSpPr>
          <p:cNvPr id="187" name="组合 186"/>
          <p:cNvGrpSpPr/>
          <p:nvPr/>
        </p:nvGrpSpPr>
        <p:grpSpPr>
          <a:xfrm>
            <a:off x="2569774" y="1160543"/>
            <a:ext cx="1442532" cy="1442722"/>
            <a:chOff x="1927581" y="870202"/>
            <a:chExt cx="1082040" cy="1081790"/>
          </a:xfrm>
        </p:grpSpPr>
        <p:sp>
          <p:nvSpPr>
            <p:cNvPr id="65" name="圆角矩形 64"/>
            <p:cNvSpPr/>
            <p:nvPr/>
          </p:nvSpPr>
          <p:spPr>
            <a:xfrm>
              <a:off x="1927581" y="870202"/>
              <a:ext cx="1082040" cy="1081790"/>
            </a:xfrm>
            <a:prstGeom prst="roundRect">
              <a:avLst>
                <a:gd name="adj" fmla="val 16902"/>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nvGrpSpPr>
            <p:cNvPr id="167" name="Group 34"/>
            <p:cNvGrpSpPr/>
            <p:nvPr/>
          </p:nvGrpSpPr>
          <p:grpSpPr bwMode="auto">
            <a:xfrm>
              <a:off x="2171700" y="1106582"/>
              <a:ext cx="601491" cy="628439"/>
              <a:chOff x="2974975" y="2071688"/>
              <a:chExt cx="482601" cy="452438"/>
            </a:xfrm>
            <a:solidFill>
              <a:schemeClr val="bg1"/>
            </a:solidFill>
          </p:grpSpPr>
          <p:sp>
            <p:nvSpPr>
              <p:cNvPr id="168" name="Freeform 78"/>
              <p:cNvSpPr>
                <a:spLocks noEditPoints="1"/>
              </p:cNvSpPr>
              <p:nvPr/>
            </p:nvSpPr>
            <p:spPr bwMode="auto">
              <a:xfrm>
                <a:off x="2974975" y="2071688"/>
                <a:ext cx="482601"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69"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0"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1"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2"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3"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4"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5"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sp>
            <p:nvSpPr>
              <p:cNvPr id="176"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1" rIns="68580" bIns="34291"/>
              <a:lstStyle/>
              <a:p>
                <a:pPr defTabSz="913765">
                  <a:defRPr/>
                </a:pPr>
                <a:endParaRPr lang="id-ID" sz="1400"/>
              </a:p>
            </p:txBody>
          </p:sp>
        </p:grpSp>
      </p:grpSp>
      <p:grpSp>
        <p:nvGrpSpPr>
          <p:cNvPr id="188" name="组合 187"/>
          <p:cNvGrpSpPr/>
          <p:nvPr/>
        </p:nvGrpSpPr>
        <p:grpSpPr>
          <a:xfrm>
            <a:off x="4455265" y="1160543"/>
            <a:ext cx="1442532" cy="1442722"/>
            <a:chOff x="3341884" y="870202"/>
            <a:chExt cx="1082040" cy="1081790"/>
          </a:xfrm>
        </p:grpSpPr>
        <p:sp>
          <p:nvSpPr>
            <p:cNvPr id="68" name="圆角矩形 67"/>
            <p:cNvSpPr/>
            <p:nvPr/>
          </p:nvSpPr>
          <p:spPr>
            <a:xfrm>
              <a:off x="3341884" y="870202"/>
              <a:ext cx="1082040" cy="1081790"/>
            </a:xfrm>
            <a:prstGeom prst="roundRect">
              <a:avLst>
                <a:gd name="adj" fmla="val 16902"/>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nvGrpSpPr>
            <p:cNvPr id="177" name="Group 86"/>
            <p:cNvGrpSpPr/>
            <p:nvPr/>
          </p:nvGrpSpPr>
          <p:grpSpPr>
            <a:xfrm>
              <a:off x="3619500" y="1137374"/>
              <a:ext cx="551548" cy="570486"/>
              <a:chOff x="5513440" y="1766202"/>
              <a:chExt cx="429274" cy="484183"/>
            </a:xfrm>
            <a:solidFill>
              <a:schemeClr val="bg1"/>
            </a:solidFill>
          </p:grpSpPr>
          <p:sp>
            <p:nvSpPr>
              <p:cNvPr id="178"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sp>
            <p:nvSpPr>
              <p:cNvPr id="179"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sp>
            <p:nvSpPr>
              <p:cNvPr id="180"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grpSp>
      </p:grpSp>
      <p:grpSp>
        <p:nvGrpSpPr>
          <p:cNvPr id="189" name="组合 188"/>
          <p:cNvGrpSpPr/>
          <p:nvPr/>
        </p:nvGrpSpPr>
        <p:grpSpPr>
          <a:xfrm>
            <a:off x="6340757" y="1160543"/>
            <a:ext cx="1442532" cy="1442722"/>
            <a:chOff x="4756187" y="870202"/>
            <a:chExt cx="1082040" cy="1081790"/>
          </a:xfrm>
        </p:grpSpPr>
        <p:sp>
          <p:nvSpPr>
            <p:cNvPr id="71" name="圆角矩形 70"/>
            <p:cNvSpPr/>
            <p:nvPr/>
          </p:nvSpPr>
          <p:spPr>
            <a:xfrm>
              <a:off x="4756187" y="870202"/>
              <a:ext cx="1082040" cy="1081790"/>
            </a:xfrm>
            <a:prstGeom prst="roundRect">
              <a:avLst>
                <a:gd name="adj" fmla="val 16902"/>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nvGrpSpPr>
            <p:cNvPr id="182" name="Group 116"/>
            <p:cNvGrpSpPr/>
            <p:nvPr/>
          </p:nvGrpSpPr>
          <p:grpSpPr>
            <a:xfrm>
              <a:off x="5003312" y="1148097"/>
              <a:ext cx="587789" cy="577174"/>
              <a:chOff x="2306360" y="1306978"/>
              <a:chExt cx="434268" cy="431771"/>
            </a:xfrm>
            <a:solidFill>
              <a:schemeClr val="bg1"/>
            </a:solidFill>
          </p:grpSpPr>
          <p:sp>
            <p:nvSpPr>
              <p:cNvPr id="183" name="Freeform 8"/>
              <p:cNvSpPr/>
              <p:nvPr/>
            </p:nvSpPr>
            <p:spPr bwMode="auto">
              <a:xfrm>
                <a:off x="2306360" y="1623943"/>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sp>
            <p:nvSpPr>
              <p:cNvPr id="184" name="Freeform 9"/>
              <p:cNvSpPr/>
              <p:nvPr/>
            </p:nvSpPr>
            <p:spPr bwMode="auto">
              <a:xfrm>
                <a:off x="2371251" y="1344415"/>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sp>
            <p:nvSpPr>
              <p:cNvPr id="185" name="Freeform 10"/>
              <p:cNvSpPr/>
              <p:nvPr/>
            </p:nvSpPr>
            <p:spPr bwMode="auto">
              <a:xfrm>
                <a:off x="2411183" y="1384348"/>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sp>
            <p:nvSpPr>
              <p:cNvPr id="186" name="Freeform 11"/>
              <p:cNvSpPr/>
              <p:nvPr/>
            </p:nvSpPr>
            <p:spPr bwMode="auto">
              <a:xfrm>
                <a:off x="2653275" y="1306978"/>
                <a:ext cx="87353" cy="8735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1800"/>
              </a:p>
            </p:txBody>
          </p:sp>
        </p:grpSp>
      </p:grpSp>
      <p:sp>
        <p:nvSpPr>
          <p:cNvPr id="79"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第一部分   编报总体要求</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编报内容</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54"/>
          <p:cNvGrpSpPr/>
          <p:nvPr/>
        </p:nvGrpSpPr>
        <p:grpSpPr>
          <a:xfrm>
            <a:off x="157350" y="3895293"/>
            <a:ext cx="3639839" cy="2791274"/>
            <a:chOff x="-33310" y="1301540"/>
            <a:chExt cx="2730235" cy="1491641"/>
          </a:xfrm>
        </p:grpSpPr>
        <p:cxnSp>
          <p:nvCxnSpPr>
            <p:cNvPr id="46" name="直接连接符 55"/>
            <p:cNvCxnSpPr/>
            <p:nvPr/>
          </p:nvCxnSpPr>
          <p:spPr>
            <a:xfrm>
              <a:off x="2551970" y="1301540"/>
              <a:ext cx="91" cy="0"/>
            </a:xfrm>
            <a:prstGeom prst="line">
              <a:avLst/>
            </a:prstGeom>
            <a:ln w="19050">
              <a:solidFill>
                <a:srgbClr val="B71F22"/>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33310" y="1411280"/>
              <a:ext cx="2730235" cy="1381901"/>
            </a:xfrm>
            <a:prstGeom prst="rect">
              <a:avLst/>
            </a:prstGeom>
            <a:ln>
              <a:noFill/>
            </a:ln>
          </p:spPr>
          <p:txBody>
            <a:bodyPr wrap="square">
              <a:spAutoFit/>
            </a:bodyPr>
            <a:lstStyle/>
            <a:p>
              <a:pPr marL="381000" indent="-381000">
                <a:lnSpc>
                  <a:spcPct val="150000"/>
                </a:lnSpc>
                <a:buFont typeface="Wingdings" panose="05000000000000000000" pitchFamily="2" charset="2"/>
                <a:buChar char="Ø"/>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核实单位执行的会计制度</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rPr>
                <a:t>检查车辆用途</a:t>
              </a:r>
              <a:endParaRPr lang="en-US" altLang="zh-CN" dirty="0">
                <a:solidFill>
                  <a:srgbClr val="000000"/>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rPr>
                <a:t>土地使用权分类调整</a:t>
              </a:r>
              <a:endParaRPr lang="en-US" altLang="zh-CN" dirty="0">
                <a:solidFill>
                  <a:srgbClr val="000000"/>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rPr>
                <a:t>计提折旧处理</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50" name="线形标注 1(带强调线) 59"/>
            <p:cNvSpPr/>
            <p:nvPr/>
          </p:nvSpPr>
          <p:spPr>
            <a:xfrm rot="16200000">
              <a:off x="870830" y="684019"/>
              <a:ext cx="914400" cy="2447884"/>
            </a:xfrm>
            <a:prstGeom prst="accentCallout1">
              <a:avLst>
                <a:gd name="adj1" fmla="val 45730"/>
                <a:gd name="adj2" fmla="val 110369"/>
                <a:gd name="adj3" fmla="val 58176"/>
                <a:gd name="adj4" fmla="val 147849"/>
              </a:avLst>
            </a:prstGeom>
            <a:no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 name="组合 4"/>
          <p:cNvGrpSpPr/>
          <p:nvPr/>
        </p:nvGrpSpPr>
        <p:grpSpPr>
          <a:xfrm>
            <a:off x="1173209" y="1121212"/>
            <a:ext cx="9551203" cy="2342272"/>
            <a:chOff x="803817" y="840709"/>
            <a:chExt cx="7164335" cy="1756297"/>
          </a:xfrm>
        </p:grpSpPr>
        <p:sp>
          <p:nvSpPr>
            <p:cNvPr id="31" name="Oval 5"/>
            <p:cNvSpPr>
              <a:spLocks noChangeArrowheads="1"/>
            </p:cNvSpPr>
            <p:nvPr/>
          </p:nvSpPr>
          <p:spPr bwMode="auto">
            <a:xfrm>
              <a:off x="803817" y="905006"/>
              <a:ext cx="1692000" cy="1692000"/>
            </a:xfrm>
            <a:prstGeom prst="ellipse">
              <a:avLst/>
            </a:prstGeom>
            <a:solidFill>
              <a:srgbClr val="165984"/>
            </a:solidFill>
            <a:ln>
              <a:noFill/>
            </a:ln>
          </p:spPr>
          <p:txBody>
            <a:bodyPr vert="horz" wrap="square" lIns="91404" tIns="45703" rIns="91404" bIns="45703" numCol="1" anchor="t" anchorCtr="0" compatLnSpc="1"/>
            <a:lstStyle/>
            <a:p>
              <a:endParaRPr lang="zh-CN" altLang="en-US" sz="2400"/>
            </a:p>
          </p:txBody>
        </p:sp>
        <p:sp>
          <p:nvSpPr>
            <p:cNvPr id="32" name="Oval 6"/>
            <p:cNvSpPr>
              <a:spLocks noChangeArrowheads="1"/>
            </p:cNvSpPr>
            <p:nvPr/>
          </p:nvSpPr>
          <p:spPr bwMode="auto">
            <a:xfrm>
              <a:off x="3539419" y="905006"/>
              <a:ext cx="1692000" cy="1692000"/>
            </a:xfrm>
            <a:prstGeom prst="ellipse">
              <a:avLst/>
            </a:prstGeom>
            <a:solidFill>
              <a:srgbClr val="2ABDC7"/>
            </a:solidFill>
            <a:ln>
              <a:noFill/>
            </a:ln>
          </p:spPr>
          <p:txBody>
            <a:bodyPr vert="horz" wrap="square" lIns="91404" tIns="45703" rIns="91404" bIns="45703" numCol="1" anchor="t" anchorCtr="0" compatLnSpc="1"/>
            <a:lstStyle/>
            <a:p>
              <a:endParaRPr lang="zh-CN" altLang="en-US" sz="2400"/>
            </a:p>
          </p:txBody>
        </p:sp>
        <p:sp>
          <p:nvSpPr>
            <p:cNvPr id="33" name="Oval 7"/>
            <p:cNvSpPr>
              <a:spLocks noChangeArrowheads="1"/>
            </p:cNvSpPr>
            <p:nvPr/>
          </p:nvSpPr>
          <p:spPr bwMode="auto">
            <a:xfrm>
              <a:off x="6276152" y="905006"/>
              <a:ext cx="1692000" cy="1692000"/>
            </a:xfrm>
            <a:prstGeom prst="ellipse">
              <a:avLst/>
            </a:prstGeom>
            <a:solidFill>
              <a:srgbClr val="165984"/>
            </a:solidFill>
            <a:ln>
              <a:noFill/>
            </a:ln>
          </p:spPr>
          <p:txBody>
            <a:bodyPr vert="horz" wrap="square" lIns="91404" tIns="45703" rIns="91404" bIns="45703" numCol="1" anchor="t" anchorCtr="0" compatLnSpc="1"/>
            <a:lstStyle/>
            <a:p>
              <a:endParaRPr lang="zh-CN" altLang="en-US" sz="2400"/>
            </a:p>
          </p:txBody>
        </p:sp>
        <p:sp>
          <p:nvSpPr>
            <p:cNvPr id="34" name="Freeform 8"/>
            <p:cNvSpPr>
              <a:spLocks noEditPoints="1"/>
            </p:cNvSpPr>
            <p:nvPr/>
          </p:nvSpPr>
          <p:spPr bwMode="auto">
            <a:xfrm>
              <a:off x="2897940" y="1556874"/>
              <a:ext cx="243543" cy="384951"/>
            </a:xfrm>
            <a:custGeom>
              <a:avLst/>
              <a:gdLst>
                <a:gd name="T0" fmla="*/ 0 w 429"/>
                <a:gd name="T1" fmla="*/ 0 h 673"/>
                <a:gd name="T2" fmla="*/ 231 w 429"/>
                <a:gd name="T3" fmla="*/ 0 h 673"/>
                <a:gd name="T4" fmla="*/ 429 w 429"/>
                <a:gd name="T5" fmla="*/ 336 h 673"/>
                <a:gd name="T6" fmla="*/ 231 w 429"/>
                <a:gd name="T7" fmla="*/ 673 h 673"/>
                <a:gd name="T8" fmla="*/ 0 w 429"/>
                <a:gd name="T9" fmla="*/ 673 h 673"/>
                <a:gd name="T10" fmla="*/ 198 w 429"/>
                <a:gd name="T11" fmla="*/ 336 h 673"/>
                <a:gd name="T12" fmla="*/ 0 w 429"/>
                <a:gd name="T13" fmla="*/ 0 h 673"/>
                <a:gd name="T14" fmla="*/ 99 w 429"/>
                <a:gd name="T15" fmla="*/ 168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673">
                  <a:moveTo>
                    <a:pt x="0" y="0"/>
                  </a:moveTo>
                  <a:lnTo>
                    <a:pt x="231" y="0"/>
                  </a:lnTo>
                  <a:lnTo>
                    <a:pt x="429" y="336"/>
                  </a:lnTo>
                  <a:lnTo>
                    <a:pt x="231" y="673"/>
                  </a:lnTo>
                  <a:lnTo>
                    <a:pt x="0" y="673"/>
                  </a:lnTo>
                  <a:lnTo>
                    <a:pt x="198" y="336"/>
                  </a:lnTo>
                  <a:lnTo>
                    <a:pt x="0" y="0"/>
                  </a:lnTo>
                  <a:close/>
                  <a:moveTo>
                    <a:pt x="99" y="168"/>
                  </a:moveTo>
                </a:path>
              </a:pathLst>
            </a:custGeom>
            <a:solidFill>
              <a:schemeClr val="accent3"/>
            </a:solidFill>
            <a:ln>
              <a:noFill/>
            </a:ln>
          </p:spPr>
          <p:txBody>
            <a:bodyPr vert="horz" wrap="square" lIns="91404" tIns="45703" rIns="91404" bIns="45703" numCol="1" anchor="t" anchorCtr="0" compatLnSpc="1"/>
            <a:lstStyle/>
            <a:p>
              <a:endParaRPr lang="zh-CN" altLang="en-US" sz="2400"/>
            </a:p>
          </p:txBody>
        </p:sp>
        <p:sp>
          <p:nvSpPr>
            <p:cNvPr id="35" name="Freeform 9"/>
            <p:cNvSpPr>
              <a:spLocks noEditPoints="1"/>
            </p:cNvSpPr>
            <p:nvPr/>
          </p:nvSpPr>
          <p:spPr bwMode="auto">
            <a:xfrm>
              <a:off x="5662425" y="1598470"/>
              <a:ext cx="243543" cy="384951"/>
            </a:xfrm>
            <a:custGeom>
              <a:avLst/>
              <a:gdLst>
                <a:gd name="T0" fmla="*/ 0 w 428"/>
                <a:gd name="T1" fmla="*/ 0 h 673"/>
                <a:gd name="T2" fmla="*/ 231 w 428"/>
                <a:gd name="T3" fmla="*/ 0 h 673"/>
                <a:gd name="T4" fmla="*/ 428 w 428"/>
                <a:gd name="T5" fmla="*/ 336 h 673"/>
                <a:gd name="T6" fmla="*/ 231 w 428"/>
                <a:gd name="T7" fmla="*/ 673 h 673"/>
                <a:gd name="T8" fmla="*/ 0 w 428"/>
                <a:gd name="T9" fmla="*/ 673 h 673"/>
                <a:gd name="T10" fmla="*/ 197 w 428"/>
                <a:gd name="T11" fmla="*/ 336 h 673"/>
                <a:gd name="T12" fmla="*/ 0 w 428"/>
                <a:gd name="T13" fmla="*/ 0 h 673"/>
                <a:gd name="T14" fmla="*/ 98 w 428"/>
                <a:gd name="T15" fmla="*/ 168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673">
                  <a:moveTo>
                    <a:pt x="0" y="0"/>
                  </a:moveTo>
                  <a:lnTo>
                    <a:pt x="231" y="0"/>
                  </a:lnTo>
                  <a:lnTo>
                    <a:pt x="428" y="336"/>
                  </a:lnTo>
                  <a:lnTo>
                    <a:pt x="231" y="673"/>
                  </a:lnTo>
                  <a:lnTo>
                    <a:pt x="0" y="673"/>
                  </a:lnTo>
                  <a:lnTo>
                    <a:pt x="197" y="336"/>
                  </a:lnTo>
                  <a:lnTo>
                    <a:pt x="0" y="0"/>
                  </a:lnTo>
                  <a:close/>
                  <a:moveTo>
                    <a:pt x="98" y="168"/>
                  </a:moveTo>
                </a:path>
              </a:pathLst>
            </a:custGeom>
            <a:solidFill>
              <a:schemeClr val="accent3"/>
            </a:solidFill>
            <a:ln>
              <a:noFill/>
            </a:ln>
          </p:spPr>
          <p:txBody>
            <a:bodyPr vert="horz" wrap="square" lIns="91404" tIns="45703" rIns="91404" bIns="45703" numCol="1" anchor="t" anchorCtr="0" compatLnSpc="1"/>
            <a:lstStyle/>
            <a:p>
              <a:endParaRPr lang="zh-CN" altLang="en-US" sz="2400"/>
            </a:p>
          </p:txBody>
        </p:sp>
        <p:sp>
          <p:nvSpPr>
            <p:cNvPr id="36" name="TextBox 9"/>
            <p:cNvSpPr txBox="1"/>
            <p:nvPr/>
          </p:nvSpPr>
          <p:spPr>
            <a:xfrm>
              <a:off x="1116174" y="1474908"/>
              <a:ext cx="1067285" cy="496175"/>
            </a:xfrm>
            <a:prstGeom prst="rect">
              <a:avLst/>
            </a:prstGeom>
            <a:solidFill>
              <a:srgbClr val="165984"/>
            </a:solidFill>
          </p:spPr>
          <p:txBody>
            <a:bodyPr wrap="square" anchor="ctr">
              <a:spAutoFit/>
            </a:bodyPr>
            <a:lstStyle/>
            <a:p>
              <a:pPr algn="ctr"/>
              <a:r>
                <a:rPr lang="zh-CN" altLang="en-US" sz="3700" b="1" dirty="0">
                  <a:solidFill>
                    <a:srgbClr val="FEFEFE"/>
                  </a:solidFill>
                  <a:latin typeface="微软雅黑" panose="020B0503020204020204" pitchFamily="34" charset="-122"/>
                  <a:ea typeface="微软雅黑" panose="020B0503020204020204" pitchFamily="34" charset="-122"/>
                </a:rPr>
                <a:t>准备</a:t>
              </a:r>
              <a:endParaRPr lang="zh-CN" altLang="en-US" sz="3700" b="1" dirty="0">
                <a:solidFill>
                  <a:srgbClr val="FEFEFE"/>
                </a:solidFill>
                <a:latin typeface="微软雅黑" panose="020B0503020204020204" pitchFamily="34" charset="-122"/>
                <a:ea typeface="微软雅黑" panose="020B0503020204020204" pitchFamily="34" charset="-122"/>
              </a:endParaRPr>
            </a:p>
          </p:txBody>
        </p:sp>
        <p:sp>
          <p:nvSpPr>
            <p:cNvPr id="37" name="TextBox 10"/>
            <p:cNvSpPr txBox="1"/>
            <p:nvPr/>
          </p:nvSpPr>
          <p:spPr>
            <a:xfrm>
              <a:off x="3927766" y="1553187"/>
              <a:ext cx="915303" cy="392324"/>
            </a:xfrm>
            <a:prstGeom prst="rect">
              <a:avLst/>
            </a:prstGeom>
            <a:solidFill>
              <a:srgbClr val="2ABDC7"/>
            </a:solidFill>
          </p:spPr>
          <p:txBody>
            <a:bodyPr wrap="square" anchor="ctr">
              <a:spAutoFit/>
            </a:bodyPr>
            <a:lstStyle>
              <a:defPPr>
                <a:defRPr lang="zh-CN"/>
              </a:defPPr>
              <a:lvl1pPr algn="ctr">
                <a:defRPr sz="2800" b="1">
                  <a:solidFill>
                    <a:srgbClr val="FEFEFE"/>
                  </a:solidFill>
                  <a:latin typeface="微软雅黑" panose="020B0503020204020204" pitchFamily="34" charset="-122"/>
                  <a:ea typeface="微软雅黑" panose="020B0503020204020204" pitchFamily="34" charset="-122"/>
                </a:defRPr>
              </a:lvl1pPr>
            </a:lstStyle>
            <a:p>
              <a:r>
                <a:rPr lang="zh-CN" altLang="en-US" dirty="0"/>
                <a:t>盘点</a:t>
              </a:r>
              <a:endParaRPr lang="zh-CN" altLang="en-US" dirty="0"/>
            </a:p>
          </p:txBody>
        </p:sp>
        <p:sp>
          <p:nvSpPr>
            <p:cNvPr id="38" name="TextBox 11"/>
            <p:cNvSpPr txBox="1"/>
            <p:nvPr/>
          </p:nvSpPr>
          <p:spPr>
            <a:xfrm>
              <a:off x="6660192" y="1553187"/>
              <a:ext cx="923919" cy="392324"/>
            </a:xfrm>
            <a:prstGeom prst="rect">
              <a:avLst/>
            </a:prstGeom>
            <a:solidFill>
              <a:srgbClr val="165984"/>
            </a:solidFill>
          </p:spPr>
          <p:txBody>
            <a:bodyPr wrap="square" anchor="ctr">
              <a:spAutoFit/>
            </a:bodyPr>
            <a:lstStyle>
              <a:defPPr>
                <a:defRPr lang="zh-CN"/>
              </a:defPPr>
              <a:lvl1pPr algn="ctr">
                <a:defRPr sz="2800" b="1">
                  <a:solidFill>
                    <a:srgbClr val="FEFEFE"/>
                  </a:solidFill>
                  <a:latin typeface="微软雅黑" panose="020B0503020204020204" pitchFamily="34" charset="-122"/>
                  <a:ea typeface="微软雅黑" panose="020B0503020204020204" pitchFamily="34" charset="-122"/>
                </a:defRPr>
              </a:lvl1pPr>
            </a:lstStyle>
            <a:p>
              <a:r>
                <a:rPr lang="zh-CN" altLang="en-US" dirty="0"/>
                <a:t>编报</a:t>
              </a:r>
              <a:endParaRPr lang="zh-CN" altLang="en-US" dirty="0"/>
            </a:p>
          </p:txBody>
        </p:sp>
        <p:sp>
          <p:nvSpPr>
            <p:cNvPr id="39" name="Oval 7"/>
            <p:cNvSpPr>
              <a:spLocks noChangeArrowheads="1"/>
            </p:cNvSpPr>
            <p:nvPr/>
          </p:nvSpPr>
          <p:spPr bwMode="auto">
            <a:xfrm>
              <a:off x="915221" y="840709"/>
              <a:ext cx="504000" cy="504000"/>
            </a:xfrm>
            <a:prstGeom prst="ellipse">
              <a:avLst/>
            </a:prstGeom>
            <a:solidFill>
              <a:srgbClr val="165984"/>
            </a:solidFill>
            <a:ln w="28575">
              <a:solidFill>
                <a:srgbClr val="F8F8F8"/>
              </a:solidFill>
            </a:ln>
          </p:spPr>
          <p:txBody>
            <a:bodyPr anchor="ctr"/>
            <a:lstStyle/>
            <a:p>
              <a:pPr algn="ctr">
                <a:buFont typeface="Arial" panose="020B0604020202020204" pitchFamily="34" charset="0"/>
                <a:buNone/>
              </a:pP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Oval 13"/>
            <p:cNvSpPr>
              <a:spLocks noChangeArrowheads="1"/>
            </p:cNvSpPr>
            <p:nvPr/>
          </p:nvSpPr>
          <p:spPr bwMode="auto">
            <a:xfrm>
              <a:off x="3708608" y="840709"/>
              <a:ext cx="504000" cy="504000"/>
            </a:xfrm>
            <a:prstGeom prst="ellipse">
              <a:avLst/>
            </a:prstGeom>
            <a:solidFill>
              <a:srgbClr val="2ABDC7"/>
            </a:solidFill>
            <a:ln w="28575">
              <a:solidFill>
                <a:srgbClr val="F8F8F8"/>
              </a:solidFill>
            </a:ln>
          </p:spPr>
          <p:txBody>
            <a:bodyPr/>
            <a:lstStyle/>
            <a:p>
              <a:pPr algn="ctr">
                <a:buFont typeface="Arial" panose="020B0604020202020204" pitchFamily="34" charset="0"/>
                <a:buNone/>
              </a:pPr>
              <a:r>
                <a:rPr lang="en-US" altLang="zh-CN" sz="2900" b="1" dirty="0">
                  <a:solidFill>
                    <a:schemeClr val="bg1"/>
                  </a:solidFill>
                  <a:latin typeface="微软雅黑" panose="020B0503020204020204" pitchFamily="34" charset="-122"/>
                  <a:ea typeface="微软雅黑" panose="020B0503020204020204" pitchFamily="34" charset="-122"/>
                </a:rPr>
                <a:t>2</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sp>
          <p:nvSpPr>
            <p:cNvPr id="41" name="Oval 14"/>
            <p:cNvSpPr>
              <a:spLocks noChangeArrowheads="1"/>
            </p:cNvSpPr>
            <p:nvPr/>
          </p:nvSpPr>
          <p:spPr bwMode="auto">
            <a:xfrm>
              <a:off x="6444210" y="840709"/>
              <a:ext cx="504000" cy="504000"/>
            </a:xfrm>
            <a:prstGeom prst="ellipse">
              <a:avLst/>
            </a:prstGeom>
            <a:solidFill>
              <a:srgbClr val="165984"/>
            </a:solidFill>
            <a:ln w="28575">
              <a:solidFill>
                <a:srgbClr val="F8F8F8"/>
              </a:solidFill>
            </a:ln>
          </p:spPr>
          <p:txBody>
            <a:bodyPr/>
            <a:lstStyle/>
            <a:p>
              <a:pPr algn="ctr">
                <a:buFont typeface="Arial" panose="020B0604020202020204" pitchFamily="34" charset="0"/>
                <a:buNone/>
              </a:pPr>
              <a:r>
                <a:rPr lang="en-US" altLang="zh-CN" sz="2900" b="1" dirty="0">
                  <a:solidFill>
                    <a:schemeClr val="bg1"/>
                  </a:solidFill>
                  <a:latin typeface="微软雅黑" panose="020B0503020204020204" pitchFamily="34" charset="-122"/>
                  <a:ea typeface="微软雅黑" panose="020B0503020204020204" pitchFamily="34" charset="-122"/>
                </a:rPr>
                <a:t>3</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283471" y="3929184"/>
            <a:ext cx="3787068" cy="1976664"/>
            <a:chOff x="3213014" y="2946202"/>
            <a:chExt cx="2840671" cy="1482155"/>
          </a:xfrm>
        </p:grpSpPr>
        <p:grpSp>
          <p:nvGrpSpPr>
            <p:cNvPr id="52" name="组合 54"/>
            <p:cNvGrpSpPr/>
            <p:nvPr/>
          </p:nvGrpSpPr>
          <p:grpSpPr>
            <a:xfrm>
              <a:off x="3333379" y="2946202"/>
              <a:ext cx="2447884" cy="1482155"/>
              <a:chOff x="283770" y="1301540"/>
              <a:chExt cx="2447884" cy="1056318"/>
            </a:xfrm>
          </p:grpSpPr>
          <p:cxnSp>
            <p:nvCxnSpPr>
              <p:cNvPr id="53" name="直接连接符 55"/>
              <p:cNvCxnSpPr/>
              <p:nvPr/>
            </p:nvCxnSpPr>
            <p:spPr>
              <a:xfrm>
                <a:off x="2551970" y="1301540"/>
                <a:ext cx="91" cy="0"/>
              </a:xfrm>
              <a:prstGeom prst="line">
                <a:avLst/>
              </a:prstGeom>
              <a:ln w="19050">
                <a:solidFill>
                  <a:srgbClr val="B71F22"/>
                </a:solidFill>
              </a:ln>
            </p:spPr>
            <p:style>
              <a:lnRef idx="1">
                <a:schemeClr val="accent1"/>
              </a:lnRef>
              <a:fillRef idx="0">
                <a:schemeClr val="accent1"/>
              </a:fillRef>
              <a:effectRef idx="0">
                <a:schemeClr val="accent1"/>
              </a:effectRef>
              <a:fontRef idx="minor">
                <a:schemeClr val="tx1"/>
              </a:fontRef>
            </p:style>
          </p:cxnSp>
          <p:sp>
            <p:nvSpPr>
              <p:cNvPr id="57" name="线形标注 1(带强调线) 59"/>
              <p:cNvSpPr/>
              <p:nvPr/>
            </p:nvSpPr>
            <p:spPr>
              <a:xfrm rot="16200000">
                <a:off x="1050512" y="676716"/>
                <a:ext cx="914400" cy="2447884"/>
              </a:xfrm>
              <a:prstGeom prst="accentCallout1">
                <a:avLst>
                  <a:gd name="adj1" fmla="val 45730"/>
                  <a:gd name="adj2" fmla="val 110369"/>
                  <a:gd name="adj3" fmla="val 46114"/>
                  <a:gd name="adj4" fmla="val 144137"/>
                </a:avLst>
              </a:prstGeom>
              <a:noFill/>
              <a:ln>
                <a:solidFill>
                  <a:srgbClr val="2A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1" name="矩形 50"/>
            <p:cNvSpPr/>
            <p:nvPr/>
          </p:nvSpPr>
          <p:spPr>
            <a:xfrm>
              <a:off x="3213014" y="3074770"/>
              <a:ext cx="2840671" cy="1159664"/>
            </a:xfrm>
            <a:prstGeom prst="rect">
              <a:avLst/>
            </a:prstGeom>
          </p:spPr>
          <p:txBody>
            <a:bodyPr wrap="square">
              <a:spAutoFit/>
            </a:bodyPr>
            <a:lstStyle/>
            <a:p>
              <a:pPr marL="381000" indent="-381000">
                <a:lnSpc>
                  <a:spcPct val="150000"/>
                </a:lnSpc>
                <a:buFont typeface="Wingdings" panose="05000000000000000000" pitchFamily="2" charset="2"/>
                <a:buChar char="Ø"/>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年末进行资产盘点</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基于</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盘点</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结果</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，完善</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系统</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固定资产及无形资产卡片</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信息</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332077" y="4100645"/>
            <a:ext cx="3918902" cy="2458944"/>
            <a:chOff x="6249868" y="3074770"/>
            <a:chExt cx="2939558" cy="1843780"/>
          </a:xfrm>
        </p:grpSpPr>
        <p:sp>
          <p:nvSpPr>
            <p:cNvPr id="59" name="矩形 58"/>
            <p:cNvSpPr/>
            <p:nvPr/>
          </p:nvSpPr>
          <p:spPr>
            <a:xfrm>
              <a:off x="6249868" y="3074770"/>
              <a:ext cx="2939558" cy="1843780"/>
            </a:xfrm>
            <a:prstGeom prst="rect">
              <a:avLst/>
            </a:prstGeom>
          </p:spPr>
          <p:txBody>
            <a:bodyPr wrap="square">
              <a:spAutoFit/>
            </a:bodyPr>
            <a:lstStyle/>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rPr>
                <a:t>根据资产账及盘点结果填报报表数据</a:t>
              </a:r>
              <a:endParaRPr lang="en-US" altLang="zh-CN" dirty="0">
                <a:solidFill>
                  <a:srgbClr val="000000"/>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rPr>
                <a:t>系统自动生成汇总表</a:t>
              </a:r>
              <a:endParaRPr lang="en-US" altLang="zh-CN" dirty="0">
                <a:solidFill>
                  <a:srgbClr val="000000"/>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dirty="0">
                  <a:solidFill>
                    <a:srgbClr val="000000"/>
                  </a:solidFill>
                  <a:latin typeface="微软雅黑" panose="020B0503020204020204" pitchFamily="34" charset="-122"/>
                  <a:ea typeface="微软雅黑" panose="020B0503020204020204" pitchFamily="34" charset="-122"/>
                </a:rPr>
                <a:t>编制填报说明及分析报告</a:t>
              </a:r>
              <a:endParaRPr lang="en-US" altLang="zh-CN" dirty="0">
                <a:solidFill>
                  <a:srgbClr val="000000"/>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zh-CN" dirty="0">
                  <a:solidFill>
                    <a:srgbClr val="000000"/>
                  </a:solidFill>
                  <a:latin typeface="微软雅黑" panose="020B0503020204020204" pitchFamily="34" charset="-122"/>
                  <a:ea typeface="微软雅黑" panose="020B0503020204020204" pitchFamily="34" charset="-122"/>
                </a:rPr>
                <a:t>逐级汇总上报</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61" name="线形标注 1(带强调线) 59"/>
            <p:cNvSpPr/>
            <p:nvPr/>
          </p:nvSpPr>
          <p:spPr>
            <a:xfrm rot="16200000">
              <a:off x="7077626" y="2432541"/>
              <a:ext cx="1283025" cy="2678278"/>
            </a:xfrm>
            <a:prstGeom prst="accentCallout1">
              <a:avLst>
                <a:gd name="adj1" fmla="val 45730"/>
                <a:gd name="adj2" fmla="val 110369"/>
                <a:gd name="adj3" fmla="val 32156"/>
                <a:gd name="adj4" fmla="val 151561"/>
              </a:avLst>
            </a:prstGeom>
            <a:no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2" name="TextBox 8"/>
          <p:cNvSpPr txBox="1"/>
          <p:nvPr/>
        </p:nvSpPr>
        <p:spPr>
          <a:xfrm>
            <a:off x="-25474" y="99427"/>
            <a:ext cx="5912661" cy="553994"/>
          </a:xfrm>
          <a:prstGeom prst="rect">
            <a:avLst/>
          </a:prstGeom>
          <a:noFill/>
        </p:spPr>
        <p:txBody>
          <a:bodyPr wrap="square" lIns="121917" tIns="60958" rIns="121917" bIns="60958"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第一部分   编报总体要求</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编报流程</a:t>
            </a:r>
            <a:endParaRPr lang="en-US" altLang="zh-CN" sz="27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6285" y="66542"/>
            <a:ext cx="2208770" cy="886269"/>
          </a:xfrm>
          <a:prstGeom prst="rect">
            <a:avLst/>
          </a:prstGeom>
        </p:spPr>
      </p:pic>
      <p:pic>
        <p:nvPicPr>
          <p:cNvPr id="17" name="Picture 2" descr="D:\0 培训中心\20101130 董老师任务\3 图片资料\口号艺术字(黑色)\天长地久与其为友.pn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a:stretch>
            <a:fillRect/>
          </a:stretch>
        </p:blipFill>
        <p:spPr bwMode="auto">
          <a:xfrm>
            <a:off x="8673679" y="66542"/>
            <a:ext cx="3462338" cy="679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矩形 36"/>
          <p:cNvSpPr/>
          <p:nvPr/>
        </p:nvSpPr>
        <p:spPr>
          <a:xfrm>
            <a:off x="-36065" y="2269930"/>
            <a:ext cx="5747280"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644650"/>
            <a:endParaRPr lang="zh-CN" altLang="en-US" sz="2300">
              <a:solidFill>
                <a:srgbClr val="1F497D"/>
              </a:solidFill>
            </a:endParaRPr>
          </a:p>
        </p:txBody>
      </p:sp>
      <p:sp>
        <p:nvSpPr>
          <p:cNvPr id="38" name="矩形 37"/>
          <p:cNvSpPr/>
          <p:nvPr/>
        </p:nvSpPr>
        <p:spPr>
          <a:xfrm>
            <a:off x="5807218" y="2269938"/>
            <a:ext cx="383893" cy="2208182"/>
          </a:xfrm>
          <a:prstGeom prst="rect">
            <a:avLst/>
          </a:prstGeom>
          <a:solidFill>
            <a:srgbClr val="16598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7930"/>
            <a:endParaRPr lang="zh-CN" altLang="en-US" sz="2300">
              <a:solidFill>
                <a:srgbClr val="1F497D"/>
              </a:solidFill>
            </a:endParaRPr>
          </a:p>
        </p:txBody>
      </p:sp>
      <p:sp>
        <p:nvSpPr>
          <p:cNvPr id="39" name="TextBox 11"/>
          <p:cNvSpPr txBox="1"/>
          <p:nvPr/>
        </p:nvSpPr>
        <p:spPr>
          <a:xfrm>
            <a:off x="2567186" y="2600165"/>
            <a:ext cx="3016204" cy="954103"/>
          </a:xfrm>
          <a:prstGeom prst="rect">
            <a:avLst/>
          </a:prstGeom>
          <a:noFill/>
        </p:spPr>
        <p:txBody>
          <a:bodyPr wrap="none" lIns="121917" tIns="60958" rIns="121917" bIns="60958" rtlCol="0">
            <a:spAutoFit/>
          </a:bodyPr>
          <a:lstStyle/>
          <a:p>
            <a:pPr algn="r" defTabSz="1217930"/>
            <a:r>
              <a:rPr lang="zh-CN" altLang="en-US" sz="5400" b="1" dirty="0">
                <a:solidFill>
                  <a:schemeClr val="bg1"/>
                </a:solidFill>
                <a:latin typeface="微软雅黑" panose="020B0503020204020204" pitchFamily="34" charset="-122"/>
                <a:ea typeface="微软雅黑" panose="020B0503020204020204" pitchFamily="34" charset="-122"/>
              </a:rPr>
              <a:t>第二部分</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40" name="文本占位符 3"/>
          <p:cNvSpPr txBox="1"/>
          <p:nvPr/>
        </p:nvSpPr>
        <p:spPr>
          <a:xfrm>
            <a:off x="6383205" y="2301476"/>
            <a:ext cx="5581156" cy="576047"/>
          </a:xfrm>
          <a:prstGeom prst="rect">
            <a:avLst/>
          </a:prstGeom>
        </p:spPr>
        <p:txBody>
          <a:bodyPr vert="horz" lIns="121885" tIns="60942" rIns="121885" bIns="60942" rtlCol="0" anchor="ctr">
            <a:noAutofit/>
          </a:bodyPr>
          <a:lstStyle>
            <a:defPPr>
              <a:defRPr lang="zh-CN"/>
            </a:defPPr>
            <a:lvl1pPr indent="0" defTabSz="914400">
              <a:spcBef>
                <a:spcPct val="20000"/>
              </a:spcBef>
              <a:buFont typeface="Arial" panose="020B0604020202020204" pitchFamily="34" charset="0"/>
              <a:buNone/>
              <a:defRPr sz="2800" b="1">
                <a:solidFill>
                  <a:schemeClr val="tx1">
                    <a:lumMod val="95000"/>
                    <a:lumOff val="5000"/>
                  </a:schemeClr>
                </a:solidFill>
                <a:latin typeface="微软雅黑" panose="020B0503020204020204" pitchFamily="34" charset="-122"/>
                <a:ea typeface="微软雅黑" panose="020B0503020204020204" pitchFamily="34" charset="-122"/>
              </a:defRPr>
            </a:lvl1pPr>
            <a:lvl2pPr marL="457200" indent="0" defTabSz="914400">
              <a:spcBef>
                <a:spcPct val="20000"/>
              </a:spcBef>
              <a:buFont typeface="Arial" panose="020B0604020202020204" pitchFamily="34" charset="0"/>
              <a:buNone/>
              <a:defRPr sz="1800">
                <a:solidFill>
                  <a:schemeClr val="tx1">
                    <a:tint val="75000"/>
                  </a:schemeClr>
                </a:solidFill>
              </a:defRPr>
            </a:lvl2pPr>
            <a:lvl3pPr marL="914400" indent="0" defTabSz="914400">
              <a:spcBef>
                <a:spcPct val="20000"/>
              </a:spcBef>
              <a:buFont typeface="Arial" panose="020B0604020202020204" pitchFamily="34" charset="0"/>
              <a:buNone/>
              <a:defRPr sz="1600">
                <a:solidFill>
                  <a:schemeClr val="tx1">
                    <a:tint val="75000"/>
                  </a:schemeClr>
                </a:solidFill>
              </a:defRPr>
            </a:lvl3pPr>
            <a:lvl4pPr marL="1371600" indent="0" defTabSz="914400">
              <a:spcBef>
                <a:spcPct val="20000"/>
              </a:spcBef>
              <a:buFont typeface="Arial" panose="020B0604020202020204" pitchFamily="34" charset="0"/>
              <a:buNone/>
              <a:defRPr sz="1400">
                <a:solidFill>
                  <a:schemeClr val="tx1">
                    <a:tint val="75000"/>
                  </a:schemeClr>
                </a:solidFill>
              </a:defRPr>
            </a:lvl4pPr>
            <a:lvl5pPr marL="1828800" indent="0" defTabSz="914400">
              <a:spcBef>
                <a:spcPct val="20000"/>
              </a:spcBef>
              <a:buFont typeface="Arial" panose="020B0604020202020204" pitchFamily="34" charset="0"/>
              <a:buNone/>
              <a:defRPr sz="1400">
                <a:solidFill>
                  <a:schemeClr val="tx1">
                    <a:tint val="75000"/>
                  </a:schemeClr>
                </a:solidFill>
              </a:defRPr>
            </a:lvl5pPr>
            <a:lvl6pPr marL="2286000" indent="0" defTabSz="914400">
              <a:spcBef>
                <a:spcPct val="20000"/>
              </a:spcBef>
              <a:buFont typeface="Arial" panose="020B0604020202020204" pitchFamily="34" charset="0"/>
              <a:buNone/>
              <a:defRPr sz="1400">
                <a:solidFill>
                  <a:schemeClr val="tx1">
                    <a:tint val="75000"/>
                  </a:schemeClr>
                </a:solidFill>
              </a:defRPr>
            </a:lvl6pPr>
            <a:lvl7pPr marL="2743200" indent="0" defTabSz="914400">
              <a:spcBef>
                <a:spcPct val="20000"/>
              </a:spcBef>
              <a:buFont typeface="Arial" panose="020B0604020202020204" pitchFamily="34" charset="0"/>
              <a:buNone/>
              <a:defRPr sz="1400">
                <a:solidFill>
                  <a:schemeClr val="tx1">
                    <a:tint val="75000"/>
                  </a:schemeClr>
                </a:solidFill>
              </a:defRPr>
            </a:lvl7pPr>
            <a:lvl8pPr marL="3200400" indent="0" defTabSz="914400">
              <a:spcBef>
                <a:spcPct val="20000"/>
              </a:spcBef>
              <a:buFont typeface="Arial" panose="020B0604020202020204" pitchFamily="34" charset="0"/>
              <a:buNone/>
              <a:defRPr sz="1400">
                <a:solidFill>
                  <a:schemeClr val="tx1">
                    <a:tint val="75000"/>
                  </a:schemeClr>
                </a:solidFill>
              </a:defRPr>
            </a:lvl8pPr>
            <a:lvl9pPr marL="3657600" indent="0" defTabSz="914400">
              <a:spcBef>
                <a:spcPct val="20000"/>
              </a:spcBef>
              <a:buFont typeface="Arial" panose="020B0604020202020204" pitchFamily="34" charset="0"/>
              <a:buNone/>
              <a:defRPr sz="1400">
                <a:solidFill>
                  <a:schemeClr val="tx1">
                    <a:tint val="75000"/>
                  </a:schemeClr>
                </a:solidFill>
              </a:defRPr>
            </a:lvl9pPr>
          </a:lstStyle>
          <a:p>
            <a:r>
              <a:rPr lang="zh-CN" altLang="en-US" dirty="0"/>
              <a:t>报表功能讲解</a:t>
            </a:r>
            <a:endParaRPr lang="zh-CN" altLang="en-US" dirty="0"/>
          </a:p>
        </p:txBody>
      </p:sp>
      <p:sp>
        <p:nvSpPr>
          <p:cNvPr id="41" name="矩形 40"/>
          <p:cNvSpPr/>
          <p:nvPr/>
        </p:nvSpPr>
        <p:spPr>
          <a:xfrm>
            <a:off x="6383203" y="3046731"/>
            <a:ext cx="5375897" cy="60973"/>
          </a:xfrm>
          <a:prstGeom prst="rect">
            <a:avLst/>
          </a:prstGeom>
          <a:solidFill>
            <a:srgbClr val="165984"/>
          </a:solidFill>
          <a:ln>
            <a:noFill/>
          </a:ln>
          <a:effectLst/>
        </p:spPr>
        <p:style>
          <a:lnRef idx="1">
            <a:schemeClr val="accent6"/>
          </a:lnRef>
          <a:fillRef idx="3">
            <a:schemeClr val="accent6"/>
          </a:fillRef>
          <a:effectRef idx="2">
            <a:schemeClr val="accent6"/>
          </a:effectRef>
          <a:fontRef idx="minor">
            <a:schemeClr val="lt1"/>
          </a:fontRef>
        </p:style>
        <p:txBody>
          <a:bodyPr lIns="121917" tIns="60958" rIns="121917" bIns="60958" rtlCol="0" anchor="ctr"/>
          <a:lstStyle/>
          <a:p>
            <a:pPr algn="ctr" defTabSz="1217930"/>
            <a:endParaRPr lang="en-US" sz="2300">
              <a:solidFill>
                <a:srgbClr val="1F497D"/>
              </a:solidFill>
            </a:endParaRPr>
          </a:p>
        </p:txBody>
      </p:sp>
      <p:sp>
        <p:nvSpPr>
          <p:cNvPr id="42" name="矩形 41"/>
          <p:cNvSpPr/>
          <p:nvPr/>
        </p:nvSpPr>
        <p:spPr>
          <a:xfrm>
            <a:off x="6434444" y="3046727"/>
            <a:ext cx="4795998" cy="1824150"/>
          </a:xfrm>
          <a:prstGeom prst="rect">
            <a:avLst/>
          </a:prstGeom>
        </p:spPr>
        <p:txBody>
          <a:bodyPr vert="horz" lIns="121885" tIns="60942" rIns="121885" bIns="60942" rtlCol="0" anchor="ctr">
            <a:no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本章节将详细讲解系统报表功能、操作步骤及操作技巧等，按照报表编报流程进行功能操作详细讲解。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ags/tag1.xml><?xml version="1.0" encoding="utf-8"?>
<p:tagLst xmlns:p="http://schemas.openxmlformats.org/presentationml/2006/main">
  <p:tag name="KSO_WM_SLIDE_MODEL_TYPE" val="timeline"/>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3F3F3F"/>
      </a:dk2>
      <a:lt2>
        <a:srgbClr val="E3DED1"/>
      </a:lt2>
      <a:accent1>
        <a:srgbClr val="1E76B0"/>
      </a:accent1>
      <a:accent2>
        <a:srgbClr val="1E76B0"/>
      </a:accent2>
      <a:accent3>
        <a:srgbClr val="7F7F7F"/>
      </a:accent3>
      <a:accent4>
        <a:srgbClr val="1E76B0"/>
      </a:accent4>
      <a:accent5>
        <a:srgbClr val="1E76B0"/>
      </a:accent5>
      <a:accent6>
        <a:srgbClr val="7F7F7F"/>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10993</Words>
  <Application>WPS 演示</Application>
  <PresentationFormat>自定义</PresentationFormat>
  <Paragraphs>735</Paragraphs>
  <Slides>55</Slides>
  <Notes>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55</vt:i4>
      </vt:variant>
    </vt:vector>
  </HeadingPairs>
  <TitlesOfParts>
    <vt:vector size="73" baseType="lpstr">
      <vt:lpstr>Arial</vt:lpstr>
      <vt:lpstr>宋体</vt:lpstr>
      <vt:lpstr>Wingdings</vt:lpstr>
      <vt:lpstr>Segoe UI</vt:lpstr>
      <vt:lpstr>Segoe UI</vt:lpstr>
      <vt:lpstr>微软雅黑</vt:lpstr>
      <vt:lpstr>华康俪金黑W8(P)</vt:lpstr>
      <vt:lpstr>经典繁仿黑</vt:lpstr>
      <vt:lpstr>Calibri</vt:lpstr>
      <vt:lpstr>Times New Roman</vt:lpstr>
      <vt:lpstr>Calibri</vt:lpstr>
      <vt:lpstr>Bell MT</vt:lpstr>
      <vt:lpstr>Arial Unicode MS</vt:lpstr>
      <vt:lpstr>Open Sans</vt:lpstr>
      <vt:lpstr>冬青黑体简体中文 W3</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孟玲森</dc:creator>
  <cp:lastModifiedBy>尹安旭</cp:lastModifiedBy>
  <cp:revision>193</cp:revision>
  <dcterms:created xsi:type="dcterms:W3CDTF">2015-04-23T03:04:00Z</dcterms:created>
  <dcterms:modified xsi:type="dcterms:W3CDTF">2019-02-19T09:01:42Z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2052-11.1.0.8236</vt:lpwstr>
  </property>
  <property fmtid="{D5CDD505-2E9C-101B-9397-08002B2CF9AE}" pid="3" name="KSORubyTemplateID">
    <vt:lpwstr>13</vt:lpwstr>
  </property>
</Properties>
</file>