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Lst>
  <p:notesMasterIdLst>
    <p:notesMasterId r:id="rId64"/>
  </p:notesMasterIdLst>
  <p:sldIdLst>
    <p:sldId id="256" r:id="rId3"/>
    <p:sldId id="277" r:id="rId4"/>
    <p:sldId id="306" r:id="rId5"/>
    <p:sldId id="307" r:id="rId6"/>
    <p:sldId id="424" r:id="rId7"/>
    <p:sldId id="425" r:id="rId8"/>
    <p:sldId id="310" r:id="rId9"/>
    <p:sldId id="349" r:id="rId10"/>
    <p:sldId id="313" r:id="rId11"/>
    <p:sldId id="384" r:id="rId12"/>
    <p:sldId id="318" r:id="rId13"/>
    <p:sldId id="319" r:id="rId14"/>
    <p:sldId id="426" r:id="rId15"/>
    <p:sldId id="423" r:id="rId16"/>
    <p:sldId id="324" r:id="rId17"/>
    <p:sldId id="326" r:id="rId18"/>
    <p:sldId id="427" r:id="rId19"/>
    <p:sldId id="328" r:id="rId20"/>
    <p:sldId id="381" r:id="rId21"/>
    <p:sldId id="329" r:id="rId22"/>
    <p:sldId id="330" r:id="rId23"/>
    <p:sldId id="331" r:id="rId24"/>
    <p:sldId id="332" r:id="rId25"/>
    <p:sldId id="333" r:id="rId26"/>
    <p:sldId id="334" r:id="rId27"/>
    <p:sldId id="335" r:id="rId28"/>
    <p:sldId id="353" r:id="rId29"/>
    <p:sldId id="336" r:id="rId30"/>
    <p:sldId id="354" r:id="rId31"/>
    <p:sldId id="337" r:id="rId32"/>
    <p:sldId id="338" r:id="rId33"/>
    <p:sldId id="339" r:id="rId34"/>
    <p:sldId id="355" r:id="rId35"/>
    <p:sldId id="340" r:id="rId36"/>
    <p:sldId id="341" r:id="rId37"/>
    <p:sldId id="356" r:id="rId38"/>
    <p:sldId id="342" r:id="rId39"/>
    <p:sldId id="429" r:id="rId40"/>
    <p:sldId id="430" r:id="rId41"/>
    <p:sldId id="431" r:id="rId42"/>
    <p:sldId id="432" r:id="rId43"/>
    <p:sldId id="433" r:id="rId44"/>
    <p:sldId id="434" r:id="rId45"/>
    <p:sldId id="435" r:id="rId46"/>
    <p:sldId id="343" r:id="rId47"/>
    <p:sldId id="344" r:id="rId48"/>
    <p:sldId id="345" r:id="rId49"/>
    <p:sldId id="374" r:id="rId50"/>
    <p:sldId id="373" r:id="rId51"/>
    <p:sldId id="376" r:id="rId52"/>
    <p:sldId id="385" r:id="rId53"/>
    <p:sldId id="379" r:id="rId54"/>
    <p:sldId id="380" r:id="rId55"/>
    <p:sldId id="386" r:id="rId56"/>
    <p:sldId id="387" r:id="rId57"/>
    <p:sldId id="388" r:id="rId58"/>
    <p:sldId id="436" r:id="rId59"/>
    <p:sldId id="437" r:id="rId60"/>
    <p:sldId id="438" r:id="rId61"/>
    <p:sldId id="439" r:id="rId62"/>
    <p:sldId id="323" r:id="rId63"/>
  </p:sldIdLst>
  <p:sldSz cx="9144000" cy="5143500" type="screen16x9"/>
  <p:notesSz cx="6797675" cy="9926638"/>
  <p:custShowLst>
    <p:custShow name="自定义放映 1" id="0">
      <p:sldLst>
        <p:sld r:id="rId3"/>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玲森" initials="孟玲森"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62C7"/>
    <a:srgbClr val="3A2DA1"/>
    <a:srgbClr val="7E72D8"/>
    <a:srgbClr val="5BBAF6"/>
    <a:srgbClr val="052E65"/>
    <a:srgbClr val="003366"/>
    <a:srgbClr val="7366D4"/>
    <a:srgbClr val="000076"/>
    <a:srgbClr val="FFDC6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75179" autoAdjust="0"/>
  </p:normalViewPr>
  <p:slideViewPr>
    <p:cSldViewPr>
      <p:cViewPr varScale="1">
        <p:scale>
          <a:sx n="113" d="100"/>
          <a:sy n="113" d="100"/>
        </p:scale>
        <p:origin x="-1740" y="-102"/>
      </p:cViewPr>
      <p:guideLst>
        <p:guide orient="horz" pos="1592"/>
        <p:guide pos="2964"/>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40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48869" y="0"/>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90488" y="744538"/>
            <a:ext cx="6616700"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1" y="9428583"/>
            <a:ext cx="29440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48869" y="9428583"/>
            <a:ext cx="294723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dirty="0"/>
          </a:p>
        </p:txBody>
      </p:sp>
    </p:spTree>
    <p:extLst>
      <p:ext uri="{BB962C8B-B14F-4D97-AF65-F5344CB8AC3E}">
        <p14:creationId xmlns:p14="http://schemas.microsoft.com/office/powerpoint/2010/main" val="1775917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95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95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b="0"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95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61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a:stretch>
            <a:fillRect/>
          </a:stretch>
        </p:blipFill>
        <p:spPr>
          <a:xfrm>
            <a:off x="-3531" y="0"/>
            <a:ext cx="9144000" cy="666800"/>
          </a:xfrm>
          <a:prstGeom prst="rect">
            <a:avLst/>
          </a:prstGeom>
        </p:spPr>
      </p:pic>
      <p:cxnSp>
        <p:nvCxnSpPr>
          <p:cNvPr id="3" name="直接连接符 2"/>
          <p:cNvCxnSpPr/>
          <p:nvPr userDrawn="1"/>
        </p:nvCxnSpPr>
        <p:spPr>
          <a:xfrm>
            <a:off x="1171393" y="561562"/>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5957424" y="-11010"/>
            <a:ext cx="3188771" cy="666840"/>
            <a:chOff x="5957424" y="-52575"/>
            <a:chExt cx="3188771" cy="666840"/>
          </a:xfrm>
        </p:grpSpPr>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7424" y="-52575"/>
              <a:ext cx="659162" cy="666840"/>
            </a:xfrm>
            <a:prstGeom prst="rect">
              <a:avLst/>
            </a:prstGeom>
            <a:ln>
              <a:noFill/>
            </a:ln>
            <a:effectLst>
              <a:glow rad="114300">
                <a:schemeClr val="accent1">
                  <a:alpha val="23000"/>
                </a:schemeClr>
              </a:glow>
              <a:softEdge rad="0"/>
            </a:effectLst>
          </p:spPr>
        </p:pic>
        <p:grpSp>
          <p:nvGrpSpPr>
            <p:cNvPr id="8" name="组合 7"/>
            <p:cNvGrpSpPr/>
            <p:nvPr userDrawn="1"/>
          </p:nvGrpSpPr>
          <p:grpSpPr>
            <a:xfrm>
              <a:off x="6456177" y="16235"/>
              <a:ext cx="2690018" cy="486391"/>
              <a:chOff x="6289921" y="16235"/>
              <a:chExt cx="2690018" cy="486391"/>
            </a:xfrm>
          </p:grpSpPr>
          <p:sp>
            <p:nvSpPr>
              <p:cNvPr id="2" name="文本框 1"/>
              <p:cNvSpPr txBox="1"/>
              <p:nvPr userDrawn="1"/>
            </p:nvSpPr>
            <p:spPr>
              <a:xfrm>
                <a:off x="6385168" y="302571"/>
                <a:ext cx="2499524" cy="200055"/>
              </a:xfrm>
              <a:prstGeom prst="rect">
                <a:avLst/>
              </a:prstGeom>
              <a:noFill/>
            </p:spPr>
            <p:txBody>
              <a:bodyPr wrap="square" rtlCol="0">
                <a:spAutoFit/>
              </a:bodyPr>
              <a:lstStyle/>
              <a:p>
                <a:pPr algn="dist"/>
                <a:r>
                  <a:rPr lang="en-US" altLang="zh-CN" sz="700" dirty="0">
                    <a:solidFill>
                      <a:schemeClr val="accent1">
                        <a:lumMod val="20000"/>
                        <a:lumOff val="80000"/>
                      </a:schemeClr>
                    </a:solidFill>
                    <a:latin typeface="Kozuka Mincho Pro H" panose="02020A00000000000000" pitchFamily="18" charset="-128"/>
                    <a:ea typeface="Kozuka Mincho Pro H" panose="02020A00000000000000" pitchFamily="18" charset="-128"/>
                  </a:rPr>
                  <a:t>Ministry of Finance of the</a:t>
                </a:r>
                <a:r>
                  <a:rPr lang="en-US" altLang="zh-CN" sz="700" baseline="0" dirty="0">
                    <a:solidFill>
                      <a:schemeClr val="accent1">
                        <a:lumMod val="20000"/>
                        <a:lumOff val="80000"/>
                      </a:schemeClr>
                    </a:solidFill>
                    <a:latin typeface="Kozuka Mincho Pro H" panose="02020A00000000000000" pitchFamily="18" charset="-128"/>
                    <a:ea typeface="Kozuka Mincho Pro H" panose="02020A00000000000000" pitchFamily="18" charset="-128"/>
                  </a:rPr>
                  <a:t> People’s Republic of China</a:t>
                </a:r>
                <a:endParaRPr lang="zh-CN" altLang="en-US" sz="700" dirty="0">
                  <a:solidFill>
                    <a:schemeClr val="accent1">
                      <a:lumMod val="20000"/>
                      <a:lumOff val="80000"/>
                    </a:schemeClr>
                  </a:solidFill>
                  <a:latin typeface="Kozuka Mincho Pro H" panose="02020A00000000000000" pitchFamily="18" charset="-128"/>
                  <a:ea typeface="Kozuka Mincho Pro H" panose="02020A00000000000000" pitchFamily="18" charset="-128"/>
                </a:endParaRPr>
              </a:p>
            </p:txBody>
          </p:sp>
          <p:sp>
            <p:nvSpPr>
              <p:cNvPr id="7" name="矩形 6"/>
              <p:cNvSpPr/>
              <p:nvPr userDrawn="1"/>
            </p:nvSpPr>
            <p:spPr>
              <a:xfrm>
                <a:off x="6289921" y="16235"/>
                <a:ext cx="2690018" cy="338554"/>
              </a:xfrm>
              <a:prstGeom prst="rect">
                <a:avLst/>
              </a:prstGeom>
            </p:spPr>
            <p:txBody>
              <a:bodyPr wrap="square">
                <a:spAutoFit/>
              </a:bodyPr>
              <a:lstStyle/>
              <a:p>
                <a:pPr algn="dist"/>
                <a:r>
                  <a:rPr lang="zh-CN" altLang="en-US" sz="1600" b="1" dirty="0">
                    <a:solidFill>
                      <a:schemeClr val="accent1">
                        <a:lumMod val="20000"/>
                        <a:lumOff val="80000"/>
                      </a:schemeClr>
                    </a:solidFill>
                    <a:latin typeface="华文仿宋" panose="02010600040101010101" pitchFamily="2" charset="-122"/>
                    <a:ea typeface="华文仿宋" panose="02010600040101010101" pitchFamily="2" charset="-122"/>
                  </a:rPr>
                  <a:t>中华人民共和国财政部</a:t>
                </a:r>
                <a:endParaRPr lang="en-US" altLang="zh-CN" sz="1600" b="1" dirty="0">
                  <a:solidFill>
                    <a:schemeClr val="accent1">
                      <a:lumMod val="20000"/>
                      <a:lumOff val="80000"/>
                    </a:schemeClr>
                  </a:solidFill>
                  <a:latin typeface="华文仿宋" panose="02010600040101010101" pitchFamily="2" charset="-122"/>
                  <a:ea typeface="华文仿宋" panose="02010600040101010101" pitchFamily="2" charset="-122"/>
                </a:endParaRPr>
              </a:p>
            </p:txBody>
          </p:sp>
        </p:grpSp>
      </p:grpSp>
      <p:cxnSp>
        <p:nvCxnSpPr>
          <p:cNvPr id="9" name="直接连接符 8"/>
          <p:cNvCxnSpPr/>
          <p:nvPr userDrawn="1"/>
        </p:nvCxnSpPr>
        <p:spPr>
          <a:xfrm>
            <a:off x="0" y="561562"/>
            <a:ext cx="2340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p:nvPr userDrawn="1"/>
        </p:nvSpPr>
        <p:spPr bwMode="auto">
          <a:xfrm>
            <a:off x="8797991" y="4851488"/>
            <a:ext cx="346009" cy="292012"/>
          </a:xfrm>
          <a:prstGeom prst="flowChartPunchedTape">
            <a:avLst/>
          </a:prstGeom>
          <a:solidFill>
            <a:srgbClr val="1B3280"/>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8794460" y="4882078"/>
            <a:ext cx="346009" cy="230832"/>
          </a:xfrm>
          <a:prstGeom prst="rect">
            <a:avLst/>
          </a:prstGeom>
          <a:noFill/>
        </p:spPr>
        <p:txBody>
          <a:bodyPr wrap="square" rtlCol="0">
            <a:spAutoFit/>
          </a:bodyPr>
          <a:lstStyle/>
          <a:p>
            <a:pPr algn="ctr"/>
            <a:fld id="{2EEF1883-7A0E-4F66-9932-E581691AD397}" type="slidenum">
              <a:rPr lang="zh-CN" altLang="en-US" sz="900" b="1" smtClean="0">
                <a:solidFill>
                  <a:schemeClr val="accent1">
                    <a:lumMod val="20000"/>
                    <a:lumOff val="80000"/>
                  </a:schemeClr>
                </a:solidFill>
                <a:latin typeface="微软雅黑" panose="020B0503020204020204" pitchFamily="34" charset="-122"/>
                <a:ea typeface="微软雅黑" panose="020B0503020204020204" pitchFamily="34" charset="-122"/>
              </a:rPr>
              <a:t>‹#›</a:t>
            </a:fld>
            <a:r>
              <a:rPr lang="zh-CN" altLang="en-US" sz="900" b="1" dirty="0">
                <a:solidFill>
                  <a:schemeClr val="accent1">
                    <a:lumMod val="20000"/>
                    <a:lumOff val="80000"/>
                  </a:schemeClr>
                </a:solidFill>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screen"/>
          <a:srcRect/>
          <a:stretch>
            <a:fillRect/>
          </a:stretch>
        </p:blipFill>
        <p:spPr>
          <a:xfrm>
            <a:off x="-3531" y="0"/>
            <a:ext cx="9144000" cy="666800"/>
          </a:xfrm>
          <a:prstGeom prst="rect">
            <a:avLst/>
          </a:prstGeom>
        </p:spPr>
      </p:pic>
      <p:cxnSp>
        <p:nvCxnSpPr>
          <p:cNvPr id="14" name="直接连接符 13"/>
          <p:cNvCxnSpPr/>
          <p:nvPr userDrawn="1"/>
        </p:nvCxnSpPr>
        <p:spPr>
          <a:xfrm>
            <a:off x="1171393" y="561562"/>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5957424" y="-11010"/>
            <a:ext cx="3188771" cy="666840"/>
            <a:chOff x="5957424" y="-52575"/>
            <a:chExt cx="3188771" cy="666840"/>
          </a:xfrm>
        </p:grpSpPr>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7424" y="-52575"/>
              <a:ext cx="659162" cy="666840"/>
            </a:xfrm>
            <a:prstGeom prst="rect">
              <a:avLst/>
            </a:prstGeom>
            <a:ln>
              <a:noFill/>
            </a:ln>
            <a:effectLst>
              <a:glow rad="114300">
                <a:schemeClr val="accent1">
                  <a:alpha val="23000"/>
                </a:schemeClr>
              </a:glow>
              <a:softEdge rad="0"/>
            </a:effectLst>
          </p:spPr>
        </p:pic>
        <p:grpSp>
          <p:nvGrpSpPr>
            <p:cNvPr id="17" name="组合 16"/>
            <p:cNvGrpSpPr/>
            <p:nvPr userDrawn="1"/>
          </p:nvGrpSpPr>
          <p:grpSpPr>
            <a:xfrm>
              <a:off x="6456177" y="16235"/>
              <a:ext cx="2690018" cy="486391"/>
              <a:chOff x="6289921" y="16235"/>
              <a:chExt cx="2690018" cy="486391"/>
            </a:xfrm>
          </p:grpSpPr>
          <p:sp>
            <p:nvSpPr>
              <p:cNvPr id="18" name="文本框 17"/>
              <p:cNvSpPr txBox="1"/>
              <p:nvPr userDrawn="1"/>
            </p:nvSpPr>
            <p:spPr>
              <a:xfrm>
                <a:off x="6385168" y="302571"/>
                <a:ext cx="2499524" cy="200055"/>
              </a:xfrm>
              <a:prstGeom prst="rect">
                <a:avLst/>
              </a:prstGeom>
              <a:noFill/>
            </p:spPr>
            <p:txBody>
              <a:bodyPr wrap="square" rtlCol="0">
                <a:spAutoFit/>
              </a:bodyPr>
              <a:lstStyle/>
              <a:p>
                <a:pPr algn="dist"/>
                <a:r>
                  <a:rPr lang="en-US" altLang="zh-CN" sz="700" dirty="0">
                    <a:solidFill>
                      <a:schemeClr val="accent1">
                        <a:lumMod val="20000"/>
                        <a:lumOff val="80000"/>
                      </a:schemeClr>
                    </a:solidFill>
                    <a:latin typeface="Kozuka Mincho Pro H" panose="02020A00000000000000" pitchFamily="18" charset="-128"/>
                    <a:ea typeface="Kozuka Mincho Pro H" panose="02020A00000000000000" pitchFamily="18" charset="-128"/>
                  </a:rPr>
                  <a:t>Ministry of Finance of the</a:t>
                </a:r>
                <a:r>
                  <a:rPr lang="en-US" altLang="zh-CN" sz="700" baseline="0" dirty="0">
                    <a:solidFill>
                      <a:schemeClr val="accent1">
                        <a:lumMod val="20000"/>
                        <a:lumOff val="80000"/>
                      </a:schemeClr>
                    </a:solidFill>
                    <a:latin typeface="Kozuka Mincho Pro H" panose="02020A00000000000000" pitchFamily="18" charset="-128"/>
                    <a:ea typeface="Kozuka Mincho Pro H" panose="02020A00000000000000" pitchFamily="18" charset="-128"/>
                  </a:rPr>
                  <a:t> People’s Republic of China</a:t>
                </a:r>
                <a:endParaRPr lang="zh-CN" altLang="en-US" sz="700" dirty="0">
                  <a:solidFill>
                    <a:schemeClr val="accent1">
                      <a:lumMod val="20000"/>
                      <a:lumOff val="80000"/>
                    </a:schemeClr>
                  </a:solidFill>
                  <a:latin typeface="Kozuka Mincho Pro H" panose="02020A00000000000000" pitchFamily="18" charset="-128"/>
                  <a:ea typeface="Kozuka Mincho Pro H" panose="02020A00000000000000" pitchFamily="18" charset="-128"/>
                </a:endParaRPr>
              </a:p>
            </p:txBody>
          </p:sp>
          <p:sp>
            <p:nvSpPr>
              <p:cNvPr id="19" name="矩形 18"/>
              <p:cNvSpPr/>
              <p:nvPr userDrawn="1"/>
            </p:nvSpPr>
            <p:spPr>
              <a:xfrm>
                <a:off x="6289921" y="16235"/>
                <a:ext cx="2690018" cy="338554"/>
              </a:xfrm>
              <a:prstGeom prst="rect">
                <a:avLst/>
              </a:prstGeom>
            </p:spPr>
            <p:txBody>
              <a:bodyPr wrap="square">
                <a:spAutoFit/>
              </a:bodyPr>
              <a:lstStyle/>
              <a:p>
                <a:pPr algn="dist"/>
                <a:r>
                  <a:rPr lang="zh-CN" altLang="en-US" sz="1600" b="1" dirty="0">
                    <a:solidFill>
                      <a:schemeClr val="accent1">
                        <a:lumMod val="20000"/>
                        <a:lumOff val="80000"/>
                      </a:schemeClr>
                    </a:solidFill>
                    <a:latin typeface="华文仿宋" panose="02010600040101010101" pitchFamily="2" charset="-122"/>
                    <a:ea typeface="华文仿宋" panose="02010600040101010101" pitchFamily="2" charset="-122"/>
                  </a:rPr>
                  <a:t>中华人民共和国财政部</a:t>
                </a:r>
                <a:endParaRPr lang="en-US" altLang="zh-CN" sz="1600" b="1" dirty="0">
                  <a:solidFill>
                    <a:schemeClr val="accent1">
                      <a:lumMod val="20000"/>
                      <a:lumOff val="80000"/>
                    </a:schemeClr>
                  </a:solidFill>
                  <a:latin typeface="华文仿宋" panose="02010600040101010101" pitchFamily="2" charset="-122"/>
                  <a:ea typeface="华文仿宋" panose="02010600040101010101" pitchFamily="2" charset="-122"/>
                </a:endParaRPr>
              </a:p>
            </p:txBody>
          </p:sp>
        </p:grpSp>
      </p:grpSp>
      <p:cxnSp>
        <p:nvCxnSpPr>
          <p:cNvPr id="20" name="直接连接符 19"/>
          <p:cNvCxnSpPr/>
          <p:nvPr userDrawn="1"/>
        </p:nvCxnSpPr>
        <p:spPr>
          <a:xfrm>
            <a:off x="0" y="561562"/>
            <a:ext cx="2340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3"/>
          <p:cNvSpPr/>
          <p:nvPr userDrawn="1"/>
        </p:nvSpPr>
        <p:spPr bwMode="auto">
          <a:xfrm>
            <a:off x="8797991" y="4851488"/>
            <a:ext cx="346009" cy="292012"/>
          </a:xfrm>
          <a:prstGeom prst="flowChartPunchedTape">
            <a:avLst/>
          </a:prstGeom>
          <a:solidFill>
            <a:srgbClr val="1B3280"/>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22" name="TextBox 15"/>
          <p:cNvSpPr txBox="1"/>
          <p:nvPr userDrawn="1"/>
        </p:nvSpPr>
        <p:spPr>
          <a:xfrm>
            <a:off x="8794460" y="4882078"/>
            <a:ext cx="346009" cy="230832"/>
          </a:xfrm>
          <a:prstGeom prst="rect">
            <a:avLst/>
          </a:prstGeom>
          <a:noFill/>
        </p:spPr>
        <p:txBody>
          <a:bodyPr wrap="square" rtlCol="0">
            <a:spAutoFit/>
          </a:bodyPr>
          <a:lstStyle/>
          <a:p>
            <a:pPr algn="ctr"/>
            <a:fld id="{2EEF1883-7A0E-4F66-9932-E581691AD397}" type="slidenum">
              <a:rPr lang="zh-CN" altLang="en-US" sz="900" b="1" smtClean="0">
                <a:solidFill>
                  <a:schemeClr val="accent1">
                    <a:lumMod val="20000"/>
                    <a:lumOff val="80000"/>
                  </a:schemeClr>
                </a:solidFill>
                <a:latin typeface="微软雅黑" panose="020B0503020204020204" pitchFamily="34" charset="-122"/>
                <a:ea typeface="微软雅黑" panose="020B0503020204020204" pitchFamily="34" charset="-122"/>
              </a:rPr>
              <a:t>‹#›</a:t>
            </a:fld>
            <a:r>
              <a:rPr lang="zh-CN" altLang="en-US" sz="900" b="1" dirty="0">
                <a:solidFill>
                  <a:schemeClr val="accent1">
                    <a:lumMod val="20000"/>
                    <a:lumOff val="80000"/>
                  </a:schemeClr>
                </a:solidFill>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screen"/>
          <a:srcRect/>
          <a:stretch>
            <a:fillRect/>
          </a:stretch>
        </p:blipFill>
        <p:spPr>
          <a:xfrm>
            <a:off x="-3531" y="0"/>
            <a:ext cx="9144000" cy="666800"/>
          </a:xfrm>
          <a:prstGeom prst="rect">
            <a:avLst/>
          </a:prstGeom>
        </p:spPr>
      </p:pic>
      <p:cxnSp>
        <p:nvCxnSpPr>
          <p:cNvPr id="14" name="直接连接符 13"/>
          <p:cNvCxnSpPr/>
          <p:nvPr userDrawn="1"/>
        </p:nvCxnSpPr>
        <p:spPr>
          <a:xfrm>
            <a:off x="1171393" y="561562"/>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5957424" y="-11010"/>
            <a:ext cx="3188771" cy="666840"/>
            <a:chOff x="5957424" y="-52575"/>
            <a:chExt cx="3188771" cy="666840"/>
          </a:xfrm>
        </p:grpSpPr>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7424" y="-52575"/>
              <a:ext cx="659162" cy="666840"/>
            </a:xfrm>
            <a:prstGeom prst="rect">
              <a:avLst/>
            </a:prstGeom>
            <a:ln>
              <a:noFill/>
            </a:ln>
            <a:effectLst>
              <a:glow rad="114300">
                <a:schemeClr val="accent1">
                  <a:alpha val="23000"/>
                </a:schemeClr>
              </a:glow>
              <a:softEdge rad="0"/>
            </a:effectLst>
          </p:spPr>
        </p:pic>
        <p:grpSp>
          <p:nvGrpSpPr>
            <p:cNvPr id="17" name="组合 16"/>
            <p:cNvGrpSpPr/>
            <p:nvPr userDrawn="1"/>
          </p:nvGrpSpPr>
          <p:grpSpPr>
            <a:xfrm>
              <a:off x="6456177" y="16235"/>
              <a:ext cx="2690018" cy="486391"/>
              <a:chOff x="6289921" y="16235"/>
              <a:chExt cx="2690018" cy="486391"/>
            </a:xfrm>
          </p:grpSpPr>
          <p:sp>
            <p:nvSpPr>
              <p:cNvPr id="18" name="文本框 17"/>
              <p:cNvSpPr txBox="1"/>
              <p:nvPr userDrawn="1"/>
            </p:nvSpPr>
            <p:spPr>
              <a:xfrm>
                <a:off x="6385168" y="302571"/>
                <a:ext cx="2499524" cy="200055"/>
              </a:xfrm>
              <a:prstGeom prst="rect">
                <a:avLst/>
              </a:prstGeom>
              <a:noFill/>
            </p:spPr>
            <p:txBody>
              <a:bodyPr wrap="square" rtlCol="0">
                <a:spAutoFit/>
              </a:bodyPr>
              <a:lstStyle/>
              <a:p>
                <a:pPr algn="dist"/>
                <a:r>
                  <a:rPr lang="en-US" altLang="zh-CN" sz="700" dirty="0">
                    <a:solidFill>
                      <a:schemeClr val="accent1">
                        <a:lumMod val="20000"/>
                        <a:lumOff val="80000"/>
                      </a:schemeClr>
                    </a:solidFill>
                    <a:latin typeface="Kozuka Mincho Pro H" panose="02020A00000000000000" pitchFamily="18" charset="-128"/>
                    <a:ea typeface="Kozuka Mincho Pro H" panose="02020A00000000000000" pitchFamily="18" charset="-128"/>
                  </a:rPr>
                  <a:t>Ministry of Finance of the</a:t>
                </a:r>
                <a:r>
                  <a:rPr lang="en-US" altLang="zh-CN" sz="700" baseline="0" dirty="0">
                    <a:solidFill>
                      <a:schemeClr val="accent1">
                        <a:lumMod val="20000"/>
                        <a:lumOff val="80000"/>
                      </a:schemeClr>
                    </a:solidFill>
                    <a:latin typeface="Kozuka Mincho Pro H" panose="02020A00000000000000" pitchFamily="18" charset="-128"/>
                    <a:ea typeface="Kozuka Mincho Pro H" panose="02020A00000000000000" pitchFamily="18" charset="-128"/>
                  </a:rPr>
                  <a:t> People’s Republic of China</a:t>
                </a:r>
                <a:endParaRPr lang="zh-CN" altLang="en-US" sz="700" dirty="0">
                  <a:solidFill>
                    <a:schemeClr val="accent1">
                      <a:lumMod val="20000"/>
                      <a:lumOff val="80000"/>
                    </a:schemeClr>
                  </a:solidFill>
                  <a:latin typeface="Kozuka Mincho Pro H" panose="02020A00000000000000" pitchFamily="18" charset="-128"/>
                  <a:ea typeface="Kozuka Mincho Pro H" panose="02020A00000000000000" pitchFamily="18" charset="-128"/>
                </a:endParaRPr>
              </a:p>
            </p:txBody>
          </p:sp>
          <p:sp>
            <p:nvSpPr>
              <p:cNvPr id="19" name="矩形 18"/>
              <p:cNvSpPr/>
              <p:nvPr userDrawn="1"/>
            </p:nvSpPr>
            <p:spPr>
              <a:xfrm>
                <a:off x="6289921" y="16235"/>
                <a:ext cx="2690018" cy="338554"/>
              </a:xfrm>
              <a:prstGeom prst="rect">
                <a:avLst/>
              </a:prstGeom>
            </p:spPr>
            <p:txBody>
              <a:bodyPr wrap="square">
                <a:spAutoFit/>
              </a:bodyPr>
              <a:lstStyle/>
              <a:p>
                <a:pPr algn="dist"/>
                <a:r>
                  <a:rPr lang="zh-CN" altLang="en-US" sz="1600" b="1" dirty="0">
                    <a:solidFill>
                      <a:schemeClr val="accent1">
                        <a:lumMod val="20000"/>
                        <a:lumOff val="80000"/>
                      </a:schemeClr>
                    </a:solidFill>
                    <a:latin typeface="方正姚体" panose="02010601030101010101" pitchFamily="2" charset="-122"/>
                    <a:ea typeface="方正姚体" panose="02010601030101010101" pitchFamily="2" charset="-122"/>
                  </a:rPr>
                  <a:t>中华人民共和国财政部</a:t>
                </a:r>
                <a:endParaRPr lang="en-US" altLang="zh-CN" sz="1600" b="1" dirty="0">
                  <a:solidFill>
                    <a:schemeClr val="accent1">
                      <a:lumMod val="20000"/>
                      <a:lumOff val="80000"/>
                    </a:schemeClr>
                  </a:solidFill>
                  <a:latin typeface="方正姚体" panose="02010601030101010101" pitchFamily="2" charset="-122"/>
                  <a:ea typeface="方正姚体" panose="02010601030101010101" pitchFamily="2" charset="-122"/>
                </a:endParaRPr>
              </a:p>
            </p:txBody>
          </p:sp>
        </p:grpSp>
      </p:grpSp>
      <p:cxnSp>
        <p:nvCxnSpPr>
          <p:cNvPr id="20" name="直接连接符 19"/>
          <p:cNvCxnSpPr/>
          <p:nvPr userDrawn="1"/>
        </p:nvCxnSpPr>
        <p:spPr>
          <a:xfrm>
            <a:off x="0" y="561562"/>
            <a:ext cx="2340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3"/>
          <p:cNvSpPr/>
          <p:nvPr userDrawn="1"/>
        </p:nvSpPr>
        <p:spPr bwMode="auto">
          <a:xfrm>
            <a:off x="8797991" y="4851488"/>
            <a:ext cx="346009" cy="292012"/>
          </a:xfrm>
          <a:prstGeom prst="flowChartPunchedTape">
            <a:avLst/>
          </a:prstGeom>
          <a:solidFill>
            <a:srgbClr val="1B3280"/>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22" name="TextBox 15"/>
          <p:cNvSpPr txBox="1"/>
          <p:nvPr userDrawn="1"/>
        </p:nvSpPr>
        <p:spPr>
          <a:xfrm>
            <a:off x="8794460" y="4882078"/>
            <a:ext cx="346009" cy="230832"/>
          </a:xfrm>
          <a:prstGeom prst="rect">
            <a:avLst/>
          </a:prstGeom>
          <a:noFill/>
        </p:spPr>
        <p:txBody>
          <a:bodyPr wrap="square" rtlCol="0">
            <a:spAutoFit/>
          </a:bodyPr>
          <a:lstStyle/>
          <a:p>
            <a:pPr algn="ctr"/>
            <a:fld id="{2EEF1883-7A0E-4F66-9932-E581691AD397}" type="slidenum">
              <a:rPr lang="zh-CN" altLang="en-US" sz="900" b="1" smtClean="0">
                <a:solidFill>
                  <a:schemeClr val="accent1">
                    <a:lumMod val="20000"/>
                    <a:lumOff val="80000"/>
                  </a:schemeClr>
                </a:solidFill>
                <a:latin typeface="微软雅黑" panose="020B0503020204020204" pitchFamily="34" charset="-122"/>
                <a:ea typeface="微软雅黑" panose="020B0503020204020204" pitchFamily="34" charset="-122"/>
              </a:rPr>
              <a:t>‹#›</a:t>
            </a:fld>
            <a:r>
              <a:rPr lang="zh-CN" altLang="en-US" sz="900" b="1" dirty="0">
                <a:solidFill>
                  <a:schemeClr val="accent1">
                    <a:lumMod val="20000"/>
                    <a:lumOff val="80000"/>
                  </a:schemeClr>
                </a:solidFill>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lIns="121963" tIns="60981" rIns="121963" bIns="60981"/>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1" y="900113"/>
            <a:ext cx="4038600" cy="2545556"/>
          </a:xfrm>
          <a:prstGeom prst="rect">
            <a:avLst/>
          </a:prstGeom>
        </p:spPr>
        <p:txBody>
          <a:bodyPr lIns="121963" tIns="60981" rIns="121963" bIns="60981"/>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6"/>
            <a:ext cx="4040188" cy="479822"/>
          </a:xfrm>
          <a:prstGeom prst="rect">
            <a:avLst/>
          </a:prstGeom>
        </p:spPr>
        <p:txBody>
          <a:bodyPr lIns="121963" tIns="60981" rIns="121963" bIns="60981" anchor="b"/>
          <a:lstStyle>
            <a:lvl1pPr marL="0" indent="0">
              <a:buNone/>
              <a:defRPr sz="2400" b="1"/>
            </a:lvl1pPr>
            <a:lvl2pPr marL="457200" indent="0">
              <a:buNone/>
              <a:defRPr sz="2025" b="1"/>
            </a:lvl2pPr>
            <a:lvl3pPr marL="914400" indent="0">
              <a:buNone/>
              <a:defRPr sz="1800" b="1"/>
            </a:lvl3pPr>
            <a:lvl4pPr marL="1371600" indent="0">
              <a:buNone/>
              <a:defRPr sz="1575" b="1"/>
            </a:lvl4pPr>
            <a:lvl5pPr marL="1828165" indent="0">
              <a:buNone/>
              <a:defRPr sz="1575" b="1"/>
            </a:lvl5pPr>
            <a:lvl6pPr marL="2285365" indent="0">
              <a:buNone/>
              <a:defRPr sz="1575" b="1"/>
            </a:lvl6pPr>
            <a:lvl7pPr marL="2742565" indent="0">
              <a:buNone/>
              <a:defRPr sz="1575" b="1"/>
            </a:lvl7pPr>
            <a:lvl8pPr marL="3199765" indent="0">
              <a:buNone/>
              <a:defRPr sz="1575" b="1"/>
            </a:lvl8pPr>
            <a:lvl9pPr marL="3656965" indent="0">
              <a:buNone/>
              <a:defRPr sz="1575"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a:prstGeom prst="rect">
            <a:avLst/>
          </a:prstGeom>
        </p:spPr>
        <p:txBody>
          <a:bodyPr lIns="121963" tIns="60981" rIns="121963" bIns="60981"/>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6"/>
            <a:ext cx="4041775" cy="479822"/>
          </a:xfrm>
          <a:prstGeom prst="rect">
            <a:avLst/>
          </a:prstGeom>
        </p:spPr>
        <p:txBody>
          <a:bodyPr lIns="121963" tIns="60981" rIns="121963" bIns="60981" anchor="b"/>
          <a:lstStyle>
            <a:lvl1pPr marL="0" indent="0">
              <a:buNone/>
              <a:defRPr sz="2400" b="1"/>
            </a:lvl1pPr>
            <a:lvl2pPr marL="457200" indent="0">
              <a:buNone/>
              <a:defRPr sz="2025" b="1"/>
            </a:lvl2pPr>
            <a:lvl3pPr marL="914400" indent="0">
              <a:buNone/>
              <a:defRPr sz="1800" b="1"/>
            </a:lvl3pPr>
            <a:lvl4pPr marL="1371600" indent="0">
              <a:buNone/>
              <a:defRPr sz="1575" b="1"/>
            </a:lvl4pPr>
            <a:lvl5pPr marL="1828165" indent="0">
              <a:buNone/>
              <a:defRPr sz="1575" b="1"/>
            </a:lvl5pPr>
            <a:lvl6pPr marL="2285365" indent="0">
              <a:buNone/>
              <a:defRPr sz="1575" b="1"/>
            </a:lvl6pPr>
            <a:lvl7pPr marL="2742565" indent="0">
              <a:buNone/>
              <a:defRPr sz="1575" b="1"/>
            </a:lvl7pPr>
            <a:lvl8pPr marL="3199765" indent="0">
              <a:buNone/>
              <a:defRPr sz="1575" b="1"/>
            </a:lvl8pPr>
            <a:lvl9pPr marL="3656965" indent="0">
              <a:buNone/>
              <a:defRPr sz="1575"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lIns="121963" tIns="60981" rIns="121963" bIns="60981"/>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8" name="页脚占位符 7"/>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4" name="页脚占位符 3"/>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3" name="页脚占位符 2"/>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121963" tIns="60981" rIns="121963" bIns="60981" anchor="b"/>
          <a:lstStyle>
            <a:lvl1pPr algn="l">
              <a:defRPr sz="2025"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lIns="121963" tIns="60981" rIns="121963" bIns="60981"/>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121963" tIns="60981" rIns="121963" bIns="60981" anchor="b"/>
          <a:lstStyle>
            <a:lvl1pPr algn="l">
              <a:defRPr sz="2025"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121963" tIns="60981" rIns="121963" bIns="60981"/>
          <a:lstStyle>
            <a:lvl1pPr marL="0" indent="0">
              <a:buNone/>
              <a:defRPr sz="3225"/>
            </a:lvl1pPr>
            <a:lvl2pPr marL="457200" indent="0">
              <a:buNone/>
              <a:defRPr sz="2775"/>
            </a:lvl2pPr>
            <a:lvl3pPr marL="914400" indent="0">
              <a:buNone/>
              <a:defRPr sz="2400"/>
            </a:lvl3pPr>
            <a:lvl4pPr marL="1371600"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965" indent="0">
              <a:buNone/>
              <a:defRPr sz="2025"/>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91472" tIns="45736" rIns="91472" bIns="45736"/>
          <a:lstStyle/>
          <a:p>
            <a:r>
              <a:rPr lang="zh-CN" altLang="en-US"/>
              <a:t>单击此处编辑母版标题样式</a:t>
            </a:r>
          </a:p>
        </p:txBody>
      </p:sp>
      <p:sp>
        <p:nvSpPr>
          <p:cNvPr id="3" name="内容占位符 2"/>
          <p:cNvSpPr>
            <a:spLocks noGrp="1"/>
          </p:cNvSpPr>
          <p:nvPr>
            <p:ph idx="1"/>
          </p:nvPr>
        </p:nvSpPr>
        <p:spPr>
          <a:xfrm>
            <a:off x="628651" y="1369219"/>
            <a:ext cx="7886700" cy="3263504"/>
          </a:xfrm>
          <a:prstGeom prst="rect">
            <a:avLst/>
          </a:prstGeom>
        </p:spPr>
        <p:txBody>
          <a:bodyPr lIns="91472" tIns="45736" rIns="91472" bIns="4573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91472" tIns="45736" rIns="91472" bIns="45736"/>
          <a:lstStyle/>
          <a:p>
            <a:pPr defTabSz="913765" fontAlgn="auto">
              <a:spcBef>
                <a:spcPts val="0"/>
              </a:spcBef>
              <a:spcAft>
                <a:spcPts val="0"/>
              </a:spcAft>
            </a:pPr>
            <a:fld id="{530820CF-B880-4189-942D-D702A7CBA730}" type="datetimeFigureOut">
              <a:rPr lang="zh-CN" altLang="en-US" sz="1800" smtClean="0">
                <a:solidFill>
                  <a:prstClr val="black"/>
                </a:solidFill>
                <a:latin typeface="Calibri" panose="020F0502020204030204"/>
              </a:rPr>
              <a:t>2019/2/26</a:t>
            </a:fld>
            <a:endParaRPr lang="zh-CN" altLang="en-US" sz="1800">
              <a:solidFill>
                <a:prstClr val="black"/>
              </a:solidFill>
              <a:latin typeface="Calibri" panose="020F0502020204030204"/>
            </a:endParaRPr>
          </a:p>
        </p:txBody>
      </p:sp>
      <p:sp>
        <p:nvSpPr>
          <p:cNvPr id="5" name="页脚占位符 4"/>
          <p:cNvSpPr>
            <a:spLocks noGrp="1"/>
          </p:cNvSpPr>
          <p:nvPr>
            <p:ph type="ftr" sz="quarter" idx="11"/>
          </p:nvPr>
        </p:nvSpPr>
        <p:spPr>
          <a:xfrm>
            <a:off x="3028951" y="4767263"/>
            <a:ext cx="3086100" cy="273844"/>
          </a:xfrm>
          <a:prstGeom prst="rect">
            <a:avLst/>
          </a:prstGeom>
        </p:spPr>
        <p:txBody>
          <a:bodyPr lIns="91472" tIns="45736" rIns="91472" bIns="45736"/>
          <a:lstStyle/>
          <a:p>
            <a:pPr defTabSz="913765" fontAlgn="auto">
              <a:spcBef>
                <a:spcPts val="0"/>
              </a:spcBef>
              <a:spcAft>
                <a:spcPts val="0"/>
              </a:spcAft>
            </a:pPr>
            <a:endParaRPr lang="zh-CN" altLang="en-US" sz="1800">
              <a:solidFill>
                <a:prstClr val="black"/>
              </a:solidFill>
              <a:latin typeface="Calibri" panose="020F0502020204030204"/>
            </a:endParaRPr>
          </a:p>
        </p:txBody>
      </p:sp>
      <p:sp>
        <p:nvSpPr>
          <p:cNvPr id="6" name="灯片编号占位符 5"/>
          <p:cNvSpPr>
            <a:spLocks noGrp="1"/>
          </p:cNvSpPr>
          <p:nvPr>
            <p:ph type="sldNum" sz="quarter" idx="12"/>
          </p:nvPr>
        </p:nvSpPr>
        <p:spPr>
          <a:xfrm>
            <a:off x="6457951" y="4767263"/>
            <a:ext cx="2057400" cy="273844"/>
          </a:xfrm>
          <a:prstGeom prst="rect">
            <a:avLst/>
          </a:prstGeom>
        </p:spPr>
        <p:txBody>
          <a:bodyPr lIns="91472" tIns="45736" rIns="91472" bIns="45736"/>
          <a:lstStyle/>
          <a:p>
            <a:pPr defTabSz="913765" fontAlgn="auto">
              <a:spcBef>
                <a:spcPts val="0"/>
              </a:spcBef>
              <a:spcAft>
                <a:spcPts val="0"/>
              </a:spcAft>
            </a:pPr>
            <a:fld id="{0C913308-F349-4B6D-A68A-DD1791B4A57B}" type="slidenum">
              <a:rPr lang="zh-CN" altLang="en-US" sz="1800" smtClean="0">
                <a:solidFill>
                  <a:prstClr val="black"/>
                </a:solidFill>
                <a:latin typeface="Calibri" panose="020F0502020204030204"/>
              </a:rPr>
              <a:t>‹#›</a:t>
            </a:fld>
            <a:endParaRPr lang="zh-CN" altLang="en-US" sz="180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6" Type="http://schemas.openxmlformats.org/officeDocument/2006/relationships/image" Target="../media/image3.jpe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notesSlide" Target="../notesSlides/notesSlide10.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6" Type="http://schemas.openxmlformats.org/officeDocument/2006/relationships/image" Target="../media/image3.jpe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notesSlide" Target="../notesSlides/notesSlide14.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6" Type="http://schemas.openxmlformats.org/officeDocument/2006/relationships/image" Target="../media/image3.jpe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notesSlide" Target="../notesSlides/notesSlide19.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6" Type="http://schemas.openxmlformats.org/officeDocument/2006/relationships/image" Target="../media/image3.jpe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notesSlide" Target="../notesSlides/notesSlide4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5.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31.emf"/></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5.png"/><Relationship Id="rId2" Type="http://schemas.openxmlformats.org/officeDocument/2006/relationships/tags" Target="../tags/tag68.xml"/><Relationship Id="rId16" Type="http://schemas.openxmlformats.org/officeDocument/2006/relationships/slideLayout" Target="../slideLayouts/slideLayout15.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e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 y="0"/>
            <a:ext cx="9144000" cy="5146548"/>
          </a:xfrm>
          <a:prstGeom prst="rect">
            <a:avLst/>
          </a:prstGeom>
          <a:noFill/>
          <a:ln>
            <a:noFill/>
          </a:ln>
          <a:effectLst/>
        </p:spPr>
      </p:pic>
      <p:sp>
        <p:nvSpPr>
          <p:cNvPr id="80" name="TextBox 79"/>
          <p:cNvSpPr txBox="1">
            <a:spLocks noChangeArrowheads="1"/>
          </p:cNvSpPr>
          <p:nvPr/>
        </p:nvSpPr>
        <p:spPr bwMode="auto">
          <a:xfrm>
            <a:off x="346877" y="641584"/>
            <a:ext cx="8450580" cy="808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5600"/>
              </a:lnSpc>
            </a:pPr>
            <a:r>
              <a:rPr lang="en-US" altLang="zh-CN" sz="3600" b="1" dirty="0">
                <a:solidFill>
                  <a:schemeClr val="bg1"/>
                </a:solidFill>
                <a:latin typeface="黑体" panose="02010609060101010101" pitchFamily="49" charset="-122"/>
                <a:ea typeface="黑体" panose="02010609060101010101" pitchFamily="49" charset="-122"/>
              </a:rPr>
              <a:t>2018</a:t>
            </a:r>
            <a:r>
              <a:rPr lang="zh-CN" altLang="zh-CN" sz="3600" b="1" dirty="0">
                <a:solidFill>
                  <a:schemeClr val="bg1"/>
                </a:solidFill>
                <a:latin typeface="黑体" panose="02010609060101010101" pitchFamily="49" charset="-122"/>
                <a:ea typeface="黑体" panose="02010609060101010101" pitchFamily="49" charset="-122"/>
              </a:rPr>
              <a:t>年度行政事业单位国有资产报告讲解</a:t>
            </a:r>
          </a:p>
        </p:txBody>
      </p:sp>
      <p:sp>
        <p:nvSpPr>
          <p:cNvPr id="11" name="文本占位符 2"/>
          <p:cNvSpPr>
            <a:spLocks noChangeArrowheads="1"/>
          </p:cNvSpPr>
          <p:nvPr/>
        </p:nvSpPr>
        <p:spPr bwMode="auto">
          <a:xfrm>
            <a:off x="1443355" y="2875915"/>
            <a:ext cx="546290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黑体" panose="02010609060101010101" pitchFamily="49" charset="-122"/>
                <a:ea typeface="黑体" panose="02010609060101010101" pitchFamily="49" charset="-122"/>
              </a:rPr>
              <a:t>    </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12" name="矩形 11"/>
          <p:cNvSpPr/>
          <p:nvPr/>
        </p:nvSpPr>
        <p:spPr>
          <a:xfrm>
            <a:off x="3587640" y="3523672"/>
            <a:ext cx="156337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b="1" dirty="0" smtClean="0">
                <a:solidFill>
                  <a:schemeClr val="bg1"/>
                </a:solidFill>
                <a:latin typeface="黑体" panose="02010609060101010101" pitchFamily="49" charset="-122"/>
                <a:ea typeface="黑体" panose="02010609060101010101" pitchFamily="49" charset="-122"/>
              </a:rPr>
              <a:t>2019</a:t>
            </a:r>
            <a:r>
              <a:rPr lang="zh-CN" altLang="zh-CN" sz="2400" b="1" dirty="0" smtClean="0">
                <a:solidFill>
                  <a:schemeClr val="bg1"/>
                </a:solidFill>
                <a:latin typeface="黑体" panose="02010609060101010101" pitchFamily="49" charset="-122"/>
                <a:ea typeface="黑体" panose="02010609060101010101" pitchFamily="49" charset="-122"/>
              </a:rPr>
              <a:t>年</a:t>
            </a:r>
            <a:r>
              <a:rPr lang="en-US" altLang="zh-CN" sz="2400" b="1" dirty="0" smtClean="0">
                <a:solidFill>
                  <a:schemeClr val="bg1"/>
                </a:solidFill>
                <a:latin typeface="黑体" panose="02010609060101010101" pitchFamily="49" charset="-122"/>
                <a:ea typeface="黑体" panose="02010609060101010101" pitchFamily="49" charset="-122"/>
              </a:rPr>
              <a:t>2</a:t>
            </a:r>
            <a:r>
              <a:rPr lang="zh-CN" altLang="zh-CN" sz="2400" b="1" dirty="0" smtClean="0">
                <a:solidFill>
                  <a:schemeClr val="bg1"/>
                </a:solidFill>
                <a:latin typeface="黑体" panose="02010609060101010101" pitchFamily="49" charset="-122"/>
                <a:ea typeface="黑体" panose="02010609060101010101" pitchFamily="49" charset="-122"/>
              </a:rPr>
              <a:t>月</a:t>
            </a:r>
            <a:endParaRPr lang="zh-CN" altLang="en-US" sz="2400" b="1" dirty="0">
              <a:solidFill>
                <a:schemeClr val="bg1"/>
              </a:solidFill>
              <a:latin typeface="黑体" panose="02010609060101010101" pitchFamily="49" charset="-122"/>
              <a:ea typeface="黑体" panose="020106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4210">
        <p14:vortex dir="r"/>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strVal val="4*#ppt_w"/>
                                          </p:val>
                                        </p:tav>
                                        <p:tav tm="100000">
                                          <p:val>
                                            <p:strVal val="#ppt_w"/>
                                          </p:val>
                                        </p:tav>
                                      </p:tavLst>
                                    </p:anim>
                                    <p:anim calcmode="lin" valueType="num">
                                      <p:cBhvr>
                                        <p:cTn id="8" dur="500" fill="hold"/>
                                        <p:tgtEl>
                                          <p:spTgt spid="8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1" presetClass="entr" presetSubtype="0" fill="hold" grpId="1"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par>
                                <p:cTn id="17" presetID="41" presetClass="entr" presetSubtype="0" fill="hold" grpId="1" nodeType="withEffect">
                                  <p:stCondLst>
                                    <p:cond delay="5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ldLvl="0" animBg="1"/>
      <p:bldP spid="11" grpId="1" bldLvl="0" animBg="1"/>
      <p:bldP spid="1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custDataLst>
              <p:tags r:id="rId2"/>
            </p:custDataLst>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总体情况和</a:t>
            </a:r>
            <a:r>
              <a:rPr lang="zh-CN" altLang="zh-CN" sz="2400" b="1" kern="0" dirty="0">
                <a:solidFill>
                  <a:srgbClr val="FFFFFF"/>
                </a:solidFill>
                <a:latin typeface="微软雅黑" panose="020B0503020204020204" pitchFamily="34" charset="-122"/>
                <a:ea typeface="微软雅黑" panose="020B0503020204020204" pitchFamily="34" charset="-122"/>
              </a:rPr>
              <a:t>编报体系</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12" name="六边形 11"/>
          <p:cNvSpPr/>
          <p:nvPr>
            <p:custDataLst>
              <p:tags r:id="rId3"/>
            </p:custDataLst>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01</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4"/>
            </p:custDataLst>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anose="020B0503020204020204" pitchFamily="34" charset="-122"/>
                <a:ea typeface="微软雅黑" panose="020B0503020204020204" pitchFamily="34" charset="-122"/>
              </a:rPr>
              <a:t>资产报告修订调整情况</a:t>
            </a:r>
          </a:p>
        </p:txBody>
      </p:sp>
      <p:sp>
        <p:nvSpPr>
          <p:cNvPr id="14" name="六边形 13"/>
          <p:cNvSpPr/>
          <p:nvPr>
            <p:custDataLst>
              <p:tags r:id="rId5"/>
            </p:custDataLst>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anose="020B0503020204020204" pitchFamily="34" charset="-122"/>
                <a:ea typeface="微软雅黑" panose="020B0503020204020204" pitchFamily="34" charset="-122"/>
              </a:rPr>
              <a:t>02</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资产报告编报解读</a:t>
            </a:r>
          </a:p>
        </p:txBody>
      </p:sp>
      <p:sp>
        <p:nvSpPr>
          <p:cNvPr id="16" name="六边形 15"/>
          <p:cNvSpPr/>
          <p:nvPr>
            <p:custDataLst>
              <p:tags r:id="rId7"/>
            </p:custDataLst>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03</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anose="020B0503020204020204" pitchFamily="34" charset="-122"/>
                <a:ea typeface="微软雅黑" panose="020B0503020204020204" pitchFamily="34" charset="-122"/>
              </a:rPr>
              <a:t>Table of Contents</a:t>
            </a:r>
            <a:endParaRPr lang="zh-CN" altLang="en-US" spc="300" dirty="0">
              <a:solidFill>
                <a:schemeClr val="bg1"/>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9"/>
            </p:custDataLst>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panose="020F0502020204030204"/>
              </a:endParaRPr>
            </a:p>
          </p:txBody>
        </p:sp>
      </p:grpSp>
      <p:sp>
        <p:nvSpPr>
          <p:cNvPr id="17" name="任意多边形 14"/>
          <p:cNvSpPr/>
          <p:nvPr>
            <p:custDataLst>
              <p:tags r:id="rId10"/>
            </p:custDataLst>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主要指标解析</a:t>
            </a:r>
          </a:p>
        </p:txBody>
      </p:sp>
      <p:sp>
        <p:nvSpPr>
          <p:cNvPr id="18" name="六边形 17"/>
          <p:cNvSpPr/>
          <p:nvPr>
            <p:custDataLst>
              <p:tags r:id="rId11"/>
            </p:custDataLst>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04</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21" name="任意多边形 14"/>
          <p:cNvSpPr/>
          <p:nvPr>
            <p:custDataLst>
              <p:tags r:id="rId12"/>
            </p:custDataLst>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资产月报解读</a:t>
            </a:r>
          </a:p>
        </p:txBody>
      </p:sp>
      <p:sp>
        <p:nvSpPr>
          <p:cNvPr id="22" name="六边形 21"/>
          <p:cNvSpPr/>
          <p:nvPr>
            <p:custDataLst>
              <p:tags r:id="rId13"/>
            </p:custDataLst>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05</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310873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en-US" altLang="zh-CN" sz="1600" b="1" dirty="0">
                <a:solidFill>
                  <a:srgbClr val="545454"/>
                </a:solidFill>
                <a:latin typeface="微软雅黑" panose="020B0503020204020204" pitchFamily="34" charset="-122"/>
                <a:ea typeface="微软雅黑" panose="020B0503020204020204" pitchFamily="34" charset="-122"/>
              </a:rPr>
              <a:t>2018</a:t>
            </a:r>
            <a:r>
              <a:rPr lang="zh-CN" altLang="en-US" sz="1600" b="1" dirty="0">
                <a:solidFill>
                  <a:srgbClr val="545454"/>
                </a:solidFill>
                <a:latin typeface="微软雅黑" panose="020B0503020204020204" pitchFamily="34" charset="-122"/>
                <a:ea typeface="微软雅黑" panose="020B0503020204020204" pitchFamily="34" charset="-122"/>
              </a:rPr>
              <a:t>年主要修订内容</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sp>
        <p:nvSpPr>
          <p:cNvPr id="27" name="圆角矩形 5"/>
          <p:cNvSpPr/>
          <p:nvPr/>
        </p:nvSpPr>
        <p:spPr>
          <a:xfrm>
            <a:off x="185999" y="1341709"/>
            <a:ext cx="8824286" cy="1611031"/>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250183" y="1444069"/>
            <a:ext cx="2266374" cy="1415095"/>
            <a:chOff x="717476" y="1291449"/>
            <a:chExt cx="2764477" cy="1106750"/>
          </a:xfrm>
        </p:grpSpPr>
        <p:sp>
          <p:nvSpPr>
            <p:cNvPr id="29" name="圆角矩形 7"/>
            <p:cNvSpPr/>
            <p:nvPr/>
          </p:nvSpPr>
          <p:spPr>
            <a:xfrm>
              <a:off x="717476" y="1291449"/>
              <a:ext cx="2764477" cy="1106750"/>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TextBox 9"/>
            <p:cNvSpPr txBox="1"/>
            <p:nvPr/>
          </p:nvSpPr>
          <p:spPr>
            <a:xfrm>
              <a:off x="738629" y="1688360"/>
              <a:ext cx="2602454"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a:defRPr/>
              </a:pPr>
              <a:r>
                <a:rPr lang="zh-CN" altLang="en-US" sz="2000" b="1" kern="0" dirty="0">
                  <a:solidFill>
                    <a:srgbClr val="FFFFFF"/>
                  </a:solidFill>
                  <a:latin typeface="微软雅黑" panose="020B0503020204020204" pitchFamily="34" charset="-122"/>
                  <a:ea typeface="微软雅黑" panose="020B0503020204020204" pitchFamily="34" charset="-122"/>
                </a:rPr>
                <a:t>优化单户表</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7" name="文本框 58"/>
          <p:cNvSpPr txBox="1"/>
          <p:nvPr/>
        </p:nvSpPr>
        <p:spPr>
          <a:xfrm>
            <a:off x="2607956" y="1414474"/>
            <a:ext cx="6419671" cy="1444691"/>
          </a:xfrm>
          <a:prstGeom prst="rect">
            <a:avLst/>
          </a:prstGeom>
          <a:noFill/>
        </p:spPr>
        <p:txBody>
          <a:bodyPr wrap="square" rtlCol="0">
            <a:spAutoFit/>
          </a:bodyPr>
          <a:lstStyle/>
          <a:p>
            <a:pPr indent="266700" fontAlgn="auto">
              <a:lnSpc>
                <a:spcPct val="150000"/>
              </a:lnSpc>
              <a:spcBef>
                <a:spcPts val="0"/>
              </a:spcBef>
              <a:spcAft>
                <a:spcPts val="0"/>
              </a:spcAft>
              <a:defRPr/>
            </a:pPr>
            <a:r>
              <a:rPr lang="zh-CN" altLang="en-US" sz="1200" b="1" dirty="0">
                <a:solidFill>
                  <a:sysClr val="windowText" lastClr="000000"/>
                </a:solidFill>
                <a:latin typeface="微软雅黑" panose="020B0503020204020204" pitchFamily="34" charset="-122"/>
                <a:ea typeface="微软雅黑" panose="020B0503020204020204" pitchFamily="34" charset="-122"/>
              </a:rPr>
              <a:t>修订后单户表</a:t>
            </a:r>
            <a:r>
              <a:rPr lang="en-US" altLang="zh-CN" sz="1200" b="1" dirty="0">
                <a:solidFill>
                  <a:sysClr val="windowText" lastClr="000000"/>
                </a:solidFill>
                <a:latin typeface="微软雅黑" panose="020B0503020204020204" pitchFamily="34" charset="-122"/>
                <a:ea typeface="微软雅黑" panose="020B0503020204020204" pitchFamily="34" charset="-122"/>
              </a:rPr>
              <a:t>12</a:t>
            </a:r>
            <a:r>
              <a:rPr lang="zh-CN" altLang="en-US" sz="1200" b="1" dirty="0">
                <a:solidFill>
                  <a:sysClr val="windowText" lastClr="000000"/>
                </a:solidFill>
                <a:latin typeface="微软雅黑" panose="020B0503020204020204" pitchFamily="34" charset="-122"/>
                <a:ea typeface="微软雅黑" panose="020B0503020204020204" pitchFamily="34" charset="-122"/>
              </a:rPr>
              <a:t>张，与上年减少</a:t>
            </a:r>
            <a:r>
              <a:rPr lang="en-US" altLang="zh-CN" sz="1200" b="1" dirty="0">
                <a:solidFill>
                  <a:sysClr val="windowText" lastClr="000000"/>
                </a:solidFill>
                <a:latin typeface="微软雅黑" panose="020B0503020204020204" pitchFamily="34" charset="-122"/>
                <a:ea typeface="微软雅黑" panose="020B0503020204020204" pitchFamily="34" charset="-122"/>
              </a:rPr>
              <a:t>1</a:t>
            </a:r>
            <a:r>
              <a:rPr lang="zh-CN" altLang="en-US" sz="1200" b="1" dirty="0">
                <a:solidFill>
                  <a:sysClr val="windowText" lastClr="000000"/>
                </a:solidFill>
                <a:latin typeface="微软雅黑" panose="020B0503020204020204" pitchFamily="34" charset="-122"/>
                <a:ea typeface="微软雅黑" panose="020B0503020204020204" pitchFamily="34" charset="-122"/>
              </a:rPr>
              <a:t>张。</a:t>
            </a: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l"/>
              <a:defRPr/>
            </a:pPr>
            <a:r>
              <a:rPr lang="zh-CN" altLang="en-US" sz="1200" dirty="0">
                <a:solidFill>
                  <a:sysClr val="windowText" lastClr="000000"/>
                </a:solidFill>
                <a:latin typeface="微软雅黑" panose="020B0503020204020204" pitchFamily="34" charset="-122"/>
                <a:ea typeface="微软雅黑" panose="020B0503020204020204" pitchFamily="34" charset="-122"/>
              </a:rPr>
              <a:t>取消“大型设备情况表”和“行政事业单位使用其他单位房屋、土地情况表”，相关内容整合到其他表中。</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l"/>
              <a:defRPr/>
            </a:pPr>
            <a:r>
              <a:rPr lang="zh-CN" altLang="en-US" sz="1200" dirty="0">
                <a:solidFill>
                  <a:sysClr val="windowText" lastClr="000000"/>
                </a:solidFill>
                <a:latin typeface="微软雅黑" panose="020B0503020204020204" pitchFamily="34" charset="-122"/>
                <a:ea typeface="微软雅黑" panose="020B0503020204020204" pitchFamily="34" charset="-122"/>
              </a:rPr>
              <a:t>合并“固定资产情况表”和“无形资产情况表”，改为“固定和无形资产存量情况表”。</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l"/>
              <a:defRPr/>
            </a:pPr>
            <a:r>
              <a:rPr lang="zh-CN" altLang="en-US" sz="1200" dirty="0">
                <a:solidFill>
                  <a:sysClr val="windowText" lastClr="000000"/>
                </a:solidFill>
                <a:latin typeface="微软雅黑" panose="020B0503020204020204" pitchFamily="34" charset="-122"/>
                <a:ea typeface="微软雅黑" panose="020B0503020204020204" pitchFamily="34" charset="-122"/>
              </a:rPr>
              <a:t>新增“固定和无形资产配置情况表”和“行政单位公共基础设施情况表”。</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48" name="圆角矩形 5"/>
          <p:cNvSpPr/>
          <p:nvPr/>
        </p:nvSpPr>
        <p:spPr>
          <a:xfrm>
            <a:off x="185999" y="3273506"/>
            <a:ext cx="8824286" cy="1611031"/>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9" name="组合 48"/>
          <p:cNvGrpSpPr/>
          <p:nvPr/>
        </p:nvGrpSpPr>
        <p:grpSpPr>
          <a:xfrm>
            <a:off x="250183" y="3375866"/>
            <a:ext cx="2266374" cy="1415095"/>
            <a:chOff x="717476" y="1291449"/>
            <a:chExt cx="2764477" cy="1106750"/>
          </a:xfrm>
        </p:grpSpPr>
        <p:sp>
          <p:nvSpPr>
            <p:cNvPr id="50" name="圆角矩形 7"/>
            <p:cNvSpPr/>
            <p:nvPr/>
          </p:nvSpPr>
          <p:spPr>
            <a:xfrm>
              <a:off x="717476" y="1291449"/>
              <a:ext cx="2764477" cy="1106750"/>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TextBox 9"/>
            <p:cNvSpPr txBox="1"/>
            <p:nvPr/>
          </p:nvSpPr>
          <p:spPr>
            <a:xfrm>
              <a:off x="738629" y="1688360"/>
              <a:ext cx="2602454"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2"/>
                <a:defRPr/>
              </a:pPr>
              <a:r>
                <a:rPr lang="zh-CN" altLang="en-US" sz="2000" b="1" kern="0" dirty="0">
                  <a:solidFill>
                    <a:srgbClr val="FFFFFF"/>
                  </a:solidFill>
                  <a:latin typeface="微软雅黑" panose="020B0503020204020204" pitchFamily="34" charset="-122"/>
                  <a:ea typeface="微软雅黑" panose="020B0503020204020204" pitchFamily="34" charset="-122"/>
                </a:rPr>
                <a:t>瘦身汇总表</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52" name="文本框 58"/>
          <p:cNvSpPr txBox="1"/>
          <p:nvPr/>
        </p:nvSpPr>
        <p:spPr>
          <a:xfrm>
            <a:off x="2607956" y="3495175"/>
            <a:ext cx="6419671" cy="1167692"/>
          </a:xfrm>
          <a:prstGeom prst="rect">
            <a:avLst/>
          </a:prstGeom>
          <a:noFill/>
        </p:spPr>
        <p:txBody>
          <a:bodyPr wrap="square" rtlCol="0">
            <a:spAutoFit/>
          </a:bodyPr>
          <a:lstStyle/>
          <a:p>
            <a:pPr indent="266700" fontAlgn="auto">
              <a:lnSpc>
                <a:spcPct val="150000"/>
              </a:lnSpc>
              <a:spcBef>
                <a:spcPts val="0"/>
              </a:spcBef>
              <a:spcAft>
                <a:spcPts val="0"/>
              </a:spcAft>
              <a:defRPr/>
            </a:pPr>
            <a:r>
              <a:rPr lang="zh-CN" altLang="en-US" sz="1200" b="1" dirty="0">
                <a:solidFill>
                  <a:sysClr val="windowText" lastClr="000000"/>
                </a:solidFill>
                <a:latin typeface="微软雅黑" panose="020B0503020204020204" pitchFamily="34" charset="-122"/>
                <a:ea typeface="微软雅黑" panose="020B0503020204020204" pitchFamily="34" charset="-122"/>
              </a:rPr>
              <a:t>修订后汇总表</a:t>
            </a:r>
            <a:r>
              <a:rPr lang="en-US" altLang="zh-CN" sz="1200" b="1" dirty="0">
                <a:solidFill>
                  <a:sysClr val="windowText" lastClr="000000"/>
                </a:solidFill>
                <a:latin typeface="微软雅黑" panose="020B0503020204020204" pitchFamily="34" charset="-122"/>
                <a:ea typeface="微软雅黑" panose="020B0503020204020204" pitchFamily="34" charset="-122"/>
              </a:rPr>
              <a:t>8</a:t>
            </a:r>
            <a:r>
              <a:rPr lang="zh-CN" altLang="en-US" sz="1200" b="1" dirty="0">
                <a:solidFill>
                  <a:sysClr val="windowText" lastClr="000000"/>
                </a:solidFill>
                <a:latin typeface="微软雅黑" panose="020B0503020204020204" pitchFamily="34" charset="-122"/>
                <a:ea typeface="微软雅黑" panose="020B0503020204020204" pitchFamily="34" charset="-122"/>
              </a:rPr>
              <a:t>张，与比上年减少</a:t>
            </a:r>
            <a:r>
              <a:rPr lang="en-US" altLang="zh-CN" sz="1200" b="1" dirty="0">
                <a:solidFill>
                  <a:sysClr val="windowText" lastClr="000000"/>
                </a:solidFill>
                <a:latin typeface="微软雅黑" panose="020B0503020204020204" pitchFamily="34" charset="-122"/>
                <a:ea typeface="微软雅黑" panose="020B0503020204020204" pitchFamily="34" charset="-122"/>
              </a:rPr>
              <a:t>5</a:t>
            </a:r>
            <a:r>
              <a:rPr lang="zh-CN" altLang="en-US" sz="1200" b="1" dirty="0">
                <a:solidFill>
                  <a:sysClr val="windowText" lastClr="000000"/>
                </a:solidFill>
                <a:latin typeface="微软雅黑" panose="020B0503020204020204" pitchFamily="34" charset="-122"/>
                <a:ea typeface="微软雅黑" panose="020B0503020204020204" pitchFamily="34" charset="-122"/>
              </a:rPr>
              <a:t>张。</a:t>
            </a: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p>
            <a:pPr indent="266700" fontAlgn="auto">
              <a:lnSpc>
                <a:spcPct val="150000"/>
              </a:lnSpc>
              <a:spcBef>
                <a:spcPts val="0"/>
              </a:spcBef>
              <a:spcAft>
                <a:spcPts val="0"/>
              </a:spcAf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打破原有汇总表与单户表完全对应、信息重复统计，按照资产管理中存量、配置、使用、处置和收益环节重新设置了汇总表，从相应单户表中提取形成汇总数据，为报告使用者提供更多有效信息。</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445" y="85090"/>
            <a:ext cx="9174480" cy="448945"/>
            <a:chOff x="-7" y="134"/>
            <a:chExt cx="14448" cy="707"/>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30" name="文本框 2"/>
            <p:cNvSpPr txBox="1"/>
            <p:nvPr/>
          </p:nvSpPr>
          <p:spPr>
            <a:xfrm>
              <a:off x="-7" y="134"/>
              <a:ext cx="10587" cy="652"/>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第二部分 资产报告修订调整情况</a:t>
              </a:r>
            </a:p>
          </p:txBody>
        </p:sp>
      </p:grpSp>
      <p:grpSp>
        <p:nvGrpSpPr>
          <p:cNvPr id="2" name="组合 1"/>
          <p:cNvGrpSpPr/>
          <p:nvPr/>
        </p:nvGrpSpPr>
        <p:grpSpPr>
          <a:xfrm>
            <a:off x="-4445" y="92710"/>
            <a:ext cx="9174480" cy="450215"/>
            <a:chOff x="-7" y="134"/>
            <a:chExt cx="14448" cy="709"/>
          </a:xfrm>
        </p:grpSpPr>
        <p:pic>
          <p:nvPicPr>
            <p:cNvPr id="4" name="图片 3"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5"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第二部分 资产报告修订调整情况</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prism isInverted="1"/>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3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3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animBg="1"/>
      <p:bldP spid="47" grpId="0"/>
      <p:bldP spid="48"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310873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en-US" altLang="zh-CN" sz="1600" b="1" dirty="0">
                <a:solidFill>
                  <a:srgbClr val="545454"/>
                </a:solidFill>
                <a:latin typeface="微软雅黑" panose="020B0503020204020204" pitchFamily="34" charset="-122"/>
                <a:ea typeface="微软雅黑" panose="020B0503020204020204" pitchFamily="34" charset="-122"/>
              </a:rPr>
              <a:t>2018</a:t>
            </a:r>
            <a:r>
              <a:rPr lang="zh-CN" altLang="en-US" sz="1600" b="1" dirty="0">
                <a:solidFill>
                  <a:srgbClr val="545454"/>
                </a:solidFill>
                <a:latin typeface="微软雅黑" panose="020B0503020204020204" pitchFamily="34" charset="-122"/>
                <a:ea typeface="微软雅黑" panose="020B0503020204020204" pitchFamily="34" charset="-122"/>
              </a:rPr>
              <a:t>年主要修订内容</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sp>
        <p:nvSpPr>
          <p:cNvPr id="27" name="圆角矩形 5"/>
          <p:cNvSpPr/>
          <p:nvPr/>
        </p:nvSpPr>
        <p:spPr>
          <a:xfrm>
            <a:off x="168657" y="1180798"/>
            <a:ext cx="8824286" cy="1009962"/>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240658" y="1272175"/>
            <a:ext cx="2321032" cy="822889"/>
            <a:chOff x="717476" y="1294777"/>
            <a:chExt cx="2831148" cy="643584"/>
          </a:xfrm>
        </p:grpSpPr>
        <p:sp>
          <p:nvSpPr>
            <p:cNvPr id="29" name="圆角矩形 7"/>
            <p:cNvSpPr/>
            <p:nvPr/>
          </p:nvSpPr>
          <p:spPr>
            <a:xfrm>
              <a:off x="717476" y="1294777"/>
              <a:ext cx="2764477" cy="643584"/>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TextBox 9"/>
            <p:cNvSpPr txBox="1"/>
            <p:nvPr/>
          </p:nvSpPr>
          <p:spPr>
            <a:xfrm>
              <a:off x="738628" y="1460105"/>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3"/>
                <a:defRPr/>
              </a:pPr>
              <a:r>
                <a:rPr lang="zh-CN" altLang="en-US" sz="2000" b="1" kern="0" dirty="0">
                  <a:solidFill>
                    <a:srgbClr val="FFFFFF"/>
                  </a:solidFill>
                  <a:latin typeface="微软雅黑" panose="020B0503020204020204" pitchFamily="34" charset="-122"/>
                  <a:ea typeface="微软雅黑" panose="020B0503020204020204" pitchFamily="34" charset="-122"/>
                </a:rPr>
                <a:t>明确编报范围</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7" name="文本框 58"/>
          <p:cNvSpPr txBox="1"/>
          <p:nvPr/>
        </p:nvSpPr>
        <p:spPr>
          <a:xfrm>
            <a:off x="2607956" y="1230702"/>
            <a:ext cx="6419671" cy="646331"/>
          </a:xfrm>
          <a:prstGeom prst="rect">
            <a:avLst/>
          </a:prstGeom>
          <a:noFill/>
        </p:spPr>
        <p:txBody>
          <a:bodyPr wrap="square" rtlCol="0">
            <a:spAutoFit/>
          </a:bodyPr>
          <a:lstStyle/>
          <a:p>
            <a:pPr marL="171450" indent="-171450" fontAlgn="auto">
              <a:lnSpc>
                <a:spcPct val="150000"/>
              </a:lnSpc>
              <a:spcBef>
                <a:spcPts val="0"/>
              </a:spcBef>
              <a:spcAft>
                <a:spcPts val="0"/>
              </a:spcAft>
              <a:buFont typeface="Wingdings" panose="05000000000000000000" pitchFamily="2" charset="2"/>
              <a:buChar char="l"/>
              <a:defRPr/>
            </a:pPr>
            <a:r>
              <a:rPr lang="zh-CN" altLang="en-US" sz="1200" dirty="0" smtClean="0">
                <a:solidFill>
                  <a:sysClr val="windowText" lastClr="000000"/>
                </a:solidFill>
                <a:latin typeface="微软雅黑" panose="020B0503020204020204" pitchFamily="34" charset="-122"/>
                <a:ea typeface="微软雅黑" panose="020B0503020204020204" pitchFamily="34" charset="-122"/>
              </a:rPr>
              <a:t>明确工会</a:t>
            </a:r>
            <a:r>
              <a:rPr lang="zh-CN" altLang="en-US" sz="1200" dirty="0">
                <a:solidFill>
                  <a:sysClr val="windowText" lastClr="000000"/>
                </a:solidFill>
                <a:latin typeface="微软雅黑" panose="020B0503020204020204" pitchFamily="34" charset="-122"/>
                <a:ea typeface="微软雅黑" panose="020B0503020204020204" pitchFamily="34" charset="-122"/>
              </a:rPr>
              <a:t>、供销社、人防</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、代</a:t>
            </a:r>
            <a:r>
              <a:rPr lang="zh-CN" altLang="en-US" sz="1200" dirty="0">
                <a:solidFill>
                  <a:sysClr val="windowText" lastClr="000000"/>
                </a:solidFill>
                <a:latin typeface="微软雅黑" panose="020B0503020204020204" pitchFamily="34" charset="-122"/>
                <a:ea typeface="微软雅黑" panose="020B0503020204020204" pitchFamily="34" charset="-122"/>
              </a:rPr>
              <a:t>储物资、基本建设项目、涉密单位资产等填报范围。</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171450" indent="-171450" fontAlgn="auto">
              <a:lnSpc>
                <a:spcPct val="150000"/>
              </a:lnSpc>
              <a:spcBef>
                <a:spcPts val="0"/>
              </a:spcBef>
              <a:spcAft>
                <a:spcPts val="0"/>
              </a:spcAft>
              <a:buFont typeface="Wingdings" panose="05000000000000000000" pitchFamily="2" charset="2"/>
              <a:buChar char="l"/>
              <a:defRPr/>
            </a:pPr>
            <a:r>
              <a:rPr lang="zh-CN" altLang="en-US" sz="1200" dirty="0">
                <a:solidFill>
                  <a:sysClr val="windowText" lastClr="000000"/>
                </a:solidFill>
                <a:latin typeface="微软雅黑" panose="020B0503020204020204" pitchFamily="34" charset="-122"/>
                <a:ea typeface="微软雅黑" panose="020B0503020204020204" pitchFamily="34" charset="-122"/>
              </a:rPr>
              <a:t>明确代编资产事项填报调整表等内容。</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20" name="圆角矩形 5"/>
          <p:cNvSpPr/>
          <p:nvPr/>
        </p:nvSpPr>
        <p:spPr>
          <a:xfrm>
            <a:off x="168657" y="2345338"/>
            <a:ext cx="8824286" cy="718116"/>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20"/>
          <p:cNvGrpSpPr/>
          <p:nvPr/>
        </p:nvGrpSpPr>
        <p:grpSpPr>
          <a:xfrm>
            <a:off x="240658" y="2424580"/>
            <a:ext cx="2321032" cy="559570"/>
            <a:chOff x="717476" y="1273363"/>
            <a:chExt cx="2831148" cy="437641"/>
          </a:xfrm>
        </p:grpSpPr>
        <p:sp>
          <p:nvSpPr>
            <p:cNvPr id="22" name="圆角矩形 7"/>
            <p:cNvSpPr/>
            <p:nvPr/>
          </p:nvSpPr>
          <p:spPr>
            <a:xfrm>
              <a:off x="717476" y="1273363"/>
              <a:ext cx="2764477" cy="437641"/>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TextBox 9"/>
            <p:cNvSpPr txBox="1"/>
            <p:nvPr/>
          </p:nvSpPr>
          <p:spPr>
            <a:xfrm>
              <a:off x="738628" y="1335721"/>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4"/>
                <a:defRPr/>
              </a:pPr>
              <a:r>
                <a:rPr lang="zh-CN" altLang="en-US" sz="2000" b="1" kern="0" dirty="0">
                  <a:solidFill>
                    <a:srgbClr val="FFFFFF"/>
                  </a:solidFill>
                  <a:latin typeface="微软雅黑" panose="020B0503020204020204" pitchFamily="34" charset="-122"/>
                  <a:ea typeface="微软雅黑" panose="020B0503020204020204" pitchFamily="34" charset="-122"/>
                </a:rPr>
                <a:t>简化统计指标</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4" name="文本框 58"/>
          <p:cNvSpPr txBox="1"/>
          <p:nvPr/>
        </p:nvSpPr>
        <p:spPr>
          <a:xfrm>
            <a:off x="2607956" y="2536017"/>
            <a:ext cx="6419671" cy="369332"/>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修订后单户表共有</a:t>
            </a:r>
            <a:r>
              <a:rPr lang="en-US" altLang="zh-CN" sz="1200" dirty="0">
                <a:solidFill>
                  <a:sysClr val="windowText" lastClr="000000"/>
                </a:solidFill>
                <a:latin typeface="微软雅黑" panose="020B0503020204020204" pitchFamily="34" charset="-122"/>
                <a:ea typeface="微软雅黑" panose="020B0503020204020204" pitchFamily="34" charset="-122"/>
              </a:rPr>
              <a:t>2210</a:t>
            </a:r>
            <a:r>
              <a:rPr lang="zh-CN" altLang="en-US" sz="1200" dirty="0">
                <a:solidFill>
                  <a:sysClr val="windowText" lastClr="000000"/>
                </a:solidFill>
                <a:latin typeface="微软雅黑" panose="020B0503020204020204" pitchFamily="34" charset="-122"/>
                <a:ea typeface="微软雅黑" panose="020B0503020204020204" pitchFamily="34" charset="-122"/>
              </a:rPr>
              <a:t>个指标，自动提取指标比上年增加</a:t>
            </a:r>
            <a:r>
              <a:rPr lang="en-US" altLang="zh-CN" sz="1200" dirty="0">
                <a:solidFill>
                  <a:sysClr val="windowText" lastClr="000000"/>
                </a:solidFill>
                <a:latin typeface="微软雅黑" panose="020B0503020204020204" pitchFamily="34" charset="-122"/>
                <a:ea typeface="微软雅黑" panose="020B0503020204020204" pitchFamily="34" charset="-122"/>
              </a:rPr>
              <a:t>467</a:t>
            </a:r>
            <a:r>
              <a:rPr lang="zh-CN" altLang="en-US" sz="1200" dirty="0">
                <a:solidFill>
                  <a:sysClr val="windowText" lastClr="000000"/>
                </a:solidFill>
                <a:latin typeface="微软雅黑" panose="020B0503020204020204" pitchFamily="34" charset="-122"/>
                <a:ea typeface="微软雅黑" panose="020B0503020204020204" pitchFamily="34" charset="-122"/>
              </a:rPr>
              <a:t>项，进一步提高编报效率。</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41" name="圆角矩形 5"/>
          <p:cNvSpPr/>
          <p:nvPr/>
        </p:nvSpPr>
        <p:spPr>
          <a:xfrm>
            <a:off x="168657" y="3219057"/>
            <a:ext cx="8824286" cy="718116"/>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2" name="组合 41"/>
          <p:cNvGrpSpPr/>
          <p:nvPr/>
        </p:nvGrpSpPr>
        <p:grpSpPr>
          <a:xfrm>
            <a:off x="223316" y="3298299"/>
            <a:ext cx="2321032" cy="559570"/>
            <a:chOff x="717476" y="1273363"/>
            <a:chExt cx="2831148" cy="437641"/>
          </a:xfrm>
        </p:grpSpPr>
        <p:sp>
          <p:nvSpPr>
            <p:cNvPr id="43" name="圆角矩形 7"/>
            <p:cNvSpPr/>
            <p:nvPr/>
          </p:nvSpPr>
          <p:spPr>
            <a:xfrm>
              <a:off x="717476" y="1273363"/>
              <a:ext cx="2764477" cy="437641"/>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TextBox 9"/>
            <p:cNvSpPr txBox="1"/>
            <p:nvPr/>
          </p:nvSpPr>
          <p:spPr>
            <a:xfrm>
              <a:off x="738628" y="1335721"/>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5"/>
                <a:defRPr/>
              </a:pPr>
              <a:r>
                <a:rPr lang="zh-CN" altLang="en-US" sz="2000" b="1" kern="0" dirty="0">
                  <a:solidFill>
                    <a:srgbClr val="FFFFFF"/>
                  </a:solidFill>
                  <a:latin typeface="微软雅黑" panose="020B0503020204020204" pitchFamily="34" charset="-122"/>
                  <a:ea typeface="微软雅黑" panose="020B0503020204020204" pitchFamily="34" charset="-122"/>
                </a:rPr>
                <a:t>完善审核公式</a:t>
              </a:r>
            </a:p>
          </p:txBody>
        </p:sp>
      </p:grpSp>
      <p:sp>
        <p:nvSpPr>
          <p:cNvPr id="46" name="文本框 58"/>
          <p:cNvSpPr txBox="1"/>
          <p:nvPr/>
        </p:nvSpPr>
        <p:spPr>
          <a:xfrm>
            <a:off x="2564068" y="3276705"/>
            <a:ext cx="6419671" cy="646331"/>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全面梳理表内和表间公式，共建立逻辑性公式</a:t>
            </a:r>
            <a:r>
              <a:rPr lang="en-US" altLang="zh-CN" sz="1200" b="1" dirty="0">
                <a:solidFill>
                  <a:sysClr val="windowText" lastClr="000000"/>
                </a:solidFill>
                <a:latin typeface="微软雅黑" panose="020B0503020204020204" pitchFamily="34" charset="-122"/>
                <a:ea typeface="微软雅黑" panose="020B0503020204020204" pitchFamily="34" charset="-122"/>
              </a:rPr>
              <a:t>452</a:t>
            </a:r>
            <a:r>
              <a:rPr lang="zh-CN" altLang="en-US" sz="1200" b="1" dirty="0">
                <a:solidFill>
                  <a:sysClr val="windowText" lastClr="000000"/>
                </a:solidFill>
                <a:latin typeface="微软雅黑" panose="020B0503020204020204" pitchFamily="34" charset="-122"/>
                <a:ea typeface="微软雅黑" panose="020B0503020204020204" pitchFamily="34" charset="-122"/>
              </a:rPr>
              <a:t>个</a:t>
            </a:r>
            <a:r>
              <a:rPr lang="zh-CN" altLang="en-US" sz="1200" dirty="0">
                <a:solidFill>
                  <a:sysClr val="windowText" lastClr="000000"/>
                </a:solidFill>
                <a:latin typeface="微软雅黑" panose="020B0503020204020204" pitchFamily="34" charset="-122"/>
                <a:ea typeface="微软雅黑" panose="020B0503020204020204" pitchFamily="34" charset="-122"/>
              </a:rPr>
              <a:t>和核实性公式</a:t>
            </a:r>
            <a:r>
              <a:rPr lang="en-US" altLang="zh-CN" sz="1200" b="1" dirty="0">
                <a:solidFill>
                  <a:sysClr val="windowText" lastClr="000000"/>
                </a:solidFill>
                <a:latin typeface="微软雅黑" panose="020B0503020204020204" pitchFamily="34" charset="-122"/>
                <a:ea typeface="微软雅黑" panose="020B0503020204020204" pitchFamily="34" charset="-122"/>
              </a:rPr>
              <a:t>353</a:t>
            </a:r>
            <a:r>
              <a:rPr lang="zh-CN" altLang="en-US" sz="1200" b="1" dirty="0">
                <a:solidFill>
                  <a:sysClr val="windowText" lastClr="000000"/>
                </a:solidFill>
                <a:latin typeface="微软雅黑" panose="020B0503020204020204" pitchFamily="34" charset="-122"/>
                <a:ea typeface="微软雅黑" panose="020B0503020204020204" pitchFamily="34" charset="-122"/>
              </a:rPr>
              <a:t>个</a:t>
            </a:r>
            <a:r>
              <a:rPr lang="zh-CN" altLang="en-US" sz="1200" dirty="0">
                <a:solidFill>
                  <a:sysClr val="windowText" lastClr="000000"/>
                </a:solidFill>
                <a:latin typeface="微软雅黑" panose="020B0503020204020204" pitchFamily="34" charset="-122"/>
                <a:ea typeface="微软雅黑" panose="020B0503020204020204" pitchFamily="34" charset="-122"/>
              </a:rPr>
              <a:t>，加强逻辑验算，提高资产信息编报质量。</a:t>
            </a:r>
          </a:p>
        </p:txBody>
      </p:sp>
      <p:sp>
        <p:nvSpPr>
          <p:cNvPr id="53" name="圆角矩形 5"/>
          <p:cNvSpPr/>
          <p:nvPr/>
        </p:nvSpPr>
        <p:spPr>
          <a:xfrm>
            <a:off x="168657" y="4095431"/>
            <a:ext cx="8824286" cy="718116"/>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4" name="组合 53"/>
          <p:cNvGrpSpPr/>
          <p:nvPr/>
        </p:nvGrpSpPr>
        <p:grpSpPr>
          <a:xfrm>
            <a:off x="240658" y="4174673"/>
            <a:ext cx="2321032" cy="559570"/>
            <a:chOff x="717476" y="1273363"/>
            <a:chExt cx="2831148" cy="437641"/>
          </a:xfrm>
        </p:grpSpPr>
        <p:sp>
          <p:nvSpPr>
            <p:cNvPr id="55" name="圆角矩形 7"/>
            <p:cNvSpPr/>
            <p:nvPr/>
          </p:nvSpPr>
          <p:spPr>
            <a:xfrm>
              <a:off x="717476" y="1273363"/>
              <a:ext cx="2764477" cy="437641"/>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TextBox 9"/>
            <p:cNvSpPr txBox="1"/>
            <p:nvPr/>
          </p:nvSpPr>
          <p:spPr>
            <a:xfrm>
              <a:off x="738628" y="1335721"/>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6"/>
                <a:defRPr/>
              </a:pPr>
              <a:r>
                <a:rPr lang="zh-CN" altLang="en-US" sz="2000" b="1" kern="0" dirty="0">
                  <a:solidFill>
                    <a:srgbClr val="FFFFFF"/>
                  </a:solidFill>
                  <a:latin typeface="微软雅黑" panose="020B0503020204020204" pitchFamily="34" charset="-122"/>
                  <a:ea typeface="微软雅黑" panose="020B0503020204020204" pitchFamily="34" charset="-122"/>
                </a:rPr>
                <a:t>细化编制说明</a:t>
              </a:r>
            </a:p>
          </p:txBody>
        </p:sp>
      </p:grpSp>
      <p:sp>
        <p:nvSpPr>
          <p:cNvPr id="57" name="文本框 58"/>
          <p:cNvSpPr txBox="1"/>
          <p:nvPr/>
        </p:nvSpPr>
        <p:spPr>
          <a:xfrm>
            <a:off x="2559604" y="4147611"/>
            <a:ext cx="6419671" cy="368300"/>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细化关键指标编制说明，清晰表述填报口径和方法。</a:t>
            </a:r>
          </a:p>
        </p:txBody>
      </p:sp>
      <p:grpSp>
        <p:nvGrpSpPr>
          <p:cNvPr id="8" name="组合 7"/>
          <p:cNvGrpSpPr/>
          <p:nvPr/>
        </p:nvGrpSpPr>
        <p:grpSpPr>
          <a:xfrm>
            <a:off x="-4445" y="85090"/>
            <a:ext cx="9174480" cy="448945"/>
            <a:chOff x="-7" y="134"/>
            <a:chExt cx="14448" cy="707"/>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30" name="文本框 2"/>
            <p:cNvSpPr txBox="1"/>
            <p:nvPr/>
          </p:nvSpPr>
          <p:spPr>
            <a:xfrm>
              <a:off x="-7" y="134"/>
              <a:ext cx="10587" cy="652"/>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第二部分 资产报告修订调整情况</a:t>
              </a:r>
            </a:p>
          </p:txBody>
        </p:sp>
      </p:grpSp>
      <p:grpSp>
        <p:nvGrpSpPr>
          <p:cNvPr id="2" name="组合 1"/>
          <p:cNvGrpSpPr/>
          <p:nvPr/>
        </p:nvGrpSpPr>
        <p:grpSpPr>
          <a:xfrm>
            <a:off x="-4445" y="92710"/>
            <a:ext cx="9174480" cy="450215"/>
            <a:chOff x="-7" y="134"/>
            <a:chExt cx="14448" cy="709"/>
          </a:xfrm>
        </p:grpSpPr>
        <p:pic>
          <p:nvPicPr>
            <p:cNvPr id="4" name="图片 3"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5"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第二部分 资产报告修订调整情况</a:t>
              </a:r>
            </a:p>
          </p:txBody>
        </p:sp>
      </p:gr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30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22" presetClass="entr" presetSubtype="8" fill="hold" grpId="0"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p:bldP spid="20" grpId="0" animBg="1"/>
      <p:bldP spid="24" grpId="0"/>
      <p:bldP spid="41" grpId="0" animBg="1"/>
      <p:bldP spid="46" grpId="0"/>
      <p:bldP spid="53" grpId="0" animBg="1"/>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310873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en-US" altLang="zh-CN" sz="1600" b="1">
                <a:solidFill>
                  <a:srgbClr val="545454"/>
                </a:solidFill>
                <a:latin typeface="微软雅黑" panose="020B0503020204020204" pitchFamily="34" charset="-122"/>
                <a:ea typeface="微软雅黑" panose="020B0503020204020204" pitchFamily="34" charset="-122"/>
              </a:rPr>
              <a:t>2018</a:t>
            </a:r>
            <a:r>
              <a:rPr lang="zh-CN" altLang="en-US" sz="1600" b="1">
                <a:solidFill>
                  <a:srgbClr val="545454"/>
                </a:solidFill>
                <a:latin typeface="微软雅黑" panose="020B0503020204020204" pitchFamily="34" charset="-122"/>
                <a:ea typeface="微软雅黑" panose="020B0503020204020204" pitchFamily="34" charset="-122"/>
              </a:rPr>
              <a:t>年主要修订内容</a:t>
            </a:r>
            <a:endParaRPr lang="en-US" altLang="zh-CN" sz="1600" b="1">
              <a:solidFill>
                <a:srgbClr val="545454"/>
              </a:solidFill>
              <a:latin typeface="微软雅黑" panose="020B0503020204020204" pitchFamily="34" charset="-122"/>
              <a:ea typeface="微软雅黑" panose="020B0503020204020204" pitchFamily="34" charset="-122"/>
            </a:endParaRPr>
          </a:p>
        </p:txBody>
      </p:sp>
      <p:sp>
        <p:nvSpPr>
          <p:cNvPr id="20" name="圆角矩形 5"/>
          <p:cNvSpPr/>
          <p:nvPr/>
        </p:nvSpPr>
        <p:spPr>
          <a:xfrm>
            <a:off x="159857" y="1172258"/>
            <a:ext cx="8824286" cy="940390"/>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20"/>
          <p:cNvGrpSpPr/>
          <p:nvPr/>
        </p:nvGrpSpPr>
        <p:grpSpPr>
          <a:xfrm>
            <a:off x="231857" y="1251500"/>
            <a:ext cx="2739984" cy="786864"/>
            <a:chOff x="717475" y="1273363"/>
            <a:chExt cx="3342177" cy="615408"/>
          </a:xfrm>
        </p:grpSpPr>
        <p:sp>
          <p:nvSpPr>
            <p:cNvPr id="22" name="圆角矩形 7"/>
            <p:cNvSpPr/>
            <p:nvPr/>
          </p:nvSpPr>
          <p:spPr>
            <a:xfrm>
              <a:off x="717475" y="1273363"/>
              <a:ext cx="3342176" cy="615408"/>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TextBox 9"/>
            <p:cNvSpPr txBox="1"/>
            <p:nvPr/>
          </p:nvSpPr>
          <p:spPr>
            <a:xfrm>
              <a:off x="738628" y="1424604"/>
              <a:ext cx="3321024"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7"/>
                <a:defRPr/>
              </a:pPr>
              <a:r>
                <a:rPr lang="zh-CN" altLang="en-US" sz="2000" b="1" kern="0">
                  <a:solidFill>
                    <a:srgbClr val="FFFFFF"/>
                  </a:solidFill>
                  <a:latin typeface="微软雅黑" panose="020B0503020204020204" pitchFamily="34" charset="-122"/>
                  <a:ea typeface="微软雅黑" panose="020B0503020204020204" pitchFamily="34" charset="-122"/>
                </a:rPr>
                <a:t>增加辅助分析工具</a:t>
              </a:r>
              <a:endPar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4" name="文本框 58"/>
          <p:cNvSpPr txBox="1"/>
          <p:nvPr/>
        </p:nvSpPr>
        <p:spPr>
          <a:xfrm>
            <a:off x="3124238" y="1319288"/>
            <a:ext cx="5846236" cy="646331"/>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anose="020B0503020204020204" pitchFamily="34" charset="-122"/>
                <a:ea typeface="微软雅黑" panose="020B0503020204020204" pitchFamily="34" charset="-122"/>
              </a:rPr>
              <a:t>在资产报表软件中设置资产结构、配置、使用、处置、收益分析指标体系，由报表数据提取生成，辅助各行政事业单位做好资产管理情况分析。</a:t>
            </a:r>
            <a:endParaRPr lang="en-US" altLang="zh-CN" sz="1200">
              <a:solidFill>
                <a:sysClr val="windowText" lastClr="000000"/>
              </a:solidFill>
              <a:latin typeface="微软雅黑" panose="020B0503020204020204" pitchFamily="34" charset="-122"/>
              <a:ea typeface="微软雅黑" panose="020B0503020204020204" pitchFamily="34" charset="-122"/>
            </a:endParaRPr>
          </a:p>
        </p:txBody>
      </p:sp>
      <p:sp>
        <p:nvSpPr>
          <p:cNvPr id="41" name="圆角矩形 5"/>
          <p:cNvSpPr/>
          <p:nvPr/>
        </p:nvSpPr>
        <p:spPr>
          <a:xfrm>
            <a:off x="159857" y="2380879"/>
            <a:ext cx="8824286" cy="939600"/>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2" name="组合 41"/>
          <p:cNvGrpSpPr/>
          <p:nvPr/>
        </p:nvGrpSpPr>
        <p:grpSpPr>
          <a:xfrm>
            <a:off x="214516" y="2460120"/>
            <a:ext cx="2757325" cy="788399"/>
            <a:chOff x="717476" y="1273363"/>
            <a:chExt cx="3363330" cy="616609"/>
          </a:xfrm>
        </p:grpSpPr>
        <p:sp>
          <p:nvSpPr>
            <p:cNvPr id="43" name="圆角矩形 7"/>
            <p:cNvSpPr/>
            <p:nvPr/>
          </p:nvSpPr>
          <p:spPr>
            <a:xfrm>
              <a:off x="717476" y="1273363"/>
              <a:ext cx="3363330" cy="616609"/>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TextBox 9"/>
            <p:cNvSpPr txBox="1"/>
            <p:nvPr/>
          </p:nvSpPr>
          <p:spPr>
            <a:xfrm>
              <a:off x="738628" y="1425204"/>
              <a:ext cx="3342178"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8"/>
                <a:defRPr/>
              </a:pPr>
              <a:r>
                <a:rPr lang="zh-CN" altLang="en-US" sz="2000" b="1" kern="0">
                  <a:solidFill>
                    <a:srgbClr val="FFFFFF"/>
                  </a:solidFill>
                  <a:latin typeface="微软雅黑" panose="020B0503020204020204" pitchFamily="34" charset="-122"/>
                  <a:ea typeface="微软雅黑" panose="020B0503020204020204" pitchFamily="34" charset="-122"/>
                </a:rPr>
                <a:t>改进分析报告内容</a:t>
              </a:r>
            </a:p>
          </p:txBody>
        </p:sp>
      </p:grpSp>
      <p:sp>
        <p:nvSpPr>
          <p:cNvPr id="46" name="文本框 58"/>
          <p:cNvSpPr txBox="1"/>
          <p:nvPr/>
        </p:nvSpPr>
        <p:spPr>
          <a:xfrm>
            <a:off x="3124238" y="2527514"/>
            <a:ext cx="5846236" cy="646331"/>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anose="020B0503020204020204" pitchFamily="34" charset="-122"/>
                <a:ea typeface="微软雅黑" panose="020B0503020204020204" pitchFamily="34" charset="-122"/>
              </a:rPr>
              <a:t>细化分析报告的撰写提纲，引导各部门（单位）结合资产管理实际情况，进行全面详实地分析，促进分析结论得以有效运用。</a:t>
            </a:r>
          </a:p>
        </p:txBody>
      </p:sp>
      <p:sp>
        <p:nvSpPr>
          <p:cNvPr id="53" name="圆角矩形 5"/>
          <p:cNvSpPr/>
          <p:nvPr/>
        </p:nvSpPr>
        <p:spPr>
          <a:xfrm>
            <a:off x="159857" y="3591285"/>
            <a:ext cx="8824286" cy="1114009"/>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4" name="组合 53"/>
          <p:cNvGrpSpPr/>
          <p:nvPr/>
        </p:nvGrpSpPr>
        <p:grpSpPr>
          <a:xfrm>
            <a:off x="231858" y="3670526"/>
            <a:ext cx="2739984" cy="941721"/>
            <a:chOff x="717476" y="1273362"/>
            <a:chExt cx="3342177" cy="736522"/>
          </a:xfrm>
        </p:grpSpPr>
        <p:sp>
          <p:nvSpPr>
            <p:cNvPr id="55" name="圆角矩形 7"/>
            <p:cNvSpPr/>
            <p:nvPr/>
          </p:nvSpPr>
          <p:spPr>
            <a:xfrm>
              <a:off x="717476" y="1273362"/>
              <a:ext cx="3342177" cy="736522"/>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TextBox 9"/>
            <p:cNvSpPr txBox="1"/>
            <p:nvPr/>
          </p:nvSpPr>
          <p:spPr>
            <a:xfrm>
              <a:off x="738628" y="1485159"/>
              <a:ext cx="3321025"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9"/>
                <a:defRPr/>
              </a:pPr>
              <a:r>
                <a:rPr lang="zh-CN" altLang="en-US" sz="2000" b="1" kern="0">
                  <a:solidFill>
                    <a:srgbClr val="FFFFFF"/>
                  </a:solidFill>
                  <a:latin typeface="微软雅黑" panose="020B0503020204020204" pitchFamily="34" charset="-122"/>
                  <a:ea typeface="微软雅黑" panose="020B0503020204020204" pitchFamily="34" charset="-122"/>
                </a:rPr>
                <a:t>升级资产信息系统</a:t>
              </a:r>
            </a:p>
          </p:txBody>
        </p:sp>
      </p:grpSp>
      <p:sp>
        <p:nvSpPr>
          <p:cNvPr id="57" name="文本框 58"/>
          <p:cNvSpPr txBox="1"/>
          <p:nvPr/>
        </p:nvSpPr>
        <p:spPr>
          <a:xfrm>
            <a:off x="3124238" y="3686624"/>
            <a:ext cx="5846784" cy="923330"/>
          </a:xfrm>
          <a:prstGeom prst="rect">
            <a:avLst/>
          </a:prstGeom>
          <a:noFill/>
        </p:spPr>
        <p:txBody>
          <a:bodyPr wrap="square" rtlCol="0">
            <a:spAutoFit/>
          </a:bodyPr>
          <a:lstStyle/>
          <a:p>
            <a:pPr marL="171450" indent="-171450" fontAlgn="auto">
              <a:lnSpc>
                <a:spcPct val="150000"/>
              </a:lnSpc>
              <a:spcBef>
                <a:spcPts val="0"/>
              </a:spcBef>
              <a:spcAft>
                <a:spcPts val="0"/>
              </a:spcAft>
              <a:buFont typeface="Wingdings" panose="05000000000000000000" pitchFamily="2" charset="2"/>
              <a:buChar char="l"/>
              <a:defRPr/>
            </a:pPr>
            <a:r>
              <a:rPr lang="zh-CN" altLang="en-US" sz="1200">
                <a:solidFill>
                  <a:sysClr val="windowText" lastClr="000000"/>
                </a:solidFill>
                <a:latin typeface="微软雅黑" panose="020B0503020204020204" pitchFamily="34" charset="-122"/>
                <a:ea typeface="微软雅黑" panose="020B0503020204020204" pitchFamily="34" charset="-122"/>
              </a:rPr>
              <a:t>完善资产卡片登记信息，更新行业分类和无形资产等标准规范。</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marL="171450" indent="-171450" fontAlgn="auto">
              <a:lnSpc>
                <a:spcPct val="150000"/>
              </a:lnSpc>
              <a:spcBef>
                <a:spcPts val="0"/>
              </a:spcBef>
              <a:spcAft>
                <a:spcPts val="0"/>
              </a:spcAft>
              <a:buFont typeface="Wingdings" panose="05000000000000000000" pitchFamily="2" charset="2"/>
              <a:buChar char="l"/>
              <a:defRPr/>
            </a:pPr>
            <a:r>
              <a:rPr lang="zh-CN" altLang="en-US" sz="1200">
                <a:solidFill>
                  <a:sysClr val="windowText" lastClr="000000"/>
                </a:solidFill>
                <a:latin typeface="微软雅黑" panose="020B0503020204020204" pitchFamily="34" charset="-122"/>
                <a:ea typeface="微软雅黑" panose="020B0503020204020204" pitchFamily="34" charset="-122"/>
              </a:rPr>
              <a:t>完善折旧管理功能，新增存货、在建工程和租借入资产管理模块。</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marL="171450" indent="-171450" fontAlgn="auto">
              <a:lnSpc>
                <a:spcPct val="150000"/>
              </a:lnSpc>
              <a:spcBef>
                <a:spcPts val="0"/>
              </a:spcBef>
              <a:spcAft>
                <a:spcPts val="0"/>
              </a:spcAft>
              <a:buFont typeface="Wingdings" panose="05000000000000000000" pitchFamily="2" charset="2"/>
              <a:buChar char="l"/>
              <a:defRPr/>
            </a:pPr>
            <a:r>
              <a:rPr lang="zh-CN" altLang="en-US" sz="1200">
                <a:solidFill>
                  <a:sysClr val="windowText" lastClr="000000"/>
                </a:solidFill>
                <a:latin typeface="微软雅黑" panose="020B0503020204020204" pitchFamily="34" charset="-122"/>
                <a:ea typeface="微软雅黑" panose="020B0503020204020204" pitchFamily="34" charset="-122"/>
              </a:rPr>
              <a:t>增加资产分析和数据体检等功能，改善界面设计和交互方式等。</a:t>
            </a:r>
            <a:endParaRPr lang="en-US" altLang="zh-CN" sz="1200">
              <a:solidFill>
                <a:sysClr val="windowText" lastClr="0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445" y="92710"/>
            <a:ext cx="9174480" cy="450215"/>
            <a:chOff x="-7" y="134"/>
            <a:chExt cx="14448" cy="709"/>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30"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第二部分 资产报告修订调整情况</a:t>
              </a:r>
            </a:p>
          </p:txBody>
        </p:sp>
      </p:gr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0-#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57"/>
                                        </p:tgtEl>
                                        <p:attrNameLst>
                                          <p:attrName>style.visibility</p:attrName>
                                        </p:attrNameLst>
                                      </p:cBhvr>
                                      <p:to>
                                        <p:strVal val="visible"/>
                                      </p:to>
                                    </p:set>
                                    <p:animEffect transition="in" filter="wipe(left)">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4" grpId="0"/>
      <p:bldP spid="41" grpId="0" bldLvl="0" animBg="1"/>
      <p:bldP spid="46" grpId="0"/>
      <p:bldP spid="53" grpId="0" bldLvl="0" animBg="1"/>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custDataLst>
              <p:tags r:id="rId2"/>
            </p:custDataLst>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总体情况和</a:t>
            </a:r>
            <a:r>
              <a:rPr lang="zh-CN" altLang="zh-CN" sz="2400" b="1" kern="0" dirty="0">
                <a:solidFill>
                  <a:srgbClr val="FFFFFF"/>
                </a:solidFill>
                <a:latin typeface="微软雅黑" panose="020B0503020204020204" pitchFamily="34" charset="-122"/>
                <a:ea typeface="微软雅黑" panose="020B0503020204020204" pitchFamily="34" charset="-122"/>
              </a:rPr>
              <a:t>编报体系</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12" name="六边形 11"/>
          <p:cNvSpPr/>
          <p:nvPr>
            <p:custDataLst>
              <p:tags r:id="rId3"/>
            </p:custDataLst>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01</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4"/>
            </p:custDataLst>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资产报告修订调整情况</a:t>
            </a:r>
          </a:p>
        </p:txBody>
      </p:sp>
      <p:sp>
        <p:nvSpPr>
          <p:cNvPr id="14" name="六边形 13"/>
          <p:cNvSpPr/>
          <p:nvPr>
            <p:custDataLst>
              <p:tags r:id="rId5"/>
            </p:custDataLst>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02</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anose="020B0503020204020204" pitchFamily="34" charset="-122"/>
                <a:ea typeface="微软雅黑" panose="020B0503020204020204" pitchFamily="34" charset="-122"/>
              </a:rPr>
              <a:t>资产报告编报解读</a:t>
            </a:r>
          </a:p>
        </p:txBody>
      </p:sp>
      <p:sp>
        <p:nvSpPr>
          <p:cNvPr id="16" name="六边形 15"/>
          <p:cNvSpPr/>
          <p:nvPr>
            <p:custDataLst>
              <p:tags r:id="rId7"/>
            </p:custDataLst>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anose="020B0503020204020204" pitchFamily="34" charset="-122"/>
                <a:ea typeface="微软雅黑" panose="020B0503020204020204" pitchFamily="34" charset="-122"/>
              </a:rPr>
              <a:t>03</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anose="020B0503020204020204" pitchFamily="34" charset="-122"/>
                <a:ea typeface="微软雅黑" panose="020B0503020204020204" pitchFamily="34" charset="-122"/>
              </a:rPr>
              <a:t>Table of Contents</a:t>
            </a:r>
            <a:endParaRPr lang="zh-CN" altLang="en-US" spc="300" dirty="0">
              <a:solidFill>
                <a:schemeClr val="bg1"/>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9"/>
            </p:custDataLst>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panose="020F0502020204030204"/>
              </a:endParaRPr>
            </a:p>
          </p:txBody>
        </p:sp>
      </p:grpSp>
      <p:sp>
        <p:nvSpPr>
          <p:cNvPr id="17" name="任意多边形 14"/>
          <p:cNvSpPr/>
          <p:nvPr>
            <p:custDataLst>
              <p:tags r:id="rId10"/>
            </p:custDataLst>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主要指标解析</a:t>
            </a:r>
          </a:p>
        </p:txBody>
      </p:sp>
      <p:sp>
        <p:nvSpPr>
          <p:cNvPr id="18" name="六边形 17"/>
          <p:cNvSpPr/>
          <p:nvPr>
            <p:custDataLst>
              <p:tags r:id="rId11"/>
            </p:custDataLst>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04</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21" name="任意多边形 14"/>
          <p:cNvSpPr/>
          <p:nvPr>
            <p:custDataLst>
              <p:tags r:id="rId12"/>
            </p:custDataLst>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资产月报解读</a:t>
            </a:r>
          </a:p>
        </p:txBody>
      </p:sp>
      <p:sp>
        <p:nvSpPr>
          <p:cNvPr id="22" name="六边形 21"/>
          <p:cNvSpPr/>
          <p:nvPr>
            <p:custDataLst>
              <p:tags r:id="rId13"/>
            </p:custDataLst>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05</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编报范围</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33506" y="1124370"/>
            <a:ext cx="8123238" cy="2357437"/>
            <a:chOff x="533506" y="1124370"/>
            <a:chExt cx="8123238" cy="2357437"/>
          </a:xfrm>
        </p:grpSpPr>
        <p:sp>
          <p:nvSpPr>
            <p:cNvPr id="38" name="AutoShape 74"/>
            <p:cNvSpPr>
              <a:spLocks noChangeArrowheads="1"/>
            </p:cNvSpPr>
            <p:nvPr/>
          </p:nvSpPr>
          <p:spPr bwMode="gray">
            <a:xfrm>
              <a:off x="533506" y="1124370"/>
              <a:ext cx="8123238" cy="2357437"/>
            </a:xfrm>
            <a:prstGeom prst="roundRect">
              <a:avLst>
                <a:gd name="adj" fmla="val 10347"/>
              </a:avLst>
            </a:prstGeom>
            <a:solidFill>
              <a:schemeClr val="bg1">
                <a:lumMod val="95000"/>
              </a:schemeClr>
            </a:solidFill>
            <a:ln w="50800">
              <a:solidFill>
                <a:srgbClr val="548DEA"/>
              </a:solidFill>
              <a:round/>
            </a:ln>
            <a:effectLst>
              <a:outerShdw dist="107763" dir="2700000" algn="ctr" rotWithShape="0">
                <a:srgbClr val="C0C0C0">
                  <a:alpha val="50000"/>
                </a:srgbClr>
              </a:outerShdw>
            </a:effectLst>
          </p:spPr>
          <p:txBody>
            <a:bodyPr wrap="none" anchor="ctr"/>
            <a:lstStyle/>
            <a:p>
              <a:pPr>
                <a:defRPr/>
              </a:pPr>
              <a:endParaRPr lang="zh-CN" altLang="en-US"/>
            </a:p>
          </p:txBody>
        </p:sp>
        <p:sp>
          <p:nvSpPr>
            <p:cNvPr id="39" name="Text Box 78"/>
            <p:cNvSpPr txBox="1">
              <a:spLocks noChangeArrowheads="1"/>
            </p:cNvSpPr>
            <p:nvPr/>
          </p:nvSpPr>
          <p:spPr bwMode="gray">
            <a:xfrm>
              <a:off x="584306" y="1213249"/>
              <a:ext cx="805815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微软雅黑" panose="020B0503020204020204" pitchFamily="34" charset="-122"/>
                  <a:ea typeface="微软雅黑" panose="020B0503020204020204" pitchFamily="34" charset="-122"/>
                </a:rPr>
                <a:t>经机构编制管理部门批准成立的，执行行政、事业单位财务和会计制度</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包括：科学事业单位、中小学校、高等学校、医院、基层医疗卫生机构、测绘事业单位、地质勘查事业单位、彩票机构等行业会计制度</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的各级各类行政事业单位、社会团体；执行民间非营利组织会计制度的社会团体等单位，截至</a:t>
              </a: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31</a:t>
              </a:r>
              <a:r>
                <a:rPr lang="zh-CN" altLang="en-US" dirty="0">
                  <a:latin typeface="微软雅黑" panose="020B0503020204020204" pitchFamily="34" charset="-122"/>
                  <a:ea typeface="微软雅黑" panose="020B0503020204020204" pitchFamily="34" charset="-122"/>
                </a:rPr>
                <a:t>日的全部国有资产。</a:t>
              </a: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40" name="圆角矩形 53"/>
          <p:cNvSpPr>
            <a:spLocks noChangeArrowheads="1"/>
          </p:cNvSpPr>
          <p:nvPr/>
        </p:nvSpPr>
        <p:spPr bwMode="auto">
          <a:xfrm>
            <a:off x="527156" y="4136955"/>
            <a:ext cx="1443157"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1600" b="1">
                <a:solidFill>
                  <a:schemeClr val="bg1"/>
                </a:solidFill>
                <a:latin typeface="微软雅黑" panose="020B0503020204020204" pitchFamily="34" charset="-122"/>
                <a:ea typeface="微软雅黑" panose="020B0503020204020204" pitchFamily="34" charset="-122"/>
              </a:rPr>
              <a:t>驻外机构资产</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圆角矩形 54"/>
          <p:cNvSpPr>
            <a:spLocks noChangeArrowheads="1"/>
          </p:cNvSpPr>
          <p:nvPr/>
        </p:nvSpPr>
        <p:spPr bwMode="auto">
          <a:xfrm>
            <a:off x="2571736" y="4143386"/>
            <a:ext cx="1245711"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1600" b="1" dirty="0">
                <a:solidFill>
                  <a:schemeClr val="bg1"/>
                </a:solidFill>
                <a:latin typeface="微软雅黑" panose="020B0503020204020204" pitchFamily="34" charset="-122"/>
                <a:ea typeface="微软雅黑" panose="020B0503020204020204" pitchFamily="34" charset="-122"/>
              </a:rPr>
              <a:t>供销社资产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2" name="圆角矩形 55"/>
          <p:cNvSpPr>
            <a:spLocks noChangeArrowheads="1"/>
          </p:cNvSpPr>
          <p:nvPr/>
        </p:nvSpPr>
        <p:spPr bwMode="auto">
          <a:xfrm>
            <a:off x="4500562" y="4143386"/>
            <a:ext cx="1034574"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1600" b="1" dirty="0">
                <a:solidFill>
                  <a:schemeClr val="bg1"/>
                </a:solidFill>
                <a:latin typeface="微软雅黑" panose="020B0503020204020204" pitchFamily="34" charset="-122"/>
                <a:ea typeface="微软雅黑" panose="020B0503020204020204" pitchFamily="34" charset="-122"/>
              </a:rPr>
              <a:t>工会资产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圆角矩形 56"/>
          <p:cNvSpPr>
            <a:spLocks noChangeArrowheads="1"/>
          </p:cNvSpPr>
          <p:nvPr/>
        </p:nvSpPr>
        <p:spPr bwMode="auto">
          <a:xfrm>
            <a:off x="6143636" y="4143386"/>
            <a:ext cx="1861463"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其他群众团体资产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圆角矩形 57"/>
          <p:cNvSpPr>
            <a:spLocks noChangeArrowheads="1"/>
          </p:cNvSpPr>
          <p:nvPr/>
        </p:nvSpPr>
        <p:spPr bwMode="auto">
          <a:xfrm>
            <a:off x="1142976" y="4643452"/>
            <a:ext cx="1034574"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1600" b="1" dirty="0">
                <a:solidFill>
                  <a:schemeClr val="bg1"/>
                </a:solidFill>
                <a:latin typeface="微软雅黑" panose="020B0503020204020204" pitchFamily="34" charset="-122"/>
                <a:ea typeface="微软雅黑" panose="020B0503020204020204" pitchFamily="34" charset="-122"/>
              </a:rPr>
              <a:t>代储物资</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圆角矩形 58"/>
          <p:cNvSpPr>
            <a:spLocks noChangeArrowheads="1"/>
          </p:cNvSpPr>
          <p:nvPr/>
        </p:nvSpPr>
        <p:spPr bwMode="auto">
          <a:xfrm>
            <a:off x="3286116" y="4643452"/>
            <a:ext cx="2052000"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1600" b="1" dirty="0">
                <a:solidFill>
                  <a:schemeClr val="bg1"/>
                </a:solidFill>
                <a:latin typeface="微软雅黑" panose="020B0503020204020204" pitchFamily="34" charset="-122"/>
                <a:ea typeface="微软雅黑" panose="020B0503020204020204" pitchFamily="34" charset="-122"/>
              </a:rPr>
              <a:t>基本建设项目</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圆角矩形 59"/>
          <p:cNvSpPr>
            <a:spLocks noChangeArrowheads="1"/>
          </p:cNvSpPr>
          <p:nvPr/>
        </p:nvSpPr>
        <p:spPr bwMode="auto">
          <a:xfrm>
            <a:off x="5857884" y="4643452"/>
            <a:ext cx="2052000"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1600" b="1" dirty="0">
                <a:solidFill>
                  <a:srgbClr val="FFC000"/>
                </a:solidFill>
                <a:latin typeface="微软雅黑" panose="020B0503020204020204" pitchFamily="34" charset="-122"/>
                <a:ea typeface="微软雅黑" panose="020B0503020204020204" pitchFamily="34" charset="-122"/>
              </a:rPr>
              <a:t>涉密单位的资产</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50" name="矩形 2"/>
          <p:cNvSpPr>
            <a:spLocks noChangeArrowheads="1"/>
          </p:cNvSpPr>
          <p:nvPr/>
        </p:nvSpPr>
        <p:spPr bwMode="auto">
          <a:xfrm>
            <a:off x="3889422" y="3629367"/>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latin typeface="微软雅黑" panose="020B0503020204020204" pitchFamily="34" charset="-122"/>
                <a:ea typeface="微软雅黑" panose="020B0503020204020204" pitchFamily="34" charset="-122"/>
                <a:cs typeface="Arial" panose="020B0604020202020204" pitchFamily="34" charset="0"/>
              </a:rPr>
              <a:t>关注</a:t>
            </a:r>
            <a:r>
              <a:rPr lang="zh-CN" altLang="zh-CN" sz="1600" b="1" dirty="0">
                <a:latin typeface="微软雅黑" panose="020B0503020204020204" pitchFamily="34" charset="-122"/>
                <a:ea typeface="微软雅黑" panose="020B0503020204020204" pitchFamily="34" charset="-122"/>
                <a:cs typeface="Arial" panose="020B0604020202020204" pitchFamily="34" charset="0"/>
              </a:rPr>
              <a:t>以下</a:t>
            </a:r>
            <a:r>
              <a:rPr lang="zh-CN" altLang="en-US" sz="1600" b="1" dirty="0">
                <a:latin typeface="微软雅黑" panose="020B0503020204020204" pitchFamily="34" charset="-122"/>
                <a:ea typeface="微软雅黑" panose="020B0503020204020204" pitchFamily="34" charset="-122"/>
                <a:cs typeface="Arial" panose="020B0604020202020204" pitchFamily="34" charset="0"/>
              </a:rPr>
              <a:t>情况</a:t>
            </a:r>
          </a:p>
        </p:txBody>
      </p:sp>
      <p:cxnSp>
        <p:nvCxnSpPr>
          <p:cNvPr id="69" name="直接连接符 68"/>
          <p:cNvCxnSpPr/>
          <p:nvPr/>
        </p:nvCxnSpPr>
        <p:spPr>
          <a:xfrm flipV="1">
            <a:off x="457308" y="4021479"/>
            <a:ext cx="8280000" cy="0"/>
          </a:xfrm>
          <a:prstGeom prst="line">
            <a:avLst/>
          </a:prstGeom>
          <a:ln w="19050">
            <a:solidFill>
              <a:srgbClr val="548DEA"/>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445" y="85090"/>
            <a:ext cx="9174480" cy="448945"/>
            <a:chOff x="-7" y="134"/>
            <a:chExt cx="14448" cy="707"/>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4" name="文本框 2"/>
            <p:cNvSpPr txBox="1"/>
            <p:nvPr/>
          </p:nvSpPr>
          <p:spPr>
            <a:xfrm>
              <a:off x="-7" y="134"/>
              <a:ext cx="10587" cy="652"/>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第三部分 编报解读</a:t>
              </a:r>
            </a:p>
          </p:txBody>
        </p:sp>
      </p:gr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7"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第三部分 编报解读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anim calcmode="lin" valueType="num">
                                      <p:cBhvr>
                                        <p:cTn id="31" dur="500" fill="hold"/>
                                        <p:tgtEl>
                                          <p:spTgt spid="42"/>
                                        </p:tgtEl>
                                        <p:attrNameLst>
                                          <p:attrName>ppt_x</p:attrName>
                                        </p:attrNameLst>
                                      </p:cBhvr>
                                      <p:tavLst>
                                        <p:tav tm="0">
                                          <p:val>
                                            <p:strVal val="#ppt_x"/>
                                          </p:val>
                                        </p:tav>
                                        <p:tav tm="100000">
                                          <p:val>
                                            <p:strVal val="#ppt_x"/>
                                          </p:val>
                                        </p:tav>
                                      </p:tavLst>
                                    </p:anim>
                                    <p:anim calcmode="lin" valueType="num">
                                      <p:cBhvr>
                                        <p:cTn id="32" dur="5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strVal val="#ppt_x"/>
                                          </p:val>
                                        </p:tav>
                                        <p:tav tm="100000">
                                          <p:val>
                                            <p:strVal val="#ppt_x"/>
                                          </p:val>
                                        </p:tav>
                                      </p:tavLst>
                                    </p:anim>
                                    <p:anim calcmode="lin" valueType="num">
                                      <p:cBhvr>
                                        <p:cTn id="37" dur="500" fill="hold"/>
                                        <p:tgtEl>
                                          <p:spTgt spid="4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anim calcmode="lin" valueType="num">
                                      <p:cBhvr>
                                        <p:cTn id="41" dur="500" fill="hold"/>
                                        <p:tgtEl>
                                          <p:spTgt spid="44"/>
                                        </p:tgtEl>
                                        <p:attrNameLst>
                                          <p:attrName>ppt_x</p:attrName>
                                        </p:attrNameLst>
                                      </p:cBhvr>
                                      <p:tavLst>
                                        <p:tav tm="0">
                                          <p:val>
                                            <p:strVal val="#ppt_x"/>
                                          </p:val>
                                        </p:tav>
                                        <p:tav tm="100000">
                                          <p:val>
                                            <p:strVal val="#ppt_x"/>
                                          </p:val>
                                        </p:tav>
                                      </p:tavLst>
                                    </p:anim>
                                    <p:anim calcmode="lin" valueType="num">
                                      <p:cBhvr>
                                        <p:cTn id="42" dur="500" fill="hold"/>
                                        <p:tgtEl>
                                          <p:spTgt spid="4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anim calcmode="lin" valueType="num">
                                      <p:cBhvr>
                                        <p:cTn id="51" dur="500" fill="hold"/>
                                        <p:tgtEl>
                                          <p:spTgt spid="46"/>
                                        </p:tgtEl>
                                        <p:attrNameLst>
                                          <p:attrName>ppt_x</p:attrName>
                                        </p:attrNameLst>
                                      </p:cBhvr>
                                      <p:tavLst>
                                        <p:tav tm="0">
                                          <p:val>
                                            <p:strVal val="#ppt_x"/>
                                          </p:val>
                                        </p:tav>
                                        <p:tav tm="100000">
                                          <p:val>
                                            <p:strVal val="#ppt_x"/>
                                          </p:val>
                                        </p:tav>
                                      </p:tavLst>
                                    </p:anim>
                                    <p:anim calcmode="lin" valueType="num">
                                      <p:cBhvr>
                                        <p:cTn id="52" dur="500" fill="hold"/>
                                        <p:tgtEl>
                                          <p:spTgt spid="4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anim calcmode="lin" valueType="num">
                                      <p:cBhvr>
                                        <p:cTn id="56" dur="500" fill="hold"/>
                                        <p:tgtEl>
                                          <p:spTgt spid="50"/>
                                        </p:tgtEl>
                                        <p:attrNameLst>
                                          <p:attrName>ppt_x</p:attrName>
                                        </p:attrNameLst>
                                      </p:cBhvr>
                                      <p:tavLst>
                                        <p:tav tm="0">
                                          <p:val>
                                            <p:strVal val="#ppt_x"/>
                                          </p:val>
                                        </p:tav>
                                        <p:tav tm="100000">
                                          <p:val>
                                            <p:strVal val="#ppt_x"/>
                                          </p:val>
                                        </p:tav>
                                      </p:tavLst>
                                    </p:anim>
                                    <p:anim calcmode="lin" valueType="num">
                                      <p:cBhvr>
                                        <p:cTn id="57" dur="5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anim calcmode="lin" valueType="num">
                                      <p:cBhvr>
                                        <p:cTn id="61" dur="500" fill="hold"/>
                                        <p:tgtEl>
                                          <p:spTgt spid="69"/>
                                        </p:tgtEl>
                                        <p:attrNameLst>
                                          <p:attrName>ppt_x</p:attrName>
                                        </p:attrNameLst>
                                      </p:cBhvr>
                                      <p:tavLst>
                                        <p:tav tm="0">
                                          <p:val>
                                            <p:strVal val="#ppt_x"/>
                                          </p:val>
                                        </p:tav>
                                        <p:tav tm="100000">
                                          <p:val>
                                            <p:strVal val="#ppt_x"/>
                                          </p:val>
                                        </p:tav>
                                      </p:tavLst>
                                    </p:anim>
                                    <p:anim calcmode="lin" valueType="num">
                                      <p:cBhvr>
                                        <p:cTn id="62"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animBg="1"/>
      <p:bldP spid="41" grpId="0" animBg="1"/>
      <p:bldP spid="42" grpId="0" animBg="1"/>
      <p:bldP spid="43" grpId="0" animBg="1"/>
      <p:bldP spid="44" grpId="0" animBg="1"/>
      <p:bldP spid="45" grpId="0" animBg="1"/>
      <p:bldP spid="46"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编报时间</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rot="16200000">
            <a:off x="1332652" y="2942627"/>
            <a:ext cx="578719" cy="79277"/>
            <a:chOff x="2275701" y="3565783"/>
            <a:chExt cx="771625" cy="105702"/>
          </a:xfrm>
          <a:solidFill>
            <a:srgbClr val="41514E"/>
          </a:solidFill>
        </p:grpSpPr>
        <p:sp>
          <p:nvSpPr>
            <p:cNvPr id="93" name="Rectangle 20"/>
            <p:cNvSpPr>
              <a:spLocks noChangeArrowheads="1"/>
            </p:cNvSpPr>
            <p:nvPr/>
          </p:nvSpPr>
          <p:spPr bwMode="auto">
            <a:xfrm>
              <a:off x="2327326" y="3612486"/>
              <a:ext cx="720000"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4"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99" name="组合 98"/>
          <p:cNvGrpSpPr/>
          <p:nvPr/>
        </p:nvGrpSpPr>
        <p:grpSpPr>
          <a:xfrm rot="17903220">
            <a:off x="1444201" y="2959008"/>
            <a:ext cx="614716" cy="79277"/>
            <a:chOff x="2275701" y="3565783"/>
            <a:chExt cx="819621" cy="105702"/>
          </a:xfrm>
          <a:solidFill>
            <a:srgbClr val="41514E"/>
          </a:solidFill>
        </p:grpSpPr>
        <p:sp>
          <p:nvSpPr>
            <p:cNvPr id="100" name="Rectangle 11"/>
            <p:cNvSpPr>
              <a:spLocks noChangeArrowheads="1"/>
            </p:cNvSpPr>
            <p:nvPr/>
          </p:nvSpPr>
          <p:spPr bwMode="auto">
            <a:xfrm>
              <a:off x="2897618" y="3612486"/>
              <a:ext cx="144000"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1" name="Rectangle 20"/>
            <p:cNvSpPr>
              <a:spLocks noChangeArrowheads="1"/>
            </p:cNvSpPr>
            <p:nvPr/>
          </p:nvSpPr>
          <p:spPr bwMode="auto">
            <a:xfrm>
              <a:off x="2327323" y="3612487"/>
              <a:ext cx="767999"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2"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03" name="组合 102"/>
          <p:cNvGrpSpPr/>
          <p:nvPr/>
        </p:nvGrpSpPr>
        <p:grpSpPr>
          <a:xfrm rot="19788153">
            <a:off x="1541406" y="3051251"/>
            <a:ext cx="627804" cy="79277"/>
            <a:chOff x="2258254" y="3562713"/>
            <a:chExt cx="837071" cy="105702"/>
          </a:xfrm>
          <a:solidFill>
            <a:srgbClr val="41514E"/>
          </a:solidFill>
        </p:grpSpPr>
        <p:sp>
          <p:nvSpPr>
            <p:cNvPr id="104" name="Rectangle 11"/>
            <p:cNvSpPr>
              <a:spLocks noChangeArrowheads="1"/>
            </p:cNvSpPr>
            <p:nvPr/>
          </p:nvSpPr>
          <p:spPr bwMode="auto">
            <a:xfrm>
              <a:off x="2897618" y="3612487"/>
              <a:ext cx="144000"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5" name="Rectangle 20"/>
            <p:cNvSpPr>
              <a:spLocks noChangeArrowheads="1"/>
            </p:cNvSpPr>
            <p:nvPr/>
          </p:nvSpPr>
          <p:spPr bwMode="auto">
            <a:xfrm>
              <a:off x="2327326" y="3612487"/>
              <a:ext cx="767999"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6" name="Oval 21"/>
            <p:cNvSpPr>
              <a:spLocks noChangeArrowheads="1"/>
            </p:cNvSpPr>
            <p:nvPr/>
          </p:nvSpPr>
          <p:spPr bwMode="auto">
            <a:xfrm>
              <a:off x="2258254" y="356271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07" name="TextBox 39"/>
          <p:cNvSpPr txBox="1"/>
          <p:nvPr/>
        </p:nvSpPr>
        <p:spPr>
          <a:xfrm>
            <a:off x="1078801" y="4396016"/>
            <a:ext cx="1107996" cy="369332"/>
          </a:xfrm>
          <a:prstGeom prst="rect">
            <a:avLst/>
          </a:prstGeom>
          <a:noFill/>
        </p:spPr>
        <p:txBody>
          <a:bodyPr wrap="none" rtlCol="0" anchor="ctr">
            <a:spAutoFit/>
          </a:bodyPr>
          <a:lstStyle/>
          <a:p>
            <a:r>
              <a:rPr lang="zh-CN" altLang="en-US"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编报时间</a:t>
            </a:r>
            <a:endParaRPr lang="zh-CN" altLang="en-US" sz="1800"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cxnSp>
        <p:nvCxnSpPr>
          <p:cNvPr id="108" name="直接连接符 107"/>
          <p:cNvCxnSpPr/>
          <p:nvPr/>
        </p:nvCxnSpPr>
        <p:spPr>
          <a:xfrm flipV="1">
            <a:off x="1684544" y="1666449"/>
            <a:ext cx="388542" cy="59377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073086" y="1666448"/>
            <a:ext cx="1080000" cy="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sp>
        <p:nvSpPr>
          <p:cNvPr id="110" name="TextBox 44"/>
          <p:cNvSpPr txBox="1"/>
          <p:nvPr/>
        </p:nvSpPr>
        <p:spPr>
          <a:xfrm>
            <a:off x="4148100" y="1505204"/>
            <a:ext cx="4622678" cy="370840"/>
          </a:xfrm>
          <a:prstGeom prst="rect">
            <a:avLst/>
          </a:prstGeom>
          <a:noFill/>
        </p:spPr>
        <p:txBody>
          <a:bodyPr wrap="square" rtlCol="0">
            <a:spAutoFit/>
          </a:bodyPr>
          <a:lstStyle/>
          <a:p>
            <a:pPr>
              <a:lnSpc>
                <a:spcPct val="130000"/>
              </a:lnSpc>
            </a:pPr>
            <a:r>
              <a:rPr lang="zh-CN" altLang="en-US" sz="1400" dirty="0" smtClean="0">
                <a:latin typeface="微软雅黑" panose="020B0503020204020204" pitchFamily="34" charset="-122"/>
                <a:ea typeface="微软雅黑" panose="020B0503020204020204" pitchFamily="34" charset="-122"/>
              </a:rPr>
              <a:t>召开</a:t>
            </a:r>
            <a:r>
              <a:rPr lang="zh-CN" altLang="en-US" sz="1400" dirty="0">
                <a:latin typeface="微软雅黑" panose="020B0503020204020204" pitchFamily="34" charset="-122"/>
                <a:ea typeface="微软雅黑" panose="020B0503020204020204" pitchFamily="34" charset="-122"/>
              </a:rPr>
              <a:t>培训部署会</a:t>
            </a:r>
            <a:r>
              <a:rPr lang="zh-CN" altLang="en-US" sz="1400" dirty="0" smtClean="0">
                <a:latin typeface="微软雅黑" panose="020B0503020204020204" pitchFamily="34" charset="-122"/>
                <a:ea typeface="微软雅黑" panose="020B0503020204020204" pitchFamily="34" charset="-122"/>
              </a:rPr>
              <a:t>，并进行培训。</a:t>
            </a:r>
            <a:endParaRPr lang="zh-CN" altLang="en-US" sz="1400" dirty="0">
              <a:latin typeface="微软雅黑" panose="020B0503020204020204" pitchFamily="34" charset="-122"/>
              <a:ea typeface="微软雅黑" panose="020B0503020204020204" pitchFamily="34" charset="-122"/>
            </a:endParaRPr>
          </a:p>
        </p:txBody>
      </p:sp>
      <p:sp>
        <p:nvSpPr>
          <p:cNvPr id="111" name="TextBox 45"/>
          <p:cNvSpPr txBox="1"/>
          <p:nvPr/>
        </p:nvSpPr>
        <p:spPr>
          <a:xfrm>
            <a:off x="3246529" y="1504978"/>
            <a:ext cx="1002659"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部署时间</a:t>
            </a:r>
          </a:p>
        </p:txBody>
      </p:sp>
      <p:cxnSp>
        <p:nvCxnSpPr>
          <p:cNvPr id="112" name="直接连接符 111"/>
          <p:cNvCxnSpPr/>
          <p:nvPr/>
        </p:nvCxnSpPr>
        <p:spPr>
          <a:xfrm flipV="1">
            <a:off x="2391626" y="2412681"/>
            <a:ext cx="237083" cy="206297"/>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628709" y="2412681"/>
            <a:ext cx="540000" cy="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sp>
        <p:nvSpPr>
          <p:cNvPr id="114" name="TextBox 51"/>
          <p:cNvSpPr txBox="1"/>
          <p:nvPr/>
        </p:nvSpPr>
        <p:spPr>
          <a:xfrm>
            <a:off x="5061780" y="2172169"/>
            <a:ext cx="3929704" cy="737235"/>
          </a:xfrm>
          <a:prstGeom prst="rect">
            <a:avLst/>
          </a:prstGeom>
          <a:noFill/>
        </p:spPr>
        <p:txBody>
          <a:bodyPr wrap="square" rtlCol="0">
            <a:spAutoFit/>
          </a:bodyPr>
          <a:lstStyle>
            <a:defPPr>
              <a:defRPr lang="en-US"/>
            </a:defPPr>
            <a:lvl1pPr>
              <a:lnSpc>
                <a:spcPct val="130000"/>
              </a:lnSpc>
              <a:defRPr sz="1400">
                <a:latin typeface="微软雅黑" panose="020B0503020204020204" pitchFamily="34" charset="-122"/>
                <a:ea typeface="微软雅黑" panose="020B0503020204020204" pitchFamily="34" charset="-122"/>
              </a:defRPr>
            </a:lvl1pPr>
          </a:lstStyle>
          <a:p>
            <a:pPr>
              <a:lnSpc>
                <a:spcPct val="150000"/>
              </a:lnSpc>
            </a:pPr>
            <a:r>
              <a:rPr lang="zh-CN" altLang="en-US" dirty="0" smtClean="0"/>
              <a:t>省级各部门各单位应于每年</a:t>
            </a:r>
            <a:r>
              <a:rPr lang="en-US" altLang="zh-CN" b="1" dirty="0" smtClean="0">
                <a:solidFill>
                  <a:srgbClr val="C00000"/>
                </a:solidFill>
              </a:rPr>
              <a:t>3</a:t>
            </a:r>
            <a:r>
              <a:rPr lang="zh-CN" altLang="en-US" b="1" dirty="0" smtClean="0">
                <a:solidFill>
                  <a:srgbClr val="C00000"/>
                </a:solidFill>
              </a:rPr>
              <a:t>月</a:t>
            </a:r>
            <a:r>
              <a:rPr lang="en-US" altLang="zh-CN" b="1" dirty="0" smtClean="0">
                <a:solidFill>
                  <a:srgbClr val="C00000"/>
                </a:solidFill>
              </a:rPr>
              <a:t>10</a:t>
            </a:r>
            <a:r>
              <a:rPr lang="zh-CN" altLang="en-US" b="1" dirty="0" smtClean="0">
                <a:solidFill>
                  <a:srgbClr val="C00000"/>
                </a:solidFill>
              </a:rPr>
              <a:t>日前</a:t>
            </a:r>
            <a:r>
              <a:rPr lang="zh-CN" altLang="en-US" dirty="0" smtClean="0"/>
              <a:t>将本部门资产报告相关材料报送省财政厅审核。</a:t>
            </a:r>
            <a:endParaRPr lang="zh-CN" altLang="en-US" dirty="0"/>
          </a:p>
        </p:txBody>
      </p:sp>
      <p:sp>
        <p:nvSpPr>
          <p:cNvPr id="115" name="TextBox 52"/>
          <p:cNvSpPr txBox="1"/>
          <p:nvPr/>
        </p:nvSpPr>
        <p:spPr>
          <a:xfrm>
            <a:off x="3240757" y="2249363"/>
            <a:ext cx="1826141" cy="338554"/>
          </a:xfrm>
          <a:prstGeom prst="rect">
            <a:avLst/>
          </a:prstGeom>
          <a:noFill/>
        </p:spPr>
        <p:txBody>
          <a:bodyPr wrap="none" rtlCol="0">
            <a:spAutoFit/>
          </a:bodyPr>
          <a:lstStyle>
            <a:defPPr>
              <a:defRPr lang="en-US"/>
            </a:defPPr>
            <a:lvl1pPr algn="ctr">
              <a:defRPr sz="1600" b="1">
                <a:latin typeface="微软雅黑" panose="020B0503020204020204" pitchFamily="34" charset="-122"/>
                <a:ea typeface="微软雅黑" panose="020B0503020204020204" pitchFamily="34" charset="-122"/>
              </a:defRPr>
            </a:lvl1pPr>
          </a:lstStyle>
          <a:p>
            <a:r>
              <a:rPr lang="zh-CN" altLang="en-US" dirty="0" smtClean="0"/>
              <a:t>省级各部门各单位</a:t>
            </a:r>
            <a:endParaRPr lang="zh-CN" altLang="en-US" dirty="0"/>
          </a:p>
        </p:txBody>
      </p:sp>
      <p:cxnSp>
        <p:nvCxnSpPr>
          <p:cNvPr id="116" name="直接连接符 115"/>
          <p:cNvCxnSpPr/>
          <p:nvPr/>
        </p:nvCxnSpPr>
        <p:spPr>
          <a:xfrm>
            <a:off x="2672461" y="3215530"/>
            <a:ext cx="468000" cy="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sp>
        <p:nvSpPr>
          <p:cNvPr id="117" name="TextBox 57"/>
          <p:cNvSpPr txBox="1"/>
          <p:nvPr/>
        </p:nvSpPr>
        <p:spPr>
          <a:xfrm>
            <a:off x="5061780" y="3023284"/>
            <a:ext cx="3853860" cy="737235"/>
          </a:xfrm>
          <a:prstGeom prst="rect">
            <a:avLst/>
          </a:prstGeom>
          <a:noFill/>
        </p:spPr>
        <p:txBody>
          <a:bodyPr wrap="square" rtlCol="0">
            <a:spAutoFit/>
          </a:bodyPr>
          <a:lstStyle>
            <a:defPPr>
              <a:defRPr lang="en-US"/>
            </a:defPPr>
            <a:lvl1pPr>
              <a:lnSpc>
                <a:spcPct val="130000"/>
              </a:lnSpc>
              <a:defRPr sz="1400">
                <a:latin typeface="微软雅黑" panose="020B0503020204020204" pitchFamily="34" charset="-122"/>
                <a:ea typeface="微软雅黑" panose="020B0503020204020204" pitchFamily="34" charset="-122"/>
              </a:defRPr>
            </a:lvl1pPr>
          </a:lstStyle>
          <a:p>
            <a:pPr>
              <a:lnSpc>
                <a:spcPct val="150000"/>
              </a:lnSpc>
            </a:pPr>
            <a:r>
              <a:rPr lang="zh-CN" altLang="en-US" dirty="0" smtClean="0"/>
              <a:t>市县财政部门应</a:t>
            </a:r>
            <a:r>
              <a:rPr lang="zh-CN" altLang="en-US" dirty="0"/>
              <a:t>于</a:t>
            </a:r>
            <a:r>
              <a:rPr lang="zh-CN" altLang="en-US" dirty="0" smtClean="0"/>
              <a:t>每年</a:t>
            </a:r>
            <a:r>
              <a:rPr lang="en-US" altLang="zh-CN" b="1" dirty="0" smtClean="0">
                <a:solidFill>
                  <a:srgbClr val="C00000"/>
                </a:solidFill>
              </a:rPr>
              <a:t>3</a:t>
            </a:r>
            <a:r>
              <a:rPr lang="zh-CN" altLang="en-US" b="1" dirty="0" smtClean="0">
                <a:solidFill>
                  <a:srgbClr val="C00000"/>
                </a:solidFill>
              </a:rPr>
              <a:t>月</a:t>
            </a:r>
            <a:r>
              <a:rPr lang="en-US" altLang="zh-CN" b="1" dirty="0" smtClean="0">
                <a:solidFill>
                  <a:srgbClr val="C00000"/>
                </a:solidFill>
              </a:rPr>
              <a:t>20</a:t>
            </a:r>
            <a:r>
              <a:rPr lang="zh-CN" altLang="en-US" b="1" dirty="0" smtClean="0">
                <a:solidFill>
                  <a:srgbClr val="C00000"/>
                </a:solidFill>
              </a:rPr>
              <a:t>日前</a:t>
            </a:r>
            <a:r>
              <a:rPr lang="zh-CN" altLang="en-US" dirty="0"/>
              <a:t>完成资产报告审核汇总</a:t>
            </a:r>
            <a:r>
              <a:rPr lang="zh-CN" altLang="en-US" dirty="0" smtClean="0"/>
              <a:t>工作，并报省财政厅</a:t>
            </a:r>
            <a:endParaRPr lang="zh-CN" altLang="en-US" dirty="0"/>
          </a:p>
        </p:txBody>
      </p:sp>
      <p:sp>
        <p:nvSpPr>
          <p:cNvPr id="118" name="TextBox 58"/>
          <p:cNvSpPr txBox="1"/>
          <p:nvPr/>
        </p:nvSpPr>
        <p:spPr>
          <a:xfrm>
            <a:off x="3240758" y="3072340"/>
            <a:ext cx="1415773" cy="338554"/>
          </a:xfrm>
          <a:prstGeom prst="rect">
            <a:avLst/>
          </a:prstGeom>
          <a:noFill/>
        </p:spPr>
        <p:txBody>
          <a:bodyPr wrap="none" rtlCol="0">
            <a:spAutoFit/>
          </a:bodyPr>
          <a:lstStyle>
            <a:defPPr>
              <a:defRPr lang="en-US"/>
            </a:defPPr>
            <a:lvl1pPr algn="ctr">
              <a:defRPr sz="1600" b="1">
                <a:latin typeface="微软雅黑" panose="020B0503020204020204" pitchFamily="34" charset="-122"/>
                <a:ea typeface="微软雅黑" panose="020B0503020204020204" pitchFamily="34" charset="-122"/>
              </a:defRPr>
            </a:lvl1pPr>
          </a:lstStyle>
          <a:p>
            <a:r>
              <a:rPr lang="zh-CN" altLang="en-US" dirty="0" smtClean="0"/>
              <a:t>市州财政部门</a:t>
            </a:r>
            <a:endParaRPr lang="zh-CN" altLang="en-US" dirty="0"/>
          </a:p>
        </p:txBody>
      </p:sp>
      <p:grpSp>
        <p:nvGrpSpPr>
          <p:cNvPr id="3" name="组合 2"/>
          <p:cNvGrpSpPr/>
          <p:nvPr/>
        </p:nvGrpSpPr>
        <p:grpSpPr>
          <a:xfrm>
            <a:off x="651144" y="2247519"/>
            <a:ext cx="2016000" cy="2016000"/>
            <a:chOff x="651144" y="2047895"/>
            <a:chExt cx="2016000" cy="2016000"/>
          </a:xfrm>
        </p:grpSpPr>
        <p:grpSp>
          <p:nvGrpSpPr>
            <p:cNvPr id="77" name="组合 76"/>
            <p:cNvGrpSpPr/>
            <p:nvPr/>
          </p:nvGrpSpPr>
          <p:grpSpPr>
            <a:xfrm>
              <a:off x="651144" y="2047895"/>
              <a:ext cx="2016000" cy="2016000"/>
              <a:chOff x="1312098" y="2614471"/>
              <a:chExt cx="2100091" cy="2056559"/>
            </a:xfrm>
            <a:solidFill>
              <a:srgbClr val="DD1C3E"/>
            </a:solidFill>
          </p:grpSpPr>
          <p:sp>
            <p:nvSpPr>
              <p:cNvPr id="78" name="Freeform 7"/>
              <p:cNvSpPr>
                <a:spLocks noEditPoints="1"/>
              </p:cNvSpPr>
              <p:nvPr/>
            </p:nvSpPr>
            <p:spPr bwMode="auto">
              <a:xfrm>
                <a:off x="1312098" y="2614471"/>
                <a:ext cx="2100091" cy="2056559"/>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79" name="Rectangle 8"/>
              <p:cNvSpPr>
                <a:spLocks noChangeArrowheads="1"/>
              </p:cNvSpPr>
              <p:nvPr/>
            </p:nvSpPr>
            <p:spPr bwMode="auto">
              <a:xfrm>
                <a:off x="2322407" y="2816041"/>
                <a:ext cx="12292" cy="233527"/>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sp>
            <p:nvSpPr>
              <p:cNvPr id="80" name="Rectangle 9"/>
              <p:cNvSpPr>
                <a:spLocks noChangeArrowheads="1"/>
              </p:cNvSpPr>
              <p:nvPr/>
            </p:nvSpPr>
            <p:spPr bwMode="auto">
              <a:xfrm>
                <a:off x="2322407" y="4187699"/>
                <a:ext cx="12292" cy="238443"/>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sp>
            <p:nvSpPr>
              <p:cNvPr id="81" name="Rectangle 10"/>
              <p:cNvSpPr>
                <a:spLocks noChangeArrowheads="1"/>
              </p:cNvSpPr>
              <p:nvPr/>
            </p:nvSpPr>
            <p:spPr bwMode="auto">
              <a:xfrm>
                <a:off x="1525960" y="3612487"/>
                <a:ext cx="238443" cy="12292"/>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sp>
            <p:nvSpPr>
              <p:cNvPr id="82" name="Freeform 12"/>
              <p:cNvSpPr/>
              <p:nvPr/>
            </p:nvSpPr>
            <p:spPr bwMode="auto">
              <a:xfrm>
                <a:off x="2637053" y="2914368"/>
                <a:ext cx="98327" cy="157323"/>
              </a:xfrm>
              <a:custGeom>
                <a:avLst/>
                <a:gdLst>
                  <a:gd name="T0" fmla="*/ 4 w 40"/>
                  <a:gd name="T1" fmla="*/ 64 h 64"/>
                  <a:gd name="T2" fmla="*/ 0 w 40"/>
                  <a:gd name="T3" fmla="*/ 60 h 64"/>
                  <a:gd name="T4" fmla="*/ 35 w 40"/>
                  <a:gd name="T5" fmla="*/ 0 h 64"/>
                  <a:gd name="T6" fmla="*/ 40 w 40"/>
                  <a:gd name="T7" fmla="*/ 3 h 64"/>
                  <a:gd name="T8" fmla="*/ 4 w 40"/>
                  <a:gd name="T9" fmla="*/ 64 h 64"/>
                </a:gdLst>
                <a:ahLst/>
                <a:cxnLst>
                  <a:cxn ang="0">
                    <a:pos x="T0" y="T1"/>
                  </a:cxn>
                  <a:cxn ang="0">
                    <a:pos x="T2" y="T3"/>
                  </a:cxn>
                  <a:cxn ang="0">
                    <a:pos x="T4" y="T5"/>
                  </a:cxn>
                  <a:cxn ang="0">
                    <a:pos x="T6" y="T7"/>
                  </a:cxn>
                  <a:cxn ang="0">
                    <a:pos x="T8" y="T9"/>
                  </a:cxn>
                </a:cxnLst>
                <a:rect l="0" t="0" r="r" b="b"/>
                <a:pathLst>
                  <a:path w="40" h="64">
                    <a:moveTo>
                      <a:pt x="4" y="64"/>
                    </a:moveTo>
                    <a:lnTo>
                      <a:pt x="0" y="60"/>
                    </a:lnTo>
                    <a:lnTo>
                      <a:pt x="35" y="0"/>
                    </a:lnTo>
                    <a:lnTo>
                      <a:pt x="40" y="3"/>
                    </a:lnTo>
                    <a:lnTo>
                      <a:pt x="4" y="64"/>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3" name="Freeform 13"/>
              <p:cNvSpPr/>
              <p:nvPr/>
            </p:nvSpPr>
            <p:spPr bwMode="auto">
              <a:xfrm>
                <a:off x="2880411" y="3211807"/>
                <a:ext cx="149949" cy="93410"/>
              </a:xfrm>
              <a:custGeom>
                <a:avLst/>
                <a:gdLst>
                  <a:gd name="T0" fmla="*/ 2 w 61"/>
                  <a:gd name="T1" fmla="*/ 38 h 38"/>
                  <a:gd name="T2" fmla="*/ 0 w 61"/>
                  <a:gd name="T3" fmla="*/ 33 h 38"/>
                  <a:gd name="T4" fmla="*/ 56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3"/>
                    </a:lnTo>
                    <a:lnTo>
                      <a:pt x="56" y="0"/>
                    </a:lnTo>
                    <a:lnTo>
                      <a:pt x="61" y="5"/>
                    </a:lnTo>
                    <a:lnTo>
                      <a:pt x="2" y="38"/>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4" name="Freeform 14"/>
              <p:cNvSpPr/>
              <p:nvPr/>
            </p:nvSpPr>
            <p:spPr bwMode="auto">
              <a:xfrm>
                <a:off x="1916809" y="4170493"/>
                <a:ext cx="98327" cy="149949"/>
              </a:xfrm>
              <a:custGeom>
                <a:avLst/>
                <a:gdLst>
                  <a:gd name="T0" fmla="*/ 4 w 40"/>
                  <a:gd name="T1" fmla="*/ 61 h 61"/>
                  <a:gd name="T2" fmla="*/ 0 w 40"/>
                  <a:gd name="T3" fmla="*/ 56 h 61"/>
                  <a:gd name="T4" fmla="*/ 35 w 40"/>
                  <a:gd name="T5" fmla="*/ 0 h 61"/>
                  <a:gd name="T6" fmla="*/ 40 w 40"/>
                  <a:gd name="T7" fmla="*/ 2 h 61"/>
                  <a:gd name="T8" fmla="*/ 4 w 40"/>
                  <a:gd name="T9" fmla="*/ 61 h 61"/>
                </a:gdLst>
                <a:ahLst/>
                <a:cxnLst>
                  <a:cxn ang="0">
                    <a:pos x="T0" y="T1"/>
                  </a:cxn>
                  <a:cxn ang="0">
                    <a:pos x="T2" y="T3"/>
                  </a:cxn>
                  <a:cxn ang="0">
                    <a:pos x="T4" y="T5"/>
                  </a:cxn>
                  <a:cxn ang="0">
                    <a:pos x="T6" y="T7"/>
                  </a:cxn>
                  <a:cxn ang="0">
                    <a:pos x="T8" y="T9"/>
                  </a:cxn>
                </a:cxnLst>
                <a:rect l="0" t="0" r="r" b="b"/>
                <a:pathLst>
                  <a:path w="40" h="61">
                    <a:moveTo>
                      <a:pt x="4" y="61"/>
                    </a:moveTo>
                    <a:lnTo>
                      <a:pt x="0" y="56"/>
                    </a:lnTo>
                    <a:lnTo>
                      <a:pt x="35" y="0"/>
                    </a:lnTo>
                    <a:lnTo>
                      <a:pt x="40" y="2"/>
                    </a:lnTo>
                    <a:lnTo>
                      <a:pt x="4" y="61"/>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5" name="Freeform 15"/>
              <p:cNvSpPr/>
              <p:nvPr/>
            </p:nvSpPr>
            <p:spPr bwMode="auto">
              <a:xfrm>
                <a:off x="1631661" y="3932049"/>
                <a:ext cx="149949" cy="93410"/>
              </a:xfrm>
              <a:custGeom>
                <a:avLst/>
                <a:gdLst>
                  <a:gd name="T0" fmla="*/ 2 w 61"/>
                  <a:gd name="T1" fmla="*/ 38 h 38"/>
                  <a:gd name="T2" fmla="*/ 0 w 61"/>
                  <a:gd name="T3" fmla="*/ 35 h 38"/>
                  <a:gd name="T4" fmla="*/ 59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5"/>
                    </a:lnTo>
                    <a:lnTo>
                      <a:pt x="59" y="0"/>
                    </a:lnTo>
                    <a:lnTo>
                      <a:pt x="61" y="5"/>
                    </a:lnTo>
                    <a:lnTo>
                      <a:pt x="2" y="38"/>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6" name="Freeform 16"/>
              <p:cNvSpPr/>
              <p:nvPr/>
            </p:nvSpPr>
            <p:spPr bwMode="auto">
              <a:xfrm>
                <a:off x="1631661" y="3211807"/>
                <a:ext cx="149949" cy="98327"/>
              </a:xfrm>
              <a:custGeom>
                <a:avLst/>
                <a:gdLst>
                  <a:gd name="T0" fmla="*/ 59 w 61"/>
                  <a:gd name="T1" fmla="*/ 40 h 40"/>
                  <a:gd name="T2" fmla="*/ 0 w 61"/>
                  <a:gd name="T3" fmla="*/ 5 h 40"/>
                  <a:gd name="T4" fmla="*/ 2 w 61"/>
                  <a:gd name="T5" fmla="*/ 0 h 40"/>
                  <a:gd name="T6" fmla="*/ 61 w 61"/>
                  <a:gd name="T7" fmla="*/ 35 h 40"/>
                  <a:gd name="T8" fmla="*/ 59 w 61"/>
                  <a:gd name="T9" fmla="*/ 40 h 40"/>
                </a:gdLst>
                <a:ahLst/>
                <a:cxnLst>
                  <a:cxn ang="0">
                    <a:pos x="T0" y="T1"/>
                  </a:cxn>
                  <a:cxn ang="0">
                    <a:pos x="T2" y="T3"/>
                  </a:cxn>
                  <a:cxn ang="0">
                    <a:pos x="T4" y="T5"/>
                  </a:cxn>
                  <a:cxn ang="0">
                    <a:pos x="T6" y="T7"/>
                  </a:cxn>
                  <a:cxn ang="0">
                    <a:pos x="T8" y="T9"/>
                  </a:cxn>
                </a:cxnLst>
                <a:rect l="0" t="0" r="r" b="b"/>
                <a:pathLst>
                  <a:path w="61" h="40">
                    <a:moveTo>
                      <a:pt x="59" y="40"/>
                    </a:moveTo>
                    <a:lnTo>
                      <a:pt x="0" y="5"/>
                    </a:lnTo>
                    <a:lnTo>
                      <a:pt x="2" y="0"/>
                    </a:lnTo>
                    <a:lnTo>
                      <a:pt x="61" y="35"/>
                    </a:lnTo>
                    <a:lnTo>
                      <a:pt x="59" y="40"/>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7" name="Freeform 17"/>
              <p:cNvSpPr/>
              <p:nvPr/>
            </p:nvSpPr>
            <p:spPr bwMode="auto">
              <a:xfrm>
                <a:off x="2880411" y="3932049"/>
                <a:ext cx="145033" cy="93410"/>
              </a:xfrm>
              <a:custGeom>
                <a:avLst/>
                <a:gdLst>
                  <a:gd name="T0" fmla="*/ 56 w 59"/>
                  <a:gd name="T1" fmla="*/ 38 h 38"/>
                  <a:gd name="T2" fmla="*/ 0 w 59"/>
                  <a:gd name="T3" fmla="*/ 5 h 38"/>
                  <a:gd name="T4" fmla="*/ 2 w 59"/>
                  <a:gd name="T5" fmla="*/ 0 h 38"/>
                  <a:gd name="T6" fmla="*/ 59 w 59"/>
                  <a:gd name="T7" fmla="*/ 35 h 38"/>
                  <a:gd name="T8" fmla="*/ 56 w 59"/>
                  <a:gd name="T9" fmla="*/ 38 h 38"/>
                </a:gdLst>
                <a:ahLst/>
                <a:cxnLst>
                  <a:cxn ang="0">
                    <a:pos x="T0" y="T1"/>
                  </a:cxn>
                  <a:cxn ang="0">
                    <a:pos x="T2" y="T3"/>
                  </a:cxn>
                  <a:cxn ang="0">
                    <a:pos x="T4" y="T5"/>
                  </a:cxn>
                  <a:cxn ang="0">
                    <a:pos x="T6" y="T7"/>
                  </a:cxn>
                  <a:cxn ang="0">
                    <a:pos x="T8" y="T9"/>
                  </a:cxn>
                </a:cxnLst>
                <a:rect l="0" t="0" r="r" b="b"/>
                <a:pathLst>
                  <a:path w="59" h="38">
                    <a:moveTo>
                      <a:pt x="56" y="38"/>
                    </a:moveTo>
                    <a:lnTo>
                      <a:pt x="0" y="5"/>
                    </a:lnTo>
                    <a:lnTo>
                      <a:pt x="2" y="0"/>
                    </a:lnTo>
                    <a:lnTo>
                      <a:pt x="59" y="35"/>
                    </a:lnTo>
                    <a:lnTo>
                      <a:pt x="56" y="38"/>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8" name="Freeform 18"/>
              <p:cNvSpPr/>
              <p:nvPr/>
            </p:nvSpPr>
            <p:spPr bwMode="auto">
              <a:xfrm>
                <a:off x="2624761" y="4180325"/>
                <a:ext cx="93410" cy="152406"/>
              </a:xfrm>
              <a:custGeom>
                <a:avLst/>
                <a:gdLst>
                  <a:gd name="T0" fmla="*/ 33 w 38"/>
                  <a:gd name="T1" fmla="*/ 62 h 62"/>
                  <a:gd name="T2" fmla="*/ 0 w 38"/>
                  <a:gd name="T3" fmla="*/ 3 h 62"/>
                  <a:gd name="T4" fmla="*/ 5 w 38"/>
                  <a:gd name="T5" fmla="*/ 0 h 62"/>
                  <a:gd name="T6" fmla="*/ 38 w 38"/>
                  <a:gd name="T7" fmla="*/ 59 h 62"/>
                  <a:gd name="T8" fmla="*/ 33 w 38"/>
                  <a:gd name="T9" fmla="*/ 62 h 62"/>
                </a:gdLst>
                <a:ahLst/>
                <a:cxnLst>
                  <a:cxn ang="0">
                    <a:pos x="T0" y="T1"/>
                  </a:cxn>
                  <a:cxn ang="0">
                    <a:pos x="T2" y="T3"/>
                  </a:cxn>
                  <a:cxn ang="0">
                    <a:pos x="T4" y="T5"/>
                  </a:cxn>
                  <a:cxn ang="0">
                    <a:pos x="T6" y="T7"/>
                  </a:cxn>
                  <a:cxn ang="0">
                    <a:pos x="T8" y="T9"/>
                  </a:cxn>
                </a:cxnLst>
                <a:rect l="0" t="0" r="r" b="b"/>
                <a:pathLst>
                  <a:path w="38" h="62">
                    <a:moveTo>
                      <a:pt x="33" y="62"/>
                    </a:moveTo>
                    <a:lnTo>
                      <a:pt x="0" y="3"/>
                    </a:lnTo>
                    <a:lnTo>
                      <a:pt x="5" y="0"/>
                    </a:lnTo>
                    <a:lnTo>
                      <a:pt x="38" y="59"/>
                    </a:lnTo>
                    <a:lnTo>
                      <a:pt x="33" y="62"/>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9" name="Freeform 19"/>
              <p:cNvSpPr/>
              <p:nvPr/>
            </p:nvSpPr>
            <p:spPr bwMode="auto">
              <a:xfrm>
                <a:off x="1899602" y="2934033"/>
                <a:ext cx="98327" cy="149949"/>
              </a:xfrm>
              <a:custGeom>
                <a:avLst/>
                <a:gdLst>
                  <a:gd name="T0" fmla="*/ 35 w 40"/>
                  <a:gd name="T1" fmla="*/ 61 h 61"/>
                  <a:gd name="T2" fmla="*/ 0 w 40"/>
                  <a:gd name="T3" fmla="*/ 2 h 61"/>
                  <a:gd name="T4" fmla="*/ 4 w 40"/>
                  <a:gd name="T5" fmla="*/ 0 h 61"/>
                  <a:gd name="T6" fmla="*/ 40 w 40"/>
                  <a:gd name="T7" fmla="*/ 59 h 61"/>
                  <a:gd name="T8" fmla="*/ 35 w 40"/>
                  <a:gd name="T9" fmla="*/ 61 h 61"/>
                </a:gdLst>
                <a:ahLst/>
                <a:cxnLst>
                  <a:cxn ang="0">
                    <a:pos x="T0" y="T1"/>
                  </a:cxn>
                  <a:cxn ang="0">
                    <a:pos x="T2" y="T3"/>
                  </a:cxn>
                  <a:cxn ang="0">
                    <a:pos x="T4" y="T5"/>
                  </a:cxn>
                  <a:cxn ang="0">
                    <a:pos x="T6" y="T7"/>
                  </a:cxn>
                  <a:cxn ang="0">
                    <a:pos x="T8" y="T9"/>
                  </a:cxn>
                </a:cxnLst>
                <a:rect l="0" t="0" r="r" b="b"/>
                <a:pathLst>
                  <a:path w="40" h="61">
                    <a:moveTo>
                      <a:pt x="35" y="61"/>
                    </a:moveTo>
                    <a:lnTo>
                      <a:pt x="0" y="2"/>
                    </a:lnTo>
                    <a:lnTo>
                      <a:pt x="4" y="0"/>
                    </a:lnTo>
                    <a:lnTo>
                      <a:pt x="40" y="59"/>
                    </a:lnTo>
                    <a:lnTo>
                      <a:pt x="35" y="61"/>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grpSp>
        <p:sp>
          <p:nvSpPr>
            <p:cNvPr id="98" name="Oval 21"/>
            <p:cNvSpPr>
              <a:spLocks noChangeArrowheads="1"/>
            </p:cNvSpPr>
            <p:nvPr/>
          </p:nvSpPr>
          <p:spPr bwMode="auto">
            <a:xfrm>
              <a:off x="1587564" y="2995218"/>
              <a:ext cx="79277" cy="79277"/>
            </a:xfrm>
            <a:prstGeom prst="ellipse">
              <a:avLst/>
            </a:prstGeom>
            <a:solidFill>
              <a:srgbClr val="4151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Rectangle 10"/>
            <p:cNvSpPr>
              <a:spLocks noChangeArrowheads="1"/>
            </p:cNvSpPr>
            <p:nvPr/>
          </p:nvSpPr>
          <p:spPr bwMode="auto">
            <a:xfrm>
              <a:off x="2243236" y="3032439"/>
              <a:ext cx="228895" cy="12050"/>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grpSp>
      <p:grpSp>
        <p:nvGrpSpPr>
          <p:cNvPr id="8" name="组合 7"/>
          <p:cNvGrpSpPr/>
          <p:nvPr/>
        </p:nvGrpSpPr>
        <p:grpSpPr>
          <a:xfrm>
            <a:off x="-4445" y="85090"/>
            <a:ext cx="9174480" cy="448945"/>
            <a:chOff x="-7" y="134"/>
            <a:chExt cx="14448" cy="707"/>
          </a:xfrm>
        </p:grpSpPr>
        <p:pic>
          <p:nvPicPr>
            <p:cNvPr id="2" name="图片 1"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4" name="文本框 2"/>
            <p:cNvSpPr txBox="1"/>
            <p:nvPr/>
          </p:nvSpPr>
          <p:spPr>
            <a:xfrm>
              <a:off x="-7" y="134"/>
              <a:ext cx="10587" cy="652"/>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第三部分 编报解读</a:t>
              </a:r>
            </a:p>
          </p:txBody>
        </p:sp>
      </p:gr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7"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第三部分 编报解读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down)">
                                      <p:cBhvr>
                                        <p:cTn id="28" dur="200"/>
                                        <p:tgtEl>
                                          <p:spTgt spid="10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ipe(left)">
                                      <p:cBhvr>
                                        <p:cTn id="32" dur="200"/>
                                        <p:tgtEl>
                                          <p:spTgt spid="109"/>
                                        </p:tgtEl>
                                      </p:cBhvr>
                                    </p:animEffect>
                                  </p:childTnLst>
                                </p:cTn>
                              </p:par>
                            </p:childTnLst>
                          </p:cTn>
                        </p:par>
                        <p:par>
                          <p:cTn id="33" fill="hold">
                            <p:stCondLst>
                              <p:cond delay="30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fade">
                                      <p:cBhvr>
                                        <p:cTn id="36" dur="100"/>
                                        <p:tgtEl>
                                          <p:spTgt spid="111"/>
                                        </p:tgtEl>
                                      </p:cBhvr>
                                    </p:animEffect>
                                  </p:childTnLst>
                                </p:cTn>
                              </p:par>
                            </p:childTnLst>
                          </p:cTn>
                        </p:par>
                        <p:par>
                          <p:cTn id="37" fill="hold">
                            <p:stCondLst>
                              <p:cond delay="2281"/>
                            </p:stCondLst>
                            <p:childTnLst>
                              <p:par>
                                <p:cTn id="38" presetID="22" presetClass="entr" presetSubtype="8" fill="hold" grpId="0" nodeType="afterEffect">
                                  <p:stCondLst>
                                    <p:cond delay="0"/>
                                  </p:stCondLst>
                                  <p:iterate type="lt">
                                    <p:tmPct val="10000"/>
                                  </p:iterate>
                                  <p:childTnLst>
                                    <p:set>
                                      <p:cBhvr>
                                        <p:cTn id="39" dur="1" fill="hold">
                                          <p:stCondLst>
                                            <p:cond delay="0"/>
                                          </p:stCondLst>
                                        </p:cTn>
                                        <p:tgtEl>
                                          <p:spTgt spid="110"/>
                                        </p:tgtEl>
                                        <p:attrNameLst>
                                          <p:attrName>style.visibility</p:attrName>
                                        </p:attrNameLst>
                                      </p:cBhvr>
                                      <p:to>
                                        <p:strVal val="visible"/>
                                      </p:to>
                                    </p:set>
                                    <p:animEffect transition="in" filter="wipe(left)">
                                      <p:cBhvr>
                                        <p:cTn id="40" dur="100"/>
                                        <p:tgtEl>
                                          <p:spTgt spid="110"/>
                                        </p:tgtEl>
                                      </p:cBhvr>
                                    </p:animEffect>
                                  </p:childTnLst>
                                </p:cTn>
                              </p:par>
                            </p:childTnLst>
                          </p:cTn>
                        </p:par>
                        <p:par>
                          <p:cTn id="41" fill="hold">
                            <p:stCondLst>
                              <p:cond delay="2511"/>
                            </p:stCondLst>
                            <p:childTnLst>
                              <p:par>
                                <p:cTn id="42" presetID="10" presetClass="entr" presetSubtype="0" fill="hold"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xit" presetSubtype="0" fill="hold" nodeType="withEffect">
                                  <p:stCondLst>
                                    <p:cond delay="0"/>
                                  </p:stCondLst>
                                  <p:childTnLst>
                                    <p:animEffect transition="out" filter="fade">
                                      <p:cBhvr>
                                        <p:cTn id="46" dur="500"/>
                                        <p:tgtEl>
                                          <p:spTgt spid="91"/>
                                        </p:tgtEl>
                                      </p:cBhvr>
                                    </p:animEffect>
                                    <p:set>
                                      <p:cBhvr>
                                        <p:cTn id="47" dur="1" fill="hold">
                                          <p:stCondLst>
                                            <p:cond delay="499"/>
                                          </p:stCondLst>
                                        </p:cTn>
                                        <p:tgtEl>
                                          <p:spTgt spid="91"/>
                                        </p:tgtEl>
                                        <p:attrNameLst>
                                          <p:attrName>style.visibility</p:attrName>
                                        </p:attrNameLst>
                                      </p:cBhvr>
                                      <p:to>
                                        <p:strVal val="hidden"/>
                                      </p:to>
                                    </p:set>
                                  </p:childTnLst>
                                </p:cTn>
                              </p:par>
                              <p:par>
                                <p:cTn id="48" presetID="22" presetClass="entr" presetSubtype="4"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wipe(down)">
                                      <p:cBhvr>
                                        <p:cTn id="50" dur="200"/>
                                        <p:tgtEl>
                                          <p:spTgt spid="112"/>
                                        </p:tgtEl>
                                      </p:cBhvr>
                                    </p:animEffect>
                                  </p:childTnLst>
                                </p:cTn>
                              </p:par>
                            </p:childTnLst>
                          </p:cTn>
                        </p:par>
                        <p:par>
                          <p:cTn id="51" fill="hold">
                            <p:stCondLst>
                              <p:cond delay="3011"/>
                            </p:stCondLst>
                            <p:childTnLst>
                              <p:par>
                                <p:cTn id="52" presetID="22" presetClass="entr" presetSubtype="8" fill="hold" nodeType="after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wipe(left)">
                                      <p:cBhvr>
                                        <p:cTn id="54" dur="200"/>
                                        <p:tgtEl>
                                          <p:spTgt spid="113"/>
                                        </p:tgtEl>
                                      </p:cBhvr>
                                    </p:animEffect>
                                  </p:childTnLst>
                                </p:cTn>
                              </p:par>
                            </p:childTnLst>
                          </p:cTn>
                        </p:par>
                        <p:par>
                          <p:cTn id="55" fill="hold">
                            <p:stCondLst>
                              <p:cond delay="3511"/>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115"/>
                                        </p:tgtEl>
                                        <p:attrNameLst>
                                          <p:attrName>style.visibility</p:attrName>
                                        </p:attrNameLst>
                                      </p:cBhvr>
                                      <p:to>
                                        <p:strVal val="visible"/>
                                      </p:to>
                                    </p:set>
                                    <p:animEffect transition="in" filter="fade">
                                      <p:cBhvr>
                                        <p:cTn id="58" dur="100"/>
                                        <p:tgtEl>
                                          <p:spTgt spid="115"/>
                                        </p:tgtEl>
                                      </p:cBhvr>
                                    </p:animEffect>
                                  </p:childTnLst>
                                </p:cTn>
                              </p:par>
                            </p:childTnLst>
                          </p:cTn>
                        </p:par>
                        <p:par>
                          <p:cTn id="59" fill="hold">
                            <p:stCondLst>
                              <p:cond delay="3381"/>
                            </p:stCondLst>
                            <p:childTnLst>
                              <p:par>
                                <p:cTn id="60" presetID="10" presetClass="entr" presetSubtype="0" fill="hold" grpId="0" nodeType="afterEffect">
                                  <p:stCondLst>
                                    <p:cond delay="0"/>
                                  </p:stCondLst>
                                  <p:iterate type="lt">
                                    <p:tmPct val="10000"/>
                                  </p:iterate>
                                  <p:childTnLst>
                                    <p:set>
                                      <p:cBhvr>
                                        <p:cTn id="61" dur="1" fill="hold">
                                          <p:stCondLst>
                                            <p:cond delay="0"/>
                                          </p:stCondLst>
                                        </p:cTn>
                                        <p:tgtEl>
                                          <p:spTgt spid="114"/>
                                        </p:tgtEl>
                                        <p:attrNameLst>
                                          <p:attrName>style.visibility</p:attrName>
                                        </p:attrNameLst>
                                      </p:cBhvr>
                                      <p:to>
                                        <p:strVal val="visible"/>
                                      </p:to>
                                    </p:set>
                                    <p:animEffect transition="in" filter="fade">
                                      <p:cBhvr>
                                        <p:cTn id="62" dur="100"/>
                                        <p:tgtEl>
                                          <p:spTgt spid="114"/>
                                        </p:tgtEl>
                                      </p:cBhvr>
                                    </p:animEffect>
                                  </p:childTnLst>
                                </p:cTn>
                              </p:par>
                            </p:childTnLst>
                          </p:cTn>
                        </p:par>
                        <p:par>
                          <p:cTn id="63" fill="hold">
                            <p:stCondLst>
                              <p:cond delay="3861"/>
                            </p:stCondLst>
                            <p:childTnLst>
                              <p:par>
                                <p:cTn id="64" presetID="10" presetClass="entr" presetSubtype="0" fill="hold" nodeType="after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fade">
                                      <p:cBhvr>
                                        <p:cTn id="66" dur="500"/>
                                        <p:tgtEl>
                                          <p:spTgt spid="103"/>
                                        </p:tgtEl>
                                      </p:cBhvr>
                                    </p:animEffect>
                                  </p:childTnLst>
                                </p:cTn>
                              </p:par>
                              <p:par>
                                <p:cTn id="67" presetID="10" presetClass="exit" presetSubtype="0" fill="hold" nodeType="withEffect">
                                  <p:stCondLst>
                                    <p:cond delay="0"/>
                                  </p:stCondLst>
                                  <p:childTnLst>
                                    <p:animEffect transition="out" filter="fade">
                                      <p:cBhvr>
                                        <p:cTn id="68" dur="500"/>
                                        <p:tgtEl>
                                          <p:spTgt spid="99"/>
                                        </p:tgtEl>
                                      </p:cBhvr>
                                    </p:animEffect>
                                    <p:set>
                                      <p:cBhvr>
                                        <p:cTn id="69" dur="1" fill="hold">
                                          <p:stCondLst>
                                            <p:cond delay="499"/>
                                          </p:stCondLst>
                                        </p:cTn>
                                        <p:tgtEl>
                                          <p:spTgt spid="99"/>
                                        </p:tgtEl>
                                        <p:attrNameLst>
                                          <p:attrName>style.visibility</p:attrName>
                                        </p:attrNameLst>
                                      </p:cBhvr>
                                      <p:to>
                                        <p:strVal val="hidden"/>
                                      </p:to>
                                    </p:set>
                                  </p:childTnLst>
                                </p:cTn>
                              </p:par>
                              <p:par>
                                <p:cTn id="70" presetID="22" presetClass="entr" presetSubtype="8" fill="hold" nodeType="with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left)">
                                      <p:cBhvr>
                                        <p:cTn id="72" dur="200"/>
                                        <p:tgtEl>
                                          <p:spTgt spid="116"/>
                                        </p:tgtEl>
                                      </p:cBhvr>
                                    </p:animEffect>
                                  </p:childTnLst>
                                </p:cTn>
                              </p:par>
                            </p:childTnLst>
                          </p:cTn>
                        </p:par>
                        <p:par>
                          <p:cTn id="73" fill="hold">
                            <p:stCondLst>
                              <p:cond delay="4361"/>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118"/>
                                        </p:tgtEl>
                                        <p:attrNameLst>
                                          <p:attrName>style.visibility</p:attrName>
                                        </p:attrNameLst>
                                      </p:cBhvr>
                                      <p:to>
                                        <p:strVal val="visible"/>
                                      </p:to>
                                    </p:set>
                                    <p:animEffect transition="in" filter="fade">
                                      <p:cBhvr>
                                        <p:cTn id="76" dur="100"/>
                                        <p:tgtEl>
                                          <p:spTgt spid="118"/>
                                        </p:tgtEl>
                                      </p:cBhvr>
                                    </p:animEffect>
                                  </p:childTnLst>
                                </p:cTn>
                              </p:par>
                            </p:childTnLst>
                          </p:cTn>
                        </p:par>
                        <p:par>
                          <p:cTn id="77" fill="hold">
                            <p:stCondLst>
                              <p:cond delay="4511"/>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117"/>
                                        </p:tgtEl>
                                        <p:attrNameLst>
                                          <p:attrName>style.visibility</p:attrName>
                                        </p:attrNameLst>
                                      </p:cBhvr>
                                      <p:to>
                                        <p:strVal val="visible"/>
                                      </p:to>
                                    </p:set>
                                    <p:animEffect transition="in" filter="fade">
                                      <p:cBhvr>
                                        <p:cTn id="80" dur="1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7" grpId="0"/>
      <p:bldP spid="110" grpId="0"/>
      <p:bldP spid="111" grpId="0"/>
      <p:bldP spid="114" grpId="0"/>
      <p:bldP spid="115" grpId="0"/>
      <p:bldP spid="117"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编报程序</a:t>
            </a:r>
            <a:endParaRPr lang="en-US" altLang="zh-CN" sz="1600" b="1">
              <a:solidFill>
                <a:srgbClr val="545454"/>
              </a:solidFill>
              <a:latin typeface="微软雅黑" panose="020B0503020204020204" pitchFamily="34" charset="-122"/>
              <a:ea typeface="微软雅黑" panose="020B0503020204020204" pitchFamily="34" charset="-122"/>
            </a:endParaRPr>
          </a:p>
        </p:txBody>
      </p:sp>
      <p:sp>
        <p:nvSpPr>
          <p:cNvPr id="49" name="椭圆 48"/>
          <p:cNvSpPr/>
          <p:nvPr/>
        </p:nvSpPr>
        <p:spPr>
          <a:xfrm>
            <a:off x="6095960" y="2738525"/>
            <a:ext cx="775292" cy="723240"/>
          </a:xfrm>
          <a:prstGeom prst="ellipse">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anose="020B0503020204020204" pitchFamily="34" charset="-122"/>
                <a:ea typeface="微软雅黑" panose="020B0503020204020204" pitchFamily="34" charset="-122"/>
              </a:rPr>
              <a:t>05</a:t>
            </a:r>
            <a:endParaRPr lang="zh-CN" altLang="en-US" sz="2400" b="1" kern="0">
              <a:solidFill>
                <a:schemeClr val="bg1">
                  <a:lumMod val="8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4993167" y="2810588"/>
            <a:ext cx="775292" cy="723240"/>
          </a:xfrm>
          <a:prstGeom prst="ellipse">
            <a:avLst/>
          </a:prstGeom>
          <a:solidFill>
            <a:schemeClr val="bg1">
              <a:lumMod val="50000"/>
            </a:schemeClr>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anose="020B0503020204020204" pitchFamily="34" charset="-122"/>
                <a:ea typeface="微软雅黑" panose="020B0503020204020204" pitchFamily="34" charset="-122"/>
              </a:rPr>
              <a:t>04</a:t>
            </a:r>
            <a:endParaRPr lang="zh-CN" altLang="en-US" sz="2400" b="1" kern="0">
              <a:solidFill>
                <a:schemeClr val="bg1">
                  <a:lumMod val="85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3890694" y="2738525"/>
            <a:ext cx="775292" cy="723240"/>
          </a:xfrm>
          <a:prstGeom prst="ellipse">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anose="020B0503020204020204" pitchFamily="34" charset="-122"/>
                <a:ea typeface="微软雅黑" panose="020B0503020204020204" pitchFamily="34" charset="-122"/>
              </a:rPr>
              <a:t>03</a:t>
            </a:r>
            <a:endParaRPr lang="zh-CN" altLang="en-US" sz="2400" b="1" kern="0">
              <a:solidFill>
                <a:schemeClr val="bg1">
                  <a:lumMod val="85000"/>
                </a:schemeClr>
              </a:solidFill>
              <a:latin typeface="微软雅黑" panose="020B0503020204020204" pitchFamily="34" charset="-122"/>
              <a:ea typeface="微软雅黑" panose="020B0503020204020204" pitchFamily="34" charset="-122"/>
            </a:endParaRPr>
          </a:p>
        </p:txBody>
      </p:sp>
      <p:sp>
        <p:nvSpPr>
          <p:cNvPr id="52" name="椭圆 51"/>
          <p:cNvSpPr/>
          <p:nvPr/>
        </p:nvSpPr>
        <p:spPr>
          <a:xfrm>
            <a:off x="2773281" y="2810588"/>
            <a:ext cx="775292" cy="723240"/>
          </a:xfrm>
          <a:prstGeom prst="ellipse">
            <a:avLst/>
          </a:prstGeom>
          <a:solidFill>
            <a:schemeClr val="bg1">
              <a:lumMod val="50000"/>
            </a:schemeClr>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anose="020B0503020204020204" pitchFamily="34" charset="-122"/>
                <a:ea typeface="微软雅黑" panose="020B0503020204020204" pitchFamily="34" charset="-122"/>
              </a:rPr>
              <a:t>02</a:t>
            </a:r>
            <a:endParaRPr lang="zh-CN" altLang="en-US" sz="2400" b="1" kern="0">
              <a:solidFill>
                <a:schemeClr val="bg1">
                  <a:lumMod val="85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1661458" y="2738525"/>
            <a:ext cx="775292" cy="723240"/>
          </a:xfrm>
          <a:prstGeom prst="ellipse">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anose="020B0503020204020204" pitchFamily="34" charset="-122"/>
                <a:ea typeface="微软雅黑" panose="020B0503020204020204" pitchFamily="34" charset="-122"/>
              </a:rPr>
              <a:t>01</a:t>
            </a:r>
            <a:endParaRPr lang="zh-CN" altLang="en-US" sz="2700" b="1" kern="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506658" y="2549530"/>
            <a:ext cx="7499533" cy="1169274"/>
            <a:chOff x="816883" y="2006375"/>
            <a:chExt cx="7499533" cy="1169274"/>
          </a:xfrm>
          <a:solidFill>
            <a:srgbClr val="DD1C3E"/>
          </a:solidFill>
        </p:grpSpPr>
        <p:sp>
          <p:nvSpPr>
            <p:cNvPr id="55" name="燕尾形 54"/>
            <p:cNvSpPr/>
            <p:nvPr/>
          </p:nvSpPr>
          <p:spPr>
            <a:xfrm>
              <a:off x="1170998" y="2011281"/>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panose="020F0502020204030204"/>
                <a:ea typeface="微软雅黑" panose="020B0503020204020204" pitchFamily="34" charset="-122"/>
              </a:endParaRPr>
            </a:p>
          </p:txBody>
        </p:sp>
        <p:sp>
          <p:nvSpPr>
            <p:cNvPr id="56" name="燕尾形 55"/>
            <p:cNvSpPr/>
            <p:nvPr/>
          </p:nvSpPr>
          <p:spPr>
            <a:xfrm>
              <a:off x="999200" y="2011281"/>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panose="020F0502020204030204"/>
                <a:ea typeface="微软雅黑" panose="020B0503020204020204" pitchFamily="34" charset="-122"/>
              </a:endParaRPr>
            </a:p>
          </p:txBody>
        </p:sp>
        <p:sp>
          <p:nvSpPr>
            <p:cNvPr id="57" name="燕尾形 56"/>
            <p:cNvSpPr/>
            <p:nvPr/>
          </p:nvSpPr>
          <p:spPr>
            <a:xfrm>
              <a:off x="816883" y="2011281"/>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panose="020F0502020204030204"/>
                <a:ea typeface="微软雅黑" panose="020B0503020204020204" pitchFamily="34" charset="-122"/>
              </a:endParaRPr>
            </a:p>
          </p:txBody>
        </p:sp>
        <p:sp>
          <p:nvSpPr>
            <p:cNvPr id="58" name="椭圆 1"/>
            <p:cNvSpPr/>
            <p:nvPr/>
          </p:nvSpPr>
          <p:spPr>
            <a:xfrm flipV="1">
              <a:off x="1341043" y="2008011"/>
              <a:ext cx="6489778" cy="1167638"/>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 lastClr="FFFFFF"/>
                </a:solidFill>
                <a:latin typeface="Calibri" panose="020F0502020204030204"/>
                <a:ea typeface="微软雅黑" panose="020B0503020204020204" pitchFamily="34" charset="-122"/>
              </a:endParaRPr>
            </a:p>
          </p:txBody>
        </p:sp>
        <p:sp>
          <p:nvSpPr>
            <p:cNvPr id="59" name="燕尾形 58"/>
            <p:cNvSpPr/>
            <p:nvPr/>
          </p:nvSpPr>
          <p:spPr>
            <a:xfrm flipH="1">
              <a:off x="7822056" y="2006375"/>
              <a:ext cx="173551"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panose="020F0502020204030204"/>
                <a:ea typeface="微软雅黑" panose="020B0503020204020204" pitchFamily="34" charset="-122"/>
              </a:endParaRPr>
            </a:p>
          </p:txBody>
        </p:sp>
        <p:sp>
          <p:nvSpPr>
            <p:cNvPr id="60" name="燕尾形 59"/>
            <p:cNvSpPr/>
            <p:nvPr/>
          </p:nvSpPr>
          <p:spPr>
            <a:xfrm flipH="1">
              <a:off x="7979830" y="2006375"/>
              <a:ext cx="173551"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panose="020F0502020204030204"/>
                <a:ea typeface="微软雅黑" panose="020B0503020204020204" pitchFamily="34" charset="-122"/>
              </a:endParaRPr>
            </a:p>
          </p:txBody>
        </p:sp>
        <p:sp>
          <p:nvSpPr>
            <p:cNvPr id="61" name="燕尾形 60"/>
            <p:cNvSpPr/>
            <p:nvPr/>
          </p:nvSpPr>
          <p:spPr>
            <a:xfrm flipH="1">
              <a:off x="8144617" y="2006375"/>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panose="020F0502020204030204"/>
                <a:ea typeface="微软雅黑" panose="020B0503020204020204" pitchFamily="34" charset="-122"/>
              </a:endParaRPr>
            </a:p>
          </p:txBody>
        </p:sp>
      </p:grpSp>
      <p:sp>
        <p:nvSpPr>
          <p:cNvPr id="62" name="文本框 1"/>
          <p:cNvSpPr txBox="1"/>
          <p:nvPr/>
        </p:nvSpPr>
        <p:spPr>
          <a:xfrm>
            <a:off x="1509742" y="2097249"/>
            <a:ext cx="1087437"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anose="020B0503020204020204" pitchFamily="34" charset="-122"/>
                <a:ea typeface="微软雅黑" panose="020B0503020204020204" pitchFamily="34" charset="-122"/>
              </a:rPr>
              <a:t>升级资产管理信息系统</a:t>
            </a:r>
          </a:p>
        </p:txBody>
      </p:sp>
      <p:sp>
        <p:nvSpPr>
          <p:cNvPr id="63" name="文本框 33"/>
          <p:cNvSpPr txBox="1"/>
          <p:nvPr/>
        </p:nvSpPr>
        <p:spPr>
          <a:xfrm>
            <a:off x="2518821" y="3590616"/>
            <a:ext cx="1273486" cy="345094"/>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anose="020B0503020204020204" pitchFamily="34" charset="-122"/>
                <a:ea typeface="微软雅黑" panose="020B0503020204020204" pitchFamily="34" charset="-122"/>
              </a:rPr>
              <a:t>开展资产盘点</a:t>
            </a:r>
          </a:p>
        </p:txBody>
      </p:sp>
      <p:sp>
        <p:nvSpPr>
          <p:cNvPr id="64" name="文本框 34"/>
          <p:cNvSpPr txBox="1"/>
          <p:nvPr/>
        </p:nvSpPr>
        <p:spPr>
          <a:xfrm>
            <a:off x="3605450" y="2223629"/>
            <a:ext cx="1340513" cy="372410"/>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anose="020B0503020204020204" pitchFamily="34" charset="-122"/>
                <a:ea typeface="微软雅黑" panose="020B0503020204020204" pitchFamily="34" charset="-122"/>
              </a:rPr>
              <a:t>编制资产报告</a:t>
            </a:r>
          </a:p>
        </p:txBody>
      </p:sp>
      <p:sp>
        <p:nvSpPr>
          <p:cNvPr id="65" name="文本框 35"/>
          <p:cNvSpPr txBox="1"/>
          <p:nvPr/>
        </p:nvSpPr>
        <p:spPr>
          <a:xfrm>
            <a:off x="4736205" y="3590616"/>
            <a:ext cx="1289215" cy="345094"/>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anose="020B0503020204020204" pitchFamily="34" charset="-122"/>
                <a:ea typeface="微软雅黑" panose="020B0503020204020204" pitchFamily="34" charset="-122"/>
              </a:rPr>
              <a:t>报送资产报告</a:t>
            </a:r>
          </a:p>
        </p:txBody>
      </p:sp>
      <p:sp>
        <p:nvSpPr>
          <p:cNvPr id="66" name="文本框 36"/>
          <p:cNvSpPr txBox="1"/>
          <p:nvPr/>
        </p:nvSpPr>
        <p:spPr>
          <a:xfrm>
            <a:off x="5853732" y="2237287"/>
            <a:ext cx="1259747" cy="345094"/>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anose="020B0503020204020204" pitchFamily="34" charset="-122"/>
                <a:ea typeface="微软雅黑" panose="020B0503020204020204" pitchFamily="34" charset="-122"/>
              </a:rPr>
              <a:t>审核资产报告</a:t>
            </a:r>
          </a:p>
        </p:txBody>
      </p:sp>
      <p:sp>
        <p:nvSpPr>
          <p:cNvPr id="67" name="文本框 66"/>
          <p:cNvSpPr txBox="1"/>
          <p:nvPr/>
        </p:nvSpPr>
        <p:spPr>
          <a:xfrm>
            <a:off x="1509395" y="3861435"/>
            <a:ext cx="2708275" cy="1051560"/>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根据会计制度和资产报告制度的要求，单位应当在做好财务管理、会计核算基础上，年末全面盘点资产情况，完善资产卡片数据，便于开展资产报告工作。</a:t>
            </a:r>
          </a:p>
        </p:txBody>
      </p:sp>
      <p:sp>
        <p:nvSpPr>
          <p:cNvPr id="68" name="文本框 67"/>
          <p:cNvSpPr txBox="1"/>
          <p:nvPr/>
        </p:nvSpPr>
        <p:spPr>
          <a:xfrm>
            <a:off x="341630" y="991235"/>
            <a:ext cx="2711450" cy="1060450"/>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根据</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吉林省财政厅关于实施行政事业单位资产管理信息系统（三期）的通知</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（吉财国资函</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﹝2018﹞  </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号），完成三期资产管理信息系统实施。</a:t>
            </a:r>
          </a:p>
        </p:txBody>
      </p:sp>
      <p:sp>
        <p:nvSpPr>
          <p:cNvPr id="69" name="文本框 68"/>
          <p:cNvSpPr txBox="1"/>
          <p:nvPr/>
        </p:nvSpPr>
        <p:spPr>
          <a:xfrm>
            <a:off x="3213706" y="895394"/>
            <a:ext cx="2124000" cy="1033296"/>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根据会计制度和资产报告制度的要求，单位应当在做好财务管理、会计核算基础上，年末全面盘点资产情况，完善资产卡片数据，便于开展资产报告工作。</a:t>
            </a:r>
          </a:p>
        </p:txBody>
      </p:sp>
      <p:sp>
        <p:nvSpPr>
          <p:cNvPr id="70" name="文本框 69"/>
          <p:cNvSpPr txBox="1"/>
          <p:nvPr/>
        </p:nvSpPr>
        <p:spPr>
          <a:xfrm>
            <a:off x="4318635" y="3861435"/>
            <a:ext cx="3115310" cy="1051560"/>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各单位资产报告编制完毕，须经编制人员、资产管理部门负责人和单位负责人审查、签字并加盖单位公章后，于规定时间内，按照财务隶属关系逐级上报。</a:t>
            </a:r>
          </a:p>
        </p:txBody>
      </p:sp>
      <p:sp>
        <p:nvSpPr>
          <p:cNvPr id="71" name="文本框 70"/>
          <p:cNvSpPr txBox="1"/>
          <p:nvPr/>
        </p:nvSpPr>
        <p:spPr>
          <a:xfrm>
            <a:off x="5440308" y="1338237"/>
            <a:ext cx="2124000" cy="819455"/>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各级财政部门、主管部门应当对本地区、本部门所属行政事业单位报送的资产报告进行审核。</a:t>
            </a:r>
          </a:p>
        </p:txBody>
      </p:sp>
      <p:grpSp>
        <p:nvGrpSpPr>
          <p:cNvPr id="2" name="组合 1"/>
          <p:cNvGrpSpPr/>
          <p:nvPr/>
        </p:nvGrpSpPr>
        <p:grpSpPr>
          <a:xfrm>
            <a:off x="-4445" y="85090"/>
            <a:ext cx="9174480" cy="450215"/>
            <a:chOff x="-7" y="134"/>
            <a:chExt cx="14448" cy="709"/>
          </a:xfrm>
        </p:grpSpPr>
        <p:pic>
          <p:nvPicPr>
            <p:cNvPr id="5" name="图片 4"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6"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第三部分 编报解读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1250"/>
                                        <p:tgtEl>
                                          <p:spTgt spid="54"/>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p:cTn id="26" dur="500" fill="hold"/>
                                        <p:tgtEl>
                                          <p:spTgt spid="62"/>
                                        </p:tgtEl>
                                        <p:attrNameLst>
                                          <p:attrName>ppt_w</p:attrName>
                                        </p:attrNameLst>
                                      </p:cBhvr>
                                      <p:tavLst>
                                        <p:tav tm="0">
                                          <p:val>
                                            <p:fltVal val="0"/>
                                          </p:val>
                                        </p:tav>
                                        <p:tav tm="100000">
                                          <p:val>
                                            <p:strVal val="#ppt_w"/>
                                          </p:val>
                                        </p:tav>
                                      </p:tavLst>
                                    </p:anim>
                                    <p:anim calcmode="lin" valueType="num">
                                      <p:cBhvr>
                                        <p:cTn id="27" dur="500" fill="hold"/>
                                        <p:tgtEl>
                                          <p:spTgt spid="62"/>
                                        </p:tgtEl>
                                        <p:attrNameLst>
                                          <p:attrName>ppt_h</p:attrName>
                                        </p:attrNameLst>
                                      </p:cBhvr>
                                      <p:tavLst>
                                        <p:tav tm="0">
                                          <p:val>
                                            <p:fltVal val="0"/>
                                          </p:val>
                                        </p:tav>
                                        <p:tav tm="100000">
                                          <p:val>
                                            <p:strVal val="#ppt_h"/>
                                          </p:val>
                                        </p:tav>
                                      </p:tavLst>
                                    </p:anim>
                                    <p:animEffect transition="in" filter="fade">
                                      <p:cBhvr>
                                        <p:cTn id="28" dur="500"/>
                                        <p:tgtEl>
                                          <p:spTgt spid="62"/>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68"/>
                                        </p:tgtEl>
                                        <p:attrNameLst>
                                          <p:attrName>style.visibility</p:attrName>
                                        </p:attrNameLst>
                                      </p:cBhvr>
                                      <p:to>
                                        <p:strVal val="visible"/>
                                      </p:to>
                                    </p:set>
                                    <p:animEffect transition="in" filter="wipe(down)">
                                      <p:cBhvr>
                                        <p:cTn id="31" dur="500"/>
                                        <p:tgtEl>
                                          <p:spTgt spid="6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par>
                                <p:cTn id="44" presetID="22" presetClass="entr" presetSubtype="1" fill="hold" grpId="0" nodeType="withEffect">
                                  <p:stCondLst>
                                    <p:cond delay="25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Effect transition="in" filter="fade">
                                      <p:cBhvr>
                                        <p:cTn id="58" dur="500"/>
                                        <p:tgtEl>
                                          <p:spTgt spid="64"/>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69"/>
                                        </p:tgtEl>
                                        <p:attrNameLst>
                                          <p:attrName>style.visibility</p:attrName>
                                        </p:attrNameLst>
                                      </p:cBhvr>
                                      <p:to>
                                        <p:strVal val="visible"/>
                                      </p:to>
                                    </p:set>
                                    <p:animEffect transition="in" filter="wipe(down)">
                                      <p:cBhvr>
                                        <p:cTn id="61" dur="500"/>
                                        <p:tgtEl>
                                          <p:spTgt spid="69"/>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70"/>
                                        </p:tgtEl>
                                        <p:attrNameLst>
                                          <p:attrName>style.visibility</p:attrName>
                                        </p:attrNameLst>
                                      </p:cBhvr>
                                      <p:to>
                                        <p:strVal val="visible"/>
                                      </p:to>
                                    </p:set>
                                    <p:animEffect transition="in" filter="wipe(up)">
                                      <p:cBhvr>
                                        <p:cTn id="76" dur="500"/>
                                        <p:tgtEl>
                                          <p:spTgt spid="70"/>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p:cTn id="86" dur="500" fill="hold"/>
                                        <p:tgtEl>
                                          <p:spTgt spid="66"/>
                                        </p:tgtEl>
                                        <p:attrNameLst>
                                          <p:attrName>ppt_w</p:attrName>
                                        </p:attrNameLst>
                                      </p:cBhvr>
                                      <p:tavLst>
                                        <p:tav tm="0">
                                          <p:val>
                                            <p:fltVal val="0"/>
                                          </p:val>
                                        </p:tav>
                                        <p:tav tm="100000">
                                          <p:val>
                                            <p:strVal val="#ppt_w"/>
                                          </p:val>
                                        </p:tav>
                                      </p:tavLst>
                                    </p:anim>
                                    <p:anim calcmode="lin" valueType="num">
                                      <p:cBhvr>
                                        <p:cTn id="87" dur="500" fill="hold"/>
                                        <p:tgtEl>
                                          <p:spTgt spid="66"/>
                                        </p:tgtEl>
                                        <p:attrNameLst>
                                          <p:attrName>ppt_h</p:attrName>
                                        </p:attrNameLst>
                                      </p:cBhvr>
                                      <p:tavLst>
                                        <p:tav tm="0">
                                          <p:val>
                                            <p:fltVal val="0"/>
                                          </p:val>
                                        </p:tav>
                                        <p:tav tm="100000">
                                          <p:val>
                                            <p:strVal val="#ppt_h"/>
                                          </p:val>
                                        </p:tav>
                                      </p:tavLst>
                                    </p:anim>
                                    <p:animEffect transition="in" filter="fade">
                                      <p:cBhvr>
                                        <p:cTn id="88" dur="500"/>
                                        <p:tgtEl>
                                          <p:spTgt spid="66"/>
                                        </p:tgtEl>
                                      </p:cBhvr>
                                    </p:animEffect>
                                  </p:childTnLst>
                                </p:cTn>
                              </p:par>
                              <p:par>
                                <p:cTn id="89" presetID="22" presetClass="entr" presetSubtype="4" fill="hold" grpId="0" nodeType="withEffect">
                                  <p:stCondLst>
                                    <p:cond delay="250"/>
                                  </p:stCondLst>
                                  <p:childTnLst>
                                    <p:set>
                                      <p:cBhvr>
                                        <p:cTn id="90" dur="1" fill="hold">
                                          <p:stCondLst>
                                            <p:cond delay="0"/>
                                          </p:stCondLst>
                                        </p:cTn>
                                        <p:tgtEl>
                                          <p:spTgt spid="71"/>
                                        </p:tgtEl>
                                        <p:attrNameLst>
                                          <p:attrName>style.visibility</p:attrName>
                                        </p:attrNameLst>
                                      </p:cBhvr>
                                      <p:to>
                                        <p:strVal val="visible"/>
                                      </p:to>
                                    </p:set>
                                    <p:animEffect transition="in" filter="wipe(down)">
                                      <p:cBhvr>
                                        <p:cTn id="9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bldLvl="0" animBg="1"/>
      <p:bldP spid="50" grpId="0" bldLvl="0" animBg="1"/>
      <p:bldP spid="51" grpId="0" bldLvl="0" animBg="1"/>
      <p:bldP spid="52" grpId="0" bldLvl="0" animBg="1"/>
      <p:bldP spid="53" grpId="0" bldLvl="0" animBg="1"/>
      <p:bldP spid="62" grpId="0"/>
      <p:bldP spid="63" grpId="0"/>
      <p:bldP spid="64" grpId="0"/>
      <p:bldP spid="65" grpId="0"/>
      <p:bldP spid="66" grpId="0"/>
      <p:bldP spid="67" grpId="0" bldLvl="0" animBg="1"/>
      <p:bldP spid="68" grpId="0" bldLvl="0" animBg="1"/>
      <p:bldP spid="69" grpId="0" bldLvl="0" animBg="1"/>
      <p:bldP spid="70" grpId="0" bldLvl="0" animBg="1"/>
      <p:bldP spid="7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6643" y="710260"/>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编报汇总口径</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8475" y="1036501"/>
            <a:ext cx="7695525" cy="1941007"/>
            <a:chOff x="1448475" y="1036501"/>
            <a:chExt cx="7695525" cy="1941007"/>
          </a:xfrm>
        </p:grpSpPr>
        <p:sp>
          <p:nvSpPr>
            <p:cNvPr id="39" name="矩形 15"/>
            <p:cNvSpPr/>
            <p:nvPr/>
          </p:nvSpPr>
          <p:spPr>
            <a:xfrm>
              <a:off x="2602798" y="1901141"/>
              <a:ext cx="2441575" cy="458787"/>
            </a:xfrm>
            <a:custGeom>
              <a:avLst/>
              <a:gdLst>
                <a:gd name="connsiteX0" fmla="*/ 0 w 3744416"/>
                <a:gd name="connsiteY0" fmla="*/ 0 h 689605"/>
                <a:gd name="connsiteX1" fmla="*/ 3744416 w 3744416"/>
                <a:gd name="connsiteY1" fmla="*/ 0 h 689605"/>
                <a:gd name="connsiteX2" fmla="*/ 3744416 w 3744416"/>
                <a:gd name="connsiteY2" fmla="*/ 689605 h 689605"/>
                <a:gd name="connsiteX3" fmla="*/ 0 w 3744416"/>
                <a:gd name="connsiteY3" fmla="*/ 689605 h 689605"/>
                <a:gd name="connsiteX4" fmla="*/ 0 w 3744416"/>
                <a:gd name="connsiteY4" fmla="*/ 0 h 689605"/>
                <a:gd name="connsiteX0-1" fmla="*/ 39188 w 3783604"/>
                <a:gd name="connsiteY0-2" fmla="*/ 0 h 689605"/>
                <a:gd name="connsiteX1-3" fmla="*/ 3783604 w 3783604"/>
                <a:gd name="connsiteY1-4" fmla="*/ 0 h 689605"/>
                <a:gd name="connsiteX2-5" fmla="*/ 3783604 w 3783604"/>
                <a:gd name="connsiteY2-6" fmla="*/ 689605 h 689605"/>
                <a:gd name="connsiteX3-7" fmla="*/ 0 w 3783604"/>
                <a:gd name="connsiteY3-8" fmla="*/ 572039 h 689605"/>
                <a:gd name="connsiteX4-9" fmla="*/ 39188 w 3783604"/>
                <a:gd name="connsiteY4-10" fmla="*/ 0 h 689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3604" h="689605">
                  <a:moveTo>
                    <a:pt x="39188" y="0"/>
                  </a:moveTo>
                  <a:lnTo>
                    <a:pt x="3783604" y="0"/>
                  </a:lnTo>
                  <a:lnTo>
                    <a:pt x="3783604" y="689605"/>
                  </a:lnTo>
                  <a:lnTo>
                    <a:pt x="0" y="572039"/>
                  </a:lnTo>
                  <a:lnTo>
                    <a:pt x="39188" y="0"/>
                  </a:lnTo>
                  <a:close/>
                </a:path>
              </a:pathLst>
            </a:custGeom>
            <a:gradFill>
              <a:gsLst>
                <a:gs pos="0">
                  <a:schemeClr val="tx1"/>
                </a:gs>
                <a:gs pos="100000">
                  <a:schemeClr val="tx1">
                    <a:alpha val="9000"/>
                  </a:schemeClr>
                </a:gs>
              </a:gsLst>
              <a:lin ang="5400000" scaled="0"/>
            </a:gradFill>
            <a:ln w="25400" cap="flat" cmpd="sng" algn="ctr">
              <a:noFill/>
              <a:prstDash val="solid"/>
            </a:ln>
            <a:effectLst/>
          </p:spPr>
          <p:txBody>
            <a:bodyPr lIns="68580" tIns="34290" rIns="68580" bIns="34290" anchor="ctr"/>
            <a:lstStyle/>
            <a:p>
              <a:pPr algn="ctr">
                <a:defRPr/>
              </a:pPr>
              <a:endParaRPr lang="en-US" sz="1400" kern="0">
                <a:solidFill>
                  <a:sysClr val="window" lastClr="FFFFFF"/>
                </a:solidFill>
                <a:latin typeface="+mn-ea"/>
              </a:endParaRPr>
            </a:p>
          </p:txBody>
        </p:sp>
        <p:sp>
          <p:nvSpPr>
            <p:cNvPr id="40" name="矩形 39"/>
            <p:cNvSpPr/>
            <p:nvPr/>
          </p:nvSpPr>
          <p:spPr>
            <a:xfrm>
              <a:off x="2602798" y="1840815"/>
              <a:ext cx="2441575" cy="457200"/>
            </a:xfrm>
            <a:prstGeom prst="rect">
              <a:avLst/>
            </a:prstGeom>
            <a:solidFill>
              <a:schemeClr val="accent1"/>
            </a:solidFill>
            <a:ln w="25400" cap="flat" cmpd="sng" algn="ctr">
              <a:solidFill>
                <a:srgbClr val="FFFFFF"/>
              </a:solidFill>
              <a:prstDash val="solid"/>
            </a:ln>
            <a:effectLst/>
          </p:spPr>
          <p:txBody>
            <a:bodyPr lIns="68580" tIns="34290" rIns="68580" bIns="34290" anchor="ctr"/>
            <a:lstStyle/>
            <a:p>
              <a:pPr algn="ctr">
                <a:lnSpc>
                  <a:spcPct val="130000"/>
                </a:lnSpc>
                <a:defRPr/>
              </a:pPr>
              <a:r>
                <a:rPr lang="zh-CN" altLang="en-US" sz="1600" kern="0" dirty="0">
                  <a:solidFill>
                    <a:srgbClr val="FFFFFF"/>
                  </a:solidFill>
                  <a:latin typeface="微软雅黑" panose="020B0503020204020204" pitchFamily="34" charset="-122"/>
                  <a:ea typeface="微软雅黑" panose="020B0503020204020204" pitchFamily="34" charset="-122"/>
                </a:rPr>
                <a:t>数据填报口径</a:t>
              </a:r>
              <a:endParaRPr lang="en-US" sz="1600" kern="0" dirty="0">
                <a:solidFill>
                  <a:srgbClr val="FFFFFF"/>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2115436" y="1648728"/>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76" name="直接连接符 75"/>
            <p:cNvCxnSpPr/>
            <p:nvPr/>
          </p:nvCxnSpPr>
          <p:spPr>
            <a:xfrm>
              <a:off x="5267094" y="2125350"/>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77" name="直接连接符 76"/>
            <p:cNvCxnSpPr/>
            <p:nvPr/>
          </p:nvCxnSpPr>
          <p:spPr>
            <a:xfrm>
              <a:off x="5051070" y="2114280"/>
              <a:ext cx="216024" cy="0"/>
            </a:xfrm>
            <a:prstGeom prst="line">
              <a:avLst/>
            </a:prstGeom>
            <a:ln w="1905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5670067" y="1500180"/>
              <a:ext cx="3473933" cy="1477328"/>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除资产负债简表涉及待处理财产损溢科目还原外，账面数的填报应与年度决算保持一致。实有数的填报应与年末盘点结果保持一致。出现不一致的情况，应由主管部门、行政事业单位查明原因并撰写说明。</a:t>
              </a:r>
            </a:p>
          </p:txBody>
        </p:sp>
        <p:sp>
          <p:nvSpPr>
            <p:cNvPr id="38" name="椭圆 37"/>
            <p:cNvSpPr/>
            <p:nvPr/>
          </p:nvSpPr>
          <p:spPr>
            <a:xfrm>
              <a:off x="1448475" y="1036501"/>
              <a:ext cx="778429" cy="782170"/>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a:solidFill>
                    <a:schemeClr val="accent1"/>
                  </a:solidFill>
                  <a:latin typeface="Impact" panose="020B0806030902050204" pitchFamily="34" charset="0"/>
                </a:rPr>
                <a:t>01</a:t>
              </a:r>
            </a:p>
          </p:txBody>
        </p:sp>
      </p:grpSp>
      <p:grpSp>
        <p:nvGrpSpPr>
          <p:cNvPr id="3" name="组合 2"/>
          <p:cNvGrpSpPr/>
          <p:nvPr/>
        </p:nvGrpSpPr>
        <p:grpSpPr>
          <a:xfrm>
            <a:off x="739369" y="2122416"/>
            <a:ext cx="8404631" cy="1500409"/>
            <a:chOff x="739369" y="2122416"/>
            <a:chExt cx="8404631" cy="1500409"/>
          </a:xfrm>
        </p:grpSpPr>
        <p:sp>
          <p:nvSpPr>
            <p:cNvPr id="44" name="矩形 15"/>
            <p:cNvSpPr/>
            <p:nvPr/>
          </p:nvSpPr>
          <p:spPr>
            <a:xfrm>
              <a:off x="1905886" y="3001277"/>
              <a:ext cx="2441575" cy="457200"/>
            </a:xfrm>
            <a:custGeom>
              <a:avLst/>
              <a:gdLst>
                <a:gd name="connsiteX0" fmla="*/ 0 w 3744416"/>
                <a:gd name="connsiteY0" fmla="*/ 0 h 689605"/>
                <a:gd name="connsiteX1" fmla="*/ 3744416 w 3744416"/>
                <a:gd name="connsiteY1" fmla="*/ 0 h 689605"/>
                <a:gd name="connsiteX2" fmla="*/ 3744416 w 3744416"/>
                <a:gd name="connsiteY2" fmla="*/ 689605 h 689605"/>
                <a:gd name="connsiteX3" fmla="*/ 0 w 3744416"/>
                <a:gd name="connsiteY3" fmla="*/ 689605 h 689605"/>
                <a:gd name="connsiteX4" fmla="*/ 0 w 3744416"/>
                <a:gd name="connsiteY4" fmla="*/ 0 h 689605"/>
                <a:gd name="connsiteX0-1" fmla="*/ 39188 w 3783604"/>
                <a:gd name="connsiteY0-2" fmla="*/ 0 h 689605"/>
                <a:gd name="connsiteX1-3" fmla="*/ 3783604 w 3783604"/>
                <a:gd name="connsiteY1-4" fmla="*/ 0 h 689605"/>
                <a:gd name="connsiteX2-5" fmla="*/ 3783604 w 3783604"/>
                <a:gd name="connsiteY2-6" fmla="*/ 689605 h 689605"/>
                <a:gd name="connsiteX3-7" fmla="*/ 0 w 3783604"/>
                <a:gd name="connsiteY3-8" fmla="*/ 572039 h 689605"/>
                <a:gd name="connsiteX4-9" fmla="*/ 39188 w 3783604"/>
                <a:gd name="connsiteY4-10" fmla="*/ 0 h 689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3604" h="689605">
                  <a:moveTo>
                    <a:pt x="39188" y="0"/>
                  </a:moveTo>
                  <a:lnTo>
                    <a:pt x="3783604" y="0"/>
                  </a:lnTo>
                  <a:lnTo>
                    <a:pt x="3783604" y="689605"/>
                  </a:lnTo>
                  <a:lnTo>
                    <a:pt x="0" y="572039"/>
                  </a:lnTo>
                  <a:lnTo>
                    <a:pt x="39188" y="0"/>
                  </a:lnTo>
                  <a:close/>
                </a:path>
              </a:pathLst>
            </a:custGeom>
            <a:gradFill>
              <a:gsLst>
                <a:gs pos="0">
                  <a:schemeClr val="tx1"/>
                </a:gs>
                <a:gs pos="100000">
                  <a:schemeClr val="tx1">
                    <a:alpha val="9000"/>
                  </a:schemeClr>
                </a:gs>
              </a:gsLst>
              <a:lin ang="5400000" scaled="0"/>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45" name="矩形 44"/>
            <p:cNvSpPr/>
            <p:nvPr/>
          </p:nvSpPr>
          <p:spPr>
            <a:xfrm>
              <a:off x="1905886" y="2939365"/>
              <a:ext cx="2441575" cy="457200"/>
            </a:xfrm>
            <a:prstGeom prst="rect">
              <a:avLst/>
            </a:prstGeom>
            <a:solidFill>
              <a:schemeClr val="accent1"/>
            </a:solidFill>
            <a:ln w="25400" cap="flat" cmpd="sng" algn="ctr">
              <a:solidFill>
                <a:srgbClr val="FFFFFF"/>
              </a:solidFill>
              <a:prstDash val="solid"/>
            </a:ln>
            <a:effectLst/>
          </p:spPr>
          <p:txBody>
            <a:bodyPr lIns="68580" tIns="34290" rIns="68580" bIns="34290" anchor="ctr"/>
            <a:lstStyle/>
            <a:p>
              <a:pPr algn="ctr">
                <a:lnSpc>
                  <a:spcPct val="130000"/>
                </a:lnSpc>
                <a:defRPr/>
              </a:pPr>
              <a:r>
                <a:rPr lang="zh-CN" altLang="en-US" sz="1600" kern="0" dirty="0">
                  <a:solidFill>
                    <a:srgbClr val="FFFFFF"/>
                  </a:solidFill>
                  <a:latin typeface="微软雅黑" panose="020B0503020204020204" pitchFamily="34" charset="-122"/>
                  <a:ea typeface="微软雅黑" panose="020B0503020204020204" pitchFamily="34" charset="-122"/>
                </a:rPr>
                <a:t>数据汇总口径</a:t>
              </a:r>
            </a:p>
          </p:txBody>
        </p:sp>
        <p:cxnSp>
          <p:nvCxnSpPr>
            <p:cNvPr id="46" name="直接连接符 45"/>
            <p:cNvCxnSpPr/>
            <p:nvPr/>
          </p:nvCxnSpPr>
          <p:spPr>
            <a:xfrm>
              <a:off x="1418522" y="2747278"/>
              <a:ext cx="401638" cy="303213"/>
            </a:xfrm>
            <a:prstGeom prst="line">
              <a:avLst/>
            </a:prstGeom>
            <a:noFill/>
            <a:ln w="25400" cap="flat" cmpd="sng" algn="ctr">
              <a:solidFill>
                <a:schemeClr val="accent1">
                  <a:lumMod val="40000"/>
                  <a:lumOff val="60000"/>
                </a:schemeClr>
              </a:solidFill>
              <a:prstDash val="solid"/>
              <a:tailEnd type="oval"/>
            </a:ln>
            <a:effectLst/>
          </p:spPr>
        </p:cxnSp>
        <p:cxnSp>
          <p:nvCxnSpPr>
            <p:cNvPr id="79" name="直接连接符 78"/>
            <p:cNvCxnSpPr/>
            <p:nvPr/>
          </p:nvCxnSpPr>
          <p:spPr>
            <a:xfrm>
              <a:off x="4619022" y="3205470"/>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80" name="直接连接符 79"/>
            <p:cNvCxnSpPr/>
            <p:nvPr/>
          </p:nvCxnSpPr>
          <p:spPr>
            <a:xfrm>
              <a:off x="4402998" y="3194400"/>
              <a:ext cx="216024" cy="0"/>
            </a:xfrm>
            <a:prstGeom prst="line">
              <a:avLst/>
            </a:prstGeom>
            <a:ln w="1905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5183560" y="3286130"/>
              <a:ext cx="3960440" cy="336695"/>
            </a:xfrm>
            <a:prstGeom prst="rect">
              <a:avLst/>
            </a:prstGeom>
            <a:noFill/>
          </p:spPr>
          <p:txBody>
            <a:bodyPr wrap="square" rtlCol="0">
              <a:spAutoFit/>
            </a:bodyPr>
            <a:lstStyle>
              <a:defPPr>
                <a:defRPr lang="en-US"/>
              </a:defPPr>
              <a:lvl1pPr>
                <a:lnSpc>
                  <a:spcPct val="150000"/>
                </a:lnSpc>
                <a:defRPr sz="1200">
                  <a:latin typeface="微软雅黑" panose="020B0503020204020204" pitchFamily="34" charset="-122"/>
                  <a:ea typeface="微软雅黑" panose="020B0503020204020204" pitchFamily="34" charset="-122"/>
                </a:defRPr>
              </a:lvl1pPr>
            </a:lstStyle>
            <a:p>
              <a:r>
                <a:rPr lang="zh-CN" altLang="en-US" dirty="0"/>
                <a:t>按照财务隶属关系或预算管理级次，逐级汇总上报。</a:t>
              </a:r>
            </a:p>
          </p:txBody>
        </p:sp>
        <p:sp>
          <p:nvSpPr>
            <p:cNvPr id="43" name="椭圆 42"/>
            <p:cNvSpPr/>
            <p:nvPr/>
          </p:nvSpPr>
          <p:spPr>
            <a:xfrm>
              <a:off x="739369" y="2122416"/>
              <a:ext cx="803991" cy="807855"/>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a:solidFill>
                    <a:schemeClr val="accent1"/>
                  </a:solidFill>
                  <a:latin typeface="Impact" panose="020B0806030902050204" pitchFamily="34" charset="0"/>
                </a:rPr>
                <a:t>02</a:t>
              </a:r>
            </a:p>
          </p:txBody>
        </p:sp>
      </p:grpSp>
      <p:grpSp>
        <p:nvGrpSpPr>
          <p:cNvPr id="4" name="组合 3"/>
          <p:cNvGrpSpPr/>
          <p:nvPr/>
        </p:nvGrpSpPr>
        <p:grpSpPr>
          <a:xfrm>
            <a:off x="43044" y="3221172"/>
            <a:ext cx="8562544" cy="1732716"/>
            <a:chOff x="43044" y="3221172"/>
            <a:chExt cx="8562544" cy="1732716"/>
          </a:xfrm>
        </p:grpSpPr>
        <p:sp>
          <p:nvSpPr>
            <p:cNvPr id="72" name="矩形 15"/>
            <p:cNvSpPr/>
            <p:nvPr/>
          </p:nvSpPr>
          <p:spPr>
            <a:xfrm>
              <a:off x="1208973" y="4099827"/>
              <a:ext cx="2441575" cy="457200"/>
            </a:xfrm>
            <a:custGeom>
              <a:avLst/>
              <a:gdLst>
                <a:gd name="connsiteX0" fmla="*/ 0 w 3744416"/>
                <a:gd name="connsiteY0" fmla="*/ 0 h 689605"/>
                <a:gd name="connsiteX1" fmla="*/ 3744416 w 3744416"/>
                <a:gd name="connsiteY1" fmla="*/ 0 h 689605"/>
                <a:gd name="connsiteX2" fmla="*/ 3744416 w 3744416"/>
                <a:gd name="connsiteY2" fmla="*/ 689605 h 689605"/>
                <a:gd name="connsiteX3" fmla="*/ 0 w 3744416"/>
                <a:gd name="connsiteY3" fmla="*/ 689605 h 689605"/>
                <a:gd name="connsiteX4" fmla="*/ 0 w 3744416"/>
                <a:gd name="connsiteY4" fmla="*/ 0 h 689605"/>
                <a:gd name="connsiteX0-1" fmla="*/ 39188 w 3783604"/>
                <a:gd name="connsiteY0-2" fmla="*/ 0 h 689605"/>
                <a:gd name="connsiteX1-3" fmla="*/ 3783604 w 3783604"/>
                <a:gd name="connsiteY1-4" fmla="*/ 0 h 689605"/>
                <a:gd name="connsiteX2-5" fmla="*/ 3783604 w 3783604"/>
                <a:gd name="connsiteY2-6" fmla="*/ 689605 h 689605"/>
                <a:gd name="connsiteX3-7" fmla="*/ 0 w 3783604"/>
                <a:gd name="connsiteY3-8" fmla="*/ 572039 h 689605"/>
                <a:gd name="connsiteX4-9" fmla="*/ 39188 w 3783604"/>
                <a:gd name="connsiteY4-10" fmla="*/ 0 h 689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3604" h="689605">
                  <a:moveTo>
                    <a:pt x="39188" y="0"/>
                  </a:moveTo>
                  <a:lnTo>
                    <a:pt x="3783604" y="0"/>
                  </a:lnTo>
                  <a:lnTo>
                    <a:pt x="3783604" y="689605"/>
                  </a:lnTo>
                  <a:lnTo>
                    <a:pt x="0" y="572039"/>
                  </a:lnTo>
                  <a:lnTo>
                    <a:pt x="39188" y="0"/>
                  </a:lnTo>
                  <a:close/>
                </a:path>
              </a:pathLst>
            </a:custGeom>
            <a:gradFill>
              <a:gsLst>
                <a:gs pos="0">
                  <a:schemeClr val="tx1"/>
                </a:gs>
                <a:gs pos="100000">
                  <a:schemeClr val="tx1">
                    <a:alpha val="9000"/>
                  </a:schemeClr>
                </a:gs>
              </a:gsLst>
              <a:lin ang="5400000" scaled="0"/>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73" name="矩形 72"/>
            <p:cNvSpPr/>
            <p:nvPr/>
          </p:nvSpPr>
          <p:spPr>
            <a:xfrm>
              <a:off x="1208973" y="4037915"/>
              <a:ext cx="2441575" cy="457200"/>
            </a:xfrm>
            <a:prstGeom prst="rect">
              <a:avLst/>
            </a:prstGeom>
            <a:solidFill>
              <a:schemeClr val="accent1"/>
            </a:solidFill>
            <a:ln w="25400" cap="flat" cmpd="sng" algn="ctr">
              <a:solidFill>
                <a:srgbClr val="FFFFFF"/>
              </a:solidFill>
              <a:prstDash val="solid"/>
            </a:ln>
            <a:effectLst/>
          </p:spPr>
          <p:txBody>
            <a:bodyPr lIns="68580" tIns="34290" rIns="68580" bIns="34290" anchor="ctr"/>
            <a:lstStyle/>
            <a:p>
              <a:pPr algn="ctr">
                <a:lnSpc>
                  <a:spcPct val="130000"/>
                </a:lnSpc>
                <a:defRPr/>
              </a:pPr>
              <a:r>
                <a:rPr lang="zh-CN" altLang="en-US" sz="1600" kern="0" dirty="0">
                  <a:solidFill>
                    <a:srgbClr val="FFFFFF"/>
                  </a:solidFill>
                  <a:latin typeface="微软雅黑" panose="020B0503020204020204" pitchFamily="34" charset="-122"/>
                  <a:ea typeface="微软雅黑" panose="020B0503020204020204" pitchFamily="34" charset="-122"/>
                </a:rPr>
                <a:t>机构改革单位填报口径</a:t>
              </a:r>
            </a:p>
          </p:txBody>
        </p:sp>
        <p:cxnSp>
          <p:nvCxnSpPr>
            <p:cNvPr id="74" name="直接连接符 73"/>
            <p:cNvCxnSpPr/>
            <p:nvPr/>
          </p:nvCxnSpPr>
          <p:spPr>
            <a:xfrm>
              <a:off x="723197" y="3845828"/>
              <a:ext cx="401638" cy="303213"/>
            </a:xfrm>
            <a:prstGeom prst="line">
              <a:avLst/>
            </a:prstGeom>
            <a:noFill/>
            <a:ln w="25400" cap="flat" cmpd="sng" algn="ctr">
              <a:solidFill>
                <a:schemeClr val="accent1">
                  <a:lumMod val="40000"/>
                  <a:lumOff val="60000"/>
                </a:schemeClr>
              </a:solidFill>
              <a:prstDash val="solid"/>
              <a:tailEnd type="oval"/>
            </a:ln>
            <a:effectLst/>
          </p:spPr>
        </p:cxnSp>
        <p:cxnSp>
          <p:nvCxnSpPr>
            <p:cNvPr id="82" name="直接连接符 81"/>
            <p:cNvCxnSpPr/>
            <p:nvPr/>
          </p:nvCxnSpPr>
          <p:spPr>
            <a:xfrm>
              <a:off x="3898942" y="4285590"/>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83" name="直接连接符 82"/>
            <p:cNvCxnSpPr/>
            <p:nvPr/>
          </p:nvCxnSpPr>
          <p:spPr>
            <a:xfrm>
              <a:off x="3682918" y="4274520"/>
              <a:ext cx="216024" cy="0"/>
            </a:xfrm>
            <a:prstGeom prst="line">
              <a:avLst/>
            </a:prstGeom>
            <a:ln w="1905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4429124" y="3786196"/>
              <a:ext cx="4176464" cy="1167692"/>
            </a:xfrm>
            <a:prstGeom prst="rect">
              <a:avLst/>
            </a:prstGeom>
            <a:noFill/>
          </p:spPr>
          <p:txBody>
            <a:bodyPr wrap="square" rtlCol="0">
              <a:spAutoFit/>
            </a:bodyPr>
            <a:lstStyle>
              <a:defPPr>
                <a:defRPr lang="en-US"/>
              </a:defPPr>
              <a:lvl1pPr>
                <a:lnSpc>
                  <a:spcPct val="150000"/>
                </a:lnSpc>
                <a:defRPr sz="1200">
                  <a:latin typeface="微软雅黑" panose="020B0503020204020204" pitchFamily="34" charset="-122"/>
                  <a:ea typeface="微软雅黑" panose="020B0503020204020204" pitchFamily="34" charset="-122"/>
                </a:defRPr>
              </a:lvl1pPr>
            </a:lstStyle>
            <a:p>
              <a:r>
                <a:rPr lang="zh-CN" altLang="en-US" dirty="0"/>
                <a:t>涉及机构改革的行政事业单位，</a:t>
              </a:r>
              <a:r>
                <a:rPr lang="zh-CN" altLang="en-US" dirty="0">
                  <a:latin typeface="Arial" panose="020B0604020202020204" pitchFamily="34" charset="0"/>
                </a:rPr>
                <a:t>整体划入新部门的，由新部门统一组织报告报送工作；如果属于部分资产划转，划转资产范围不清晰的，在协商一致的前提下可以由原单位组织报送报告，注意做到不重不漏。</a:t>
              </a:r>
              <a:endParaRPr lang="zh-CN" altLang="en-US" dirty="0"/>
            </a:p>
          </p:txBody>
        </p:sp>
        <p:sp>
          <p:nvSpPr>
            <p:cNvPr id="48" name="椭圆 47"/>
            <p:cNvSpPr/>
            <p:nvPr/>
          </p:nvSpPr>
          <p:spPr>
            <a:xfrm>
              <a:off x="43044" y="3221172"/>
              <a:ext cx="803991" cy="807855"/>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dirty="0">
                  <a:solidFill>
                    <a:schemeClr val="accent1"/>
                  </a:solidFill>
                  <a:latin typeface="Impact" panose="020B0806030902050204" pitchFamily="34" charset="0"/>
                </a:rPr>
                <a:t>03</a:t>
              </a:r>
            </a:p>
          </p:txBody>
        </p:sp>
      </p:grpSp>
      <p:grpSp>
        <p:nvGrpSpPr>
          <p:cNvPr id="8" name="组合 7"/>
          <p:cNvGrpSpPr/>
          <p:nvPr/>
        </p:nvGrpSpPr>
        <p:grpSpPr>
          <a:xfrm>
            <a:off x="-4445" y="85090"/>
            <a:ext cx="9174480" cy="450215"/>
            <a:chOff x="-7" y="134"/>
            <a:chExt cx="14448" cy="709"/>
          </a:xfrm>
        </p:grpSpPr>
        <p:pic>
          <p:nvPicPr>
            <p:cNvPr id="5" name="图片 4"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6"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第三部分 编报解读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250"/>
                            </p:stCondLst>
                            <p:childTnLst>
                              <p:par>
                                <p:cTn id="22" presetID="22" presetClass="entr" presetSubtype="8" fill="hold" nodeType="after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custDataLst>
              <p:tags r:id="rId2"/>
            </p:custDataLst>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总体情况和</a:t>
            </a:r>
            <a:r>
              <a:rPr lang="zh-CN" altLang="zh-CN" sz="2400" b="1" kern="0" dirty="0">
                <a:solidFill>
                  <a:srgbClr val="FFFFFF"/>
                </a:solidFill>
                <a:latin typeface="微软雅黑" panose="020B0503020204020204" pitchFamily="34" charset="-122"/>
                <a:ea typeface="微软雅黑" panose="020B0503020204020204" pitchFamily="34" charset="-122"/>
              </a:rPr>
              <a:t>编报体系</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12" name="六边形 11"/>
          <p:cNvSpPr/>
          <p:nvPr>
            <p:custDataLst>
              <p:tags r:id="rId3"/>
            </p:custDataLst>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01</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4"/>
            </p:custDataLst>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资产报告修订调整情况</a:t>
            </a:r>
          </a:p>
        </p:txBody>
      </p:sp>
      <p:sp>
        <p:nvSpPr>
          <p:cNvPr id="14" name="六边形 13"/>
          <p:cNvSpPr/>
          <p:nvPr>
            <p:custDataLst>
              <p:tags r:id="rId5"/>
            </p:custDataLst>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02</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资产报告编报解读</a:t>
            </a:r>
          </a:p>
        </p:txBody>
      </p:sp>
      <p:sp>
        <p:nvSpPr>
          <p:cNvPr id="16" name="六边形 15"/>
          <p:cNvSpPr/>
          <p:nvPr>
            <p:custDataLst>
              <p:tags r:id="rId7"/>
            </p:custDataLst>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03</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anose="020B0503020204020204" pitchFamily="34" charset="-122"/>
                <a:ea typeface="微软雅黑" panose="020B0503020204020204" pitchFamily="34" charset="-122"/>
              </a:rPr>
              <a:t>Table of Contents</a:t>
            </a:r>
            <a:endParaRPr lang="zh-CN" altLang="en-US" spc="300" dirty="0">
              <a:solidFill>
                <a:schemeClr val="bg1"/>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9"/>
            </p:custDataLst>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panose="020F0502020204030204"/>
              </a:endParaRPr>
            </a:p>
          </p:txBody>
        </p:sp>
      </p:grpSp>
      <p:sp>
        <p:nvSpPr>
          <p:cNvPr id="17" name="任意多边形 14"/>
          <p:cNvSpPr/>
          <p:nvPr>
            <p:custDataLst>
              <p:tags r:id="rId10"/>
            </p:custDataLst>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anose="020B0503020204020204" pitchFamily="34" charset="-122"/>
                <a:ea typeface="微软雅黑" panose="020B0503020204020204" pitchFamily="34" charset="-122"/>
              </a:rPr>
              <a:t>主要指标解析</a:t>
            </a:r>
          </a:p>
        </p:txBody>
      </p:sp>
      <p:sp>
        <p:nvSpPr>
          <p:cNvPr id="18" name="六边形 17"/>
          <p:cNvSpPr/>
          <p:nvPr>
            <p:custDataLst>
              <p:tags r:id="rId11"/>
            </p:custDataLst>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anose="020B0503020204020204" pitchFamily="34" charset="-122"/>
                <a:ea typeface="微软雅黑" panose="020B0503020204020204" pitchFamily="34" charset="-122"/>
              </a:rPr>
              <a:t>04</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21" name="任意多边形 14"/>
          <p:cNvSpPr/>
          <p:nvPr>
            <p:custDataLst>
              <p:tags r:id="rId12"/>
            </p:custDataLst>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资产月报解读</a:t>
            </a:r>
          </a:p>
        </p:txBody>
      </p:sp>
      <p:sp>
        <p:nvSpPr>
          <p:cNvPr id="22" name="六边形 21"/>
          <p:cNvSpPr/>
          <p:nvPr>
            <p:custDataLst>
              <p:tags r:id="rId13"/>
            </p:custDataLst>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05</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custDataLst>
              <p:tags r:id="rId2"/>
            </p:custDataLst>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总体情况和</a:t>
            </a:r>
            <a:r>
              <a:rPr lang="zh-CN" altLang="zh-CN" sz="2400" b="1" kern="0" dirty="0">
                <a:solidFill>
                  <a:srgbClr val="FFFFFF"/>
                </a:solidFill>
                <a:latin typeface="微软雅黑" panose="020B0503020204020204" pitchFamily="34" charset="-122"/>
                <a:ea typeface="微软雅黑" panose="020B0503020204020204" pitchFamily="34" charset="-122"/>
              </a:rPr>
              <a:t>编报体系</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12" name="六边形 11"/>
          <p:cNvSpPr/>
          <p:nvPr>
            <p:custDataLst>
              <p:tags r:id="rId3"/>
            </p:custDataLst>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01</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4"/>
            </p:custDataLst>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资产报告修订调整情况</a:t>
            </a:r>
          </a:p>
        </p:txBody>
      </p:sp>
      <p:sp>
        <p:nvSpPr>
          <p:cNvPr id="14" name="六边形 13"/>
          <p:cNvSpPr/>
          <p:nvPr>
            <p:custDataLst>
              <p:tags r:id="rId5"/>
            </p:custDataLst>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02</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资产报告编报解读</a:t>
            </a:r>
          </a:p>
        </p:txBody>
      </p:sp>
      <p:sp>
        <p:nvSpPr>
          <p:cNvPr id="16" name="六边形 15"/>
          <p:cNvSpPr/>
          <p:nvPr>
            <p:custDataLst>
              <p:tags r:id="rId7"/>
            </p:custDataLst>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03</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anose="020B0503020204020204" pitchFamily="34" charset="-122"/>
                <a:ea typeface="微软雅黑" panose="020B0503020204020204" pitchFamily="34" charset="-122"/>
              </a:rPr>
              <a:t>Table of Contents</a:t>
            </a:r>
            <a:endParaRPr lang="zh-CN" altLang="en-US" spc="300" dirty="0">
              <a:solidFill>
                <a:schemeClr val="bg1"/>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9"/>
            </p:custDataLst>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accent3">
              <a:lumMod val="95000"/>
            </a:schemeClr>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panose="020F0502020204030204"/>
              </a:endParaRPr>
            </a:p>
          </p:txBody>
        </p:sp>
      </p:grpSp>
      <p:sp>
        <p:nvSpPr>
          <p:cNvPr id="17" name="任意多边形 14"/>
          <p:cNvSpPr/>
          <p:nvPr>
            <p:custDataLst>
              <p:tags r:id="rId10"/>
            </p:custDataLst>
          </p:nvPr>
        </p:nvSpPr>
        <p:spPr>
          <a:xfrm>
            <a:off x="3657624" y="326386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主要指标解析</a:t>
            </a:r>
          </a:p>
        </p:txBody>
      </p:sp>
      <p:sp>
        <p:nvSpPr>
          <p:cNvPr id="18" name="六边形 17"/>
          <p:cNvSpPr/>
          <p:nvPr>
            <p:custDataLst>
              <p:tags r:id="rId11"/>
            </p:custDataLst>
          </p:nvPr>
        </p:nvSpPr>
        <p:spPr>
          <a:xfrm>
            <a:off x="3702048" y="328613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04</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21" name="任意多边形 14"/>
          <p:cNvSpPr/>
          <p:nvPr>
            <p:custDataLst>
              <p:tags r:id="rId12"/>
            </p:custDataLst>
          </p:nvPr>
        </p:nvSpPr>
        <p:spPr>
          <a:xfrm>
            <a:off x="3657624" y="414338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资产月报解读</a:t>
            </a:r>
          </a:p>
        </p:txBody>
      </p:sp>
      <p:sp>
        <p:nvSpPr>
          <p:cNvPr id="22" name="六边形 21"/>
          <p:cNvSpPr/>
          <p:nvPr>
            <p:custDataLst>
              <p:tags r:id="rId13"/>
            </p:custDataLst>
          </p:nvPr>
        </p:nvSpPr>
        <p:spPr>
          <a:xfrm>
            <a:off x="3702048" y="4214824"/>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05</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ppt_w</p:attrName>
                                        </p:attrNameLst>
                                      </p:cBhvr>
                                      <p:tavLst>
                                        <p:tav tm="0" fmla="#ppt_w*sin(2.5*pi*$)">
                                          <p:val>
                                            <p:fltVal val="0"/>
                                          </p:val>
                                        </p:tav>
                                        <p:tav tm="100000">
                                          <p:val>
                                            <p:fltVal val="1"/>
                                          </p:val>
                                        </p:tav>
                                      </p:tavLst>
                                    </p:anim>
                                    <p:anim calcmode="lin" valueType="num">
                                      <p:cBhvr>
                                        <p:cTn id="9" dur="750" fill="hold"/>
                                        <p:tgtEl>
                                          <p:spTgt spid="2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strVal val="#ppt_x"/>
                                          </p:val>
                                        </p:tav>
                                        <p:tav tm="100000">
                                          <p:val>
                                            <p:strVal val="#ppt_x"/>
                                          </p:val>
                                        </p:tav>
                                      </p:tavLst>
                                    </p:anim>
                                    <p:anim calcmode="lin" valueType="num">
                                      <p:cBhvr>
                                        <p:cTn id="42" dur="5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6500"/>
                            </p:stCondLst>
                            <p:childTnLst>
                              <p:par>
                                <p:cTn id="68" presetID="3" presetClass="emph" presetSubtype="2" fill="hold" grpId="1" nodeType="afterEffect">
                                  <p:stCondLst>
                                    <p:cond delay="0"/>
                                  </p:stCondLst>
                                  <p:childTnLst>
                                    <p:animClr clrSpc="rgb" dir="cw">
                                      <p:cBhvr override="childStyle">
                                        <p:cTn id="69" dur="250" fill="hold"/>
                                        <p:tgtEl>
                                          <p:spTgt spid="12"/>
                                        </p:tgtEl>
                                        <p:attrNameLst>
                                          <p:attrName>style.color</p:attrName>
                                        </p:attrNameLst>
                                      </p:cBhvr>
                                      <p:to>
                                        <a:srgbClr val="FFC000"/>
                                      </p:to>
                                    </p:animClr>
                                  </p:childTnLst>
                                </p:cTn>
                              </p:par>
                              <p:par>
                                <p:cTn id="70" presetID="3" presetClass="emph" presetSubtype="2" fill="hold" grpId="1" nodeType="withEffect">
                                  <p:stCondLst>
                                    <p:cond delay="0"/>
                                  </p:stCondLst>
                                  <p:childTnLst>
                                    <p:animClr clrSpc="rgb" dir="cw">
                                      <p:cBhvr override="childStyle">
                                        <p:cTn id="71" dur="250" fill="hold"/>
                                        <p:tgtEl>
                                          <p:spTgt spid="11"/>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4" grpId="0" animBg="1"/>
      <p:bldP spid="15" grpId="0" animBg="1"/>
      <p:bldP spid="16" grpId="0" animBg="1"/>
      <p:bldP spid="19" grpId="0"/>
      <p:bldP spid="20" grpId="0"/>
      <p:bldP spid="17" grpId="0" animBg="1"/>
      <p:bldP spid="18"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2445595"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封面</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2601525" y="700215"/>
            <a:ext cx="6552000" cy="2928092"/>
          </a:xfrm>
          <a:prstGeom prst="rect">
            <a:avLst/>
          </a:prstGeom>
          <a:ln>
            <a:noFill/>
          </a:ln>
        </p:spPr>
      </p:pic>
      <p:sp>
        <p:nvSpPr>
          <p:cNvPr id="9" name="矩形 8"/>
          <p:cNvSpPr/>
          <p:nvPr/>
        </p:nvSpPr>
        <p:spPr>
          <a:xfrm>
            <a:off x="2630112" y="1195372"/>
            <a:ext cx="1375058" cy="261610"/>
          </a:xfrm>
          <a:prstGeom prst="rect">
            <a:avLst/>
          </a:prstGeom>
        </p:spPr>
        <p:txBody>
          <a:bodyPr wrap="square">
            <a:spAutoFit/>
          </a:bodyPr>
          <a:lstStyle/>
          <a:p>
            <a:endParaRPr lang="zh-CN" altLang="en-US" sz="11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634886" y="1232615"/>
            <a:ext cx="2456211" cy="677168"/>
            <a:chOff x="2634886" y="1232615"/>
            <a:chExt cx="2456211" cy="677168"/>
          </a:xfrm>
        </p:grpSpPr>
        <p:sp>
          <p:nvSpPr>
            <p:cNvPr id="10" name="线形标注 2(带边框和强调线) 9"/>
            <p:cNvSpPr/>
            <p:nvPr/>
          </p:nvSpPr>
          <p:spPr>
            <a:xfrm>
              <a:off x="2634886" y="1232615"/>
              <a:ext cx="1370284" cy="677168"/>
            </a:xfrm>
            <a:prstGeom prst="accentBorderCallout2">
              <a:avLst>
                <a:gd name="adj1" fmla="val 62605"/>
                <a:gd name="adj2" fmla="val 101914"/>
                <a:gd name="adj3" fmla="val 62223"/>
                <a:gd name="adj4" fmla="val 114721"/>
                <a:gd name="adj5" fmla="val 78241"/>
                <a:gd name="adj6" fmla="val 118043"/>
              </a:avLst>
            </a:prstGeom>
            <a:no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0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单位地址，应按照省、市（地）、县（区）逐级填写详细地址。</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4252919" y="1757387"/>
              <a:ext cx="838178" cy="152396"/>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0037" y="1744096"/>
            <a:ext cx="3034201" cy="782218"/>
            <a:chOff x="90037" y="1744096"/>
            <a:chExt cx="3034201" cy="782218"/>
          </a:xfrm>
        </p:grpSpPr>
        <p:sp>
          <p:nvSpPr>
            <p:cNvPr id="47" name="线形标注 2(带强调线) 46"/>
            <p:cNvSpPr/>
            <p:nvPr/>
          </p:nvSpPr>
          <p:spPr>
            <a:xfrm>
              <a:off x="90037" y="1744096"/>
              <a:ext cx="2043627" cy="572561"/>
            </a:xfrm>
            <a:prstGeom prst="accentCallout2">
              <a:avLst>
                <a:gd name="adj1" fmla="val 35256"/>
                <a:gd name="adj2" fmla="val 97426"/>
                <a:gd name="adj3" fmla="val 36411"/>
                <a:gd name="adj4" fmla="val 111021"/>
                <a:gd name="adj5" fmla="val 125295"/>
                <a:gd name="adj6" fmla="val 123433"/>
              </a:avLst>
            </a:prstGeom>
            <a:solidFill>
              <a:srgbClr val="F2F2F2"/>
            </a:solid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000" b="1" dirty="0">
                  <a:solidFill>
                    <a:srgbClr val="C00000"/>
                  </a:solidFill>
                  <a:latin typeface="微软雅黑" panose="020B0503020204020204" pitchFamily="34" charset="-122"/>
                  <a:ea typeface="微软雅黑" panose="020B0503020204020204" pitchFamily="34" charset="-122"/>
                </a:rPr>
                <a:t>2.</a:t>
              </a:r>
              <a:r>
                <a:rPr lang="zh-CN" altLang="zh-CN" sz="1000" dirty="0">
                  <a:solidFill>
                    <a:srgbClr val="C00000"/>
                  </a:solidFill>
                  <a:latin typeface="微软雅黑" panose="020B0503020204020204" pitchFamily="34" charset="-122"/>
                  <a:ea typeface="微软雅黑" panose="020B0503020204020204" pitchFamily="34" charset="-122"/>
                </a:rPr>
                <a:t>自收自支事业单位（与财政部门无经费缴拨关系）的财政预算代码可以为空。</a:t>
              </a:r>
              <a:endParaRPr lang="zh-CN" altLang="en-US" sz="10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矩形 49"/>
            <p:cNvSpPr/>
            <p:nvPr/>
          </p:nvSpPr>
          <p:spPr>
            <a:xfrm>
              <a:off x="2618983" y="2366700"/>
              <a:ext cx="505255" cy="159614"/>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线形标注 1(带边框和强调线) 18"/>
          <p:cNvSpPr/>
          <p:nvPr/>
        </p:nvSpPr>
        <p:spPr>
          <a:xfrm rot="5400000">
            <a:off x="2791001" y="1343620"/>
            <a:ext cx="761982" cy="6132777"/>
          </a:xfrm>
          <a:prstGeom prst="accentBorderCallout1">
            <a:avLst>
              <a:gd name="adj1" fmla="val 29960"/>
              <a:gd name="adj2" fmla="val -8316"/>
              <a:gd name="adj3" fmla="val 22757"/>
              <a:gd name="adj4" fmla="val -53684"/>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nSpc>
                <a:spcPct val="150000"/>
              </a:lnSpc>
            </a:pPr>
            <a:r>
              <a:rPr lang="en-US" altLang="zh-CN" sz="1100" b="1" dirty="0">
                <a:solidFill>
                  <a:srgbClr val="C00000"/>
                </a:solidFill>
                <a:latin typeface="微软雅黑" panose="020B0503020204020204" pitchFamily="34" charset="-122"/>
                <a:ea typeface="微软雅黑" panose="020B0503020204020204" pitchFamily="34" charset="-122"/>
              </a:rPr>
              <a:t>5.</a:t>
            </a:r>
            <a:r>
              <a:rPr lang="zh-CN" altLang="zh-CN" sz="1100" dirty="0">
                <a:solidFill>
                  <a:srgbClr val="C00000"/>
                </a:solidFill>
                <a:latin typeface="微软雅黑" panose="020B0503020204020204" pitchFamily="34" charset="-122"/>
                <a:ea typeface="微软雅黑" panose="020B0503020204020204" pitchFamily="34" charset="-122"/>
              </a:rPr>
              <a:t>部分封面信息提取生成后不允许单位自行改动，如：单位名称、隶属关系、单位执行会计制度、单位基本性质、机构行业类型</a:t>
            </a:r>
            <a:r>
              <a:rPr lang="en-US" altLang="zh-CN" sz="1100" dirty="0">
                <a:solidFill>
                  <a:srgbClr val="C00000"/>
                </a:solidFill>
                <a:latin typeface="微软雅黑" panose="020B0503020204020204" pitchFamily="34" charset="-122"/>
                <a:ea typeface="微软雅黑" panose="020B0503020204020204" pitchFamily="34" charset="-122"/>
              </a:rPr>
              <a:t>(</a:t>
            </a:r>
            <a:r>
              <a:rPr lang="zh-CN" altLang="zh-CN" sz="1100" dirty="0">
                <a:solidFill>
                  <a:srgbClr val="C00000"/>
                </a:solidFill>
                <a:latin typeface="微软雅黑" panose="020B0503020204020204" pitchFamily="34" charset="-122"/>
                <a:ea typeface="微软雅黑" panose="020B0503020204020204" pitchFamily="34" charset="-122"/>
              </a:rPr>
              <a:t>国家标准：国民经济行业分类</a:t>
            </a:r>
            <a:r>
              <a:rPr lang="en-US" altLang="zh-CN" sz="1100" dirty="0">
                <a:solidFill>
                  <a:srgbClr val="C00000"/>
                </a:solidFill>
                <a:latin typeface="微软雅黑" panose="020B0503020204020204" pitchFamily="34" charset="-122"/>
                <a:ea typeface="微软雅黑" panose="020B0503020204020204" pitchFamily="34" charset="-122"/>
              </a:rPr>
              <a:t>)</a:t>
            </a:r>
            <a:r>
              <a:rPr lang="zh-CN" altLang="zh-CN" sz="1100" dirty="0">
                <a:solidFill>
                  <a:srgbClr val="C00000"/>
                </a:solidFill>
                <a:latin typeface="微软雅黑" panose="020B0503020204020204" pitchFamily="34" charset="-122"/>
                <a:ea typeface="微软雅黑" panose="020B0503020204020204" pitchFamily="34" charset="-122"/>
              </a:rPr>
              <a:t>、预算管理级次。</a:t>
            </a:r>
            <a:endParaRPr lang="en-US" altLang="zh-CN" sz="11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sz="1100" b="1" dirty="0">
                <a:solidFill>
                  <a:srgbClr val="C00000"/>
                </a:solidFill>
                <a:latin typeface="微软雅黑" panose="020B0503020204020204" pitchFamily="34" charset="-122"/>
                <a:ea typeface="微软雅黑" panose="020B0503020204020204" pitchFamily="34" charset="-122"/>
              </a:rPr>
              <a:t>6.</a:t>
            </a:r>
            <a:r>
              <a:rPr lang="zh-CN" altLang="zh-CN" sz="1100" dirty="0">
                <a:solidFill>
                  <a:srgbClr val="C00000"/>
                </a:solidFill>
                <a:latin typeface="微软雅黑" panose="020B0503020204020204" pitchFamily="34" charset="-122"/>
                <a:ea typeface="微软雅黑" panose="020B0503020204020204" pitchFamily="34" charset="-122"/>
              </a:rPr>
              <a:t>单户录入金额单位为“元”（保留两位小数）。</a:t>
            </a:r>
            <a:endParaRPr lang="zh-CN" altLang="en-US" sz="1100" dirty="0">
              <a:solidFill>
                <a:srgbClr val="C0000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966422" y="3105136"/>
            <a:ext cx="3126971" cy="1389598"/>
            <a:chOff x="5966422" y="3105136"/>
            <a:chExt cx="3126971" cy="1389598"/>
          </a:xfrm>
        </p:grpSpPr>
        <p:sp>
          <p:nvSpPr>
            <p:cNvPr id="52" name="矩形 51"/>
            <p:cNvSpPr/>
            <p:nvPr/>
          </p:nvSpPr>
          <p:spPr>
            <a:xfrm>
              <a:off x="5966422" y="3105136"/>
              <a:ext cx="2376000" cy="159614"/>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线形标注 1(带强调线) 56"/>
            <p:cNvSpPr/>
            <p:nvPr/>
          </p:nvSpPr>
          <p:spPr>
            <a:xfrm rot="5400000">
              <a:off x="7574976" y="2976318"/>
              <a:ext cx="559235" cy="2477598"/>
            </a:xfrm>
            <a:prstGeom prst="accentCallout1">
              <a:avLst>
                <a:gd name="adj1" fmla="val 66881"/>
                <a:gd name="adj2" fmla="val -37278"/>
                <a:gd name="adj3" fmla="val 67014"/>
                <a:gd name="adj4" fmla="val -120591"/>
              </a:avLst>
            </a:prstGeom>
            <a:no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nSpc>
                  <a:spcPct val="150000"/>
                </a:lnSpc>
              </a:pPr>
              <a:r>
                <a:rPr lang="en-US" altLang="zh-CN" sz="1050" b="1" dirty="0">
                  <a:solidFill>
                    <a:srgbClr val="C00000"/>
                  </a:solidFill>
                  <a:latin typeface="微软雅黑" panose="020B0503020204020204" pitchFamily="34" charset="-122"/>
                  <a:ea typeface="微软雅黑" panose="020B0503020204020204" pitchFamily="34" charset="-122"/>
                </a:rPr>
                <a:t>4</a:t>
              </a:r>
              <a:r>
                <a:rPr lang="en-US" altLang="zh-CN" sz="1050" b="1" dirty="0" smtClean="0">
                  <a:solidFill>
                    <a:srgbClr val="C00000"/>
                  </a:solidFill>
                  <a:latin typeface="微软雅黑" panose="020B0503020204020204" pitchFamily="34" charset="-122"/>
                  <a:ea typeface="微软雅黑" panose="020B0503020204020204" pitchFamily="34" charset="-122"/>
                </a:rPr>
                <a:t>.</a:t>
              </a:r>
              <a:r>
                <a:rPr lang="zh-CN" altLang="en-US" sz="1050" dirty="0" smtClean="0">
                  <a:solidFill>
                    <a:srgbClr val="C00000"/>
                  </a:solidFill>
                  <a:latin typeface="微软雅黑" panose="020B0503020204020204" pitchFamily="34" charset="-122"/>
                  <a:ea typeface="微软雅黑" panose="020B0503020204020204" pitchFamily="34" charset="-122"/>
                </a:rPr>
                <a:t> 区</a:t>
              </a:r>
              <a:r>
                <a:rPr lang="zh-CN" altLang="en-US" sz="1050" dirty="0">
                  <a:solidFill>
                    <a:srgbClr val="C00000"/>
                  </a:solidFill>
                  <a:latin typeface="微软雅黑" panose="020B0503020204020204" pitchFamily="34" charset="-122"/>
                  <a:ea typeface="微软雅黑" panose="020B0503020204020204" pitchFamily="34" charset="-122"/>
                </a:rPr>
                <a:t>、乡镇按照地（市）、县（区）级政府填报。</a:t>
              </a:r>
            </a:p>
          </p:txBody>
        </p:sp>
      </p:grpSp>
      <p:grpSp>
        <p:nvGrpSpPr>
          <p:cNvPr id="2" name="组合 1"/>
          <p:cNvGrpSpPr/>
          <p:nvPr/>
        </p:nvGrpSpPr>
        <p:grpSpPr>
          <a:xfrm>
            <a:off x="112691" y="2855055"/>
            <a:ext cx="4078319" cy="740591"/>
            <a:chOff x="112691" y="2855055"/>
            <a:chExt cx="4078319" cy="740591"/>
          </a:xfrm>
        </p:grpSpPr>
        <p:sp>
          <p:nvSpPr>
            <p:cNvPr id="51" name="矩形 50"/>
            <p:cNvSpPr/>
            <p:nvPr/>
          </p:nvSpPr>
          <p:spPr>
            <a:xfrm>
              <a:off x="2615858" y="3436032"/>
              <a:ext cx="1575152" cy="159614"/>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线形标注 2(带强调线) 27"/>
            <p:cNvSpPr/>
            <p:nvPr/>
          </p:nvSpPr>
          <p:spPr>
            <a:xfrm>
              <a:off x="112691" y="2855055"/>
              <a:ext cx="2043627" cy="631071"/>
            </a:xfrm>
            <a:prstGeom prst="accentCallout2">
              <a:avLst>
                <a:gd name="adj1" fmla="val 35256"/>
                <a:gd name="adj2" fmla="val 97426"/>
                <a:gd name="adj3" fmla="val 36411"/>
                <a:gd name="adj4" fmla="val 111021"/>
                <a:gd name="adj5" fmla="val 106718"/>
                <a:gd name="adj6" fmla="val 121969"/>
              </a:avLst>
            </a:prstGeom>
            <a:solidFill>
              <a:srgbClr val="F2F2F2"/>
            </a:solid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000" dirty="0">
                  <a:solidFill>
                    <a:srgbClr val="C00000"/>
                  </a:solidFill>
                  <a:latin typeface="微软雅黑" panose="020B0503020204020204" pitchFamily="34" charset="-122"/>
                  <a:ea typeface="微软雅黑" panose="020B0503020204020204" pitchFamily="34" charset="-122"/>
                </a:rPr>
                <a:t>3.</a:t>
              </a:r>
              <a:r>
                <a:rPr lang="zh-CN" altLang="en-US" sz="1000" dirty="0">
                  <a:solidFill>
                    <a:srgbClr val="C00000"/>
                  </a:solidFill>
                  <a:latin typeface="微软雅黑" panose="020B0503020204020204" pitchFamily="34" charset="-122"/>
                  <a:ea typeface="微软雅黑" panose="020B0503020204020204" pitchFamily="34" charset="-122"/>
                </a:rPr>
                <a:t>增加“</a:t>
              </a:r>
              <a:r>
                <a:rPr lang="en-US" altLang="zh-CN" sz="1000" dirty="0">
                  <a:solidFill>
                    <a:srgbClr val="C00000"/>
                  </a:solidFill>
                  <a:latin typeface="微软雅黑" panose="020B0503020204020204" pitchFamily="34" charset="-122"/>
                  <a:ea typeface="微软雅黑" panose="020B0503020204020204" pitchFamily="34" charset="-122"/>
                </a:rPr>
                <a:t>2”</a:t>
              </a:r>
              <a:r>
                <a:rPr lang="zh-CN" altLang="en-US" sz="1000" dirty="0">
                  <a:solidFill>
                    <a:srgbClr val="C00000"/>
                  </a:solidFill>
                  <a:latin typeface="微软雅黑" panose="020B0503020204020204" pitchFamily="34" charset="-122"/>
                  <a:ea typeface="微软雅黑" panose="020B0503020204020204" pitchFamily="34" charset="-122"/>
                </a:rPr>
                <a:t>表示调整表，由一级预算单位编报代编资产事项时使用。</a:t>
              </a:r>
            </a:p>
          </p:txBody>
        </p:sp>
      </p:gr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childTnLst>
                          </p:cTn>
                        </p:par>
                        <p:par>
                          <p:cTn id="18" fill="hold">
                            <p:stCondLst>
                              <p:cond delay="1500"/>
                            </p:stCondLst>
                            <p:childTnLst>
                              <p:par>
                                <p:cTn id="19" presetID="14" presetClass="entr" presetSubtype="5" fill="hold" nodeType="after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randombar(vertical)">
                                      <p:cBhvr>
                                        <p:cTn id="21" dur="500"/>
                                        <p:tgtEl>
                                          <p:spTgt spid="12"/>
                                        </p:tgtEl>
                                      </p:cBhvr>
                                    </p:animEffect>
                                  </p:childTnLst>
                                </p:cTn>
                              </p:par>
                            </p:childTnLst>
                          </p:cTn>
                        </p:par>
                        <p:par>
                          <p:cTn id="22" fill="hold">
                            <p:stCondLst>
                              <p:cond delay="2750"/>
                            </p:stCondLst>
                            <p:childTnLst>
                              <p:par>
                                <p:cTn id="23" presetID="14" presetClass="entr" presetSubtype="5"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randombar(vertical)">
                                      <p:cBhvr>
                                        <p:cTn id="25" dur="500"/>
                                        <p:tgtEl>
                                          <p:spTgt spid="15"/>
                                        </p:tgtEl>
                                      </p:cBhvr>
                                    </p:animEffect>
                                  </p:childTnLst>
                                </p:cTn>
                              </p:par>
                            </p:childTnLst>
                          </p:cTn>
                        </p:par>
                        <p:par>
                          <p:cTn id="26" fill="hold">
                            <p:stCondLst>
                              <p:cond delay="3500"/>
                            </p:stCondLst>
                            <p:childTnLst>
                              <p:par>
                                <p:cTn id="27" presetID="14" presetClass="entr" presetSubtype="5" fill="hold" nodeType="afterEffect">
                                  <p:stCondLst>
                                    <p:cond delay="250"/>
                                  </p:stCondLst>
                                  <p:childTnLst>
                                    <p:set>
                                      <p:cBhvr>
                                        <p:cTn id="28" dur="1" fill="hold">
                                          <p:stCondLst>
                                            <p:cond delay="0"/>
                                          </p:stCondLst>
                                        </p:cTn>
                                        <p:tgtEl>
                                          <p:spTgt spid="2"/>
                                        </p:tgtEl>
                                        <p:attrNameLst>
                                          <p:attrName>style.visibility</p:attrName>
                                        </p:attrNameLst>
                                      </p:cBhvr>
                                      <p:to>
                                        <p:strVal val="visible"/>
                                      </p:to>
                                    </p:set>
                                    <p:animEffect transition="in" filter="randombar(vertical)">
                                      <p:cBhvr>
                                        <p:cTn id="29" dur="500"/>
                                        <p:tgtEl>
                                          <p:spTgt spid="2"/>
                                        </p:tgtEl>
                                      </p:cBhvr>
                                    </p:animEffect>
                                  </p:childTnLst>
                                </p:cTn>
                              </p:par>
                            </p:childTnLst>
                          </p:cTn>
                        </p:par>
                        <p:par>
                          <p:cTn id="30" fill="hold">
                            <p:stCondLst>
                              <p:cond delay="4250"/>
                            </p:stCondLst>
                            <p:childTnLst>
                              <p:par>
                                <p:cTn id="31" presetID="14" presetClass="entr" presetSubtype="5" fill="hold"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randombar(vertical)">
                                      <p:cBhvr>
                                        <p:cTn id="33" dur="500"/>
                                        <p:tgtEl>
                                          <p:spTgt spid="22"/>
                                        </p:tgtEl>
                                      </p:cBhvr>
                                    </p:animEffect>
                                  </p:childTnLst>
                                </p:cTn>
                              </p:par>
                            </p:childTnLst>
                          </p:cTn>
                        </p:par>
                        <p:par>
                          <p:cTn id="34" fill="hold">
                            <p:stCondLst>
                              <p:cond delay="5000"/>
                            </p:stCondLst>
                            <p:childTnLst>
                              <p:par>
                                <p:cTn id="35" presetID="14" presetClass="entr" presetSubtype="5" fill="hold" grpId="0" nodeType="afterEffect">
                                  <p:stCondLst>
                                    <p:cond delay="250"/>
                                  </p:stCondLst>
                                  <p:childTnLst>
                                    <p:set>
                                      <p:cBhvr>
                                        <p:cTn id="36" dur="1" fill="hold">
                                          <p:stCondLst>
                                            <p:cond delay="0"/>
                                          </p:stCondLst>
                                        </p:cTn>
                                        <p:tgtEl>
                                          <p:spTgt spid="19"/>
                                        </p:tgtEl>
                                        <p:attrNameLst>
                                          <p:attrName>style.visibility</p:attrName>
                                        </p:attrNameLst>
                                      </p:cBhvr>
                                      <p:to>
                                        <p:strVal val="visible"/>
                                      </p:to>
                                    </p:set>
                                    <p:animEffect transition="in" filter="randombar(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435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01</a:t>
            </a:r>
            <a:r>
              <a:rPr lang="zh-CN" altLang="en-US" sz="2000" b="1" dirty="0">
                <a:solidFill>
                  <a:srgbClr val="545454"/>
                </a:solidFill>
                <a:latin typeface="微软雅黑" panose="020B0503020204020204" pitchFamily="34" charset="-122"/>
                <a:ea typeface="微软雅黑" panose="020B0503020204020204" pitchFamily="34" charset="-122"/>
              </a:rPr>
              <a:t>资产负债简表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50629" y="1117765"/>
            <a:ext cx="7560000" cy="3951440"/>
          </a:xfrm>
          <a:prstGeom prst="rect">
            <a:avLst/>
          </a:prstGeom>
          <a:ln w="12700">
            <a:noFill/>
          </a:ln>
        </p:spPr>
      </p:pic>
      <p:sp>
        <p:nvSpPr>
          <p:cNvPr id="7" name="剪去同侧角的矩形 6"/>
          <p:cNvSpPr/>
          <p:nvPr/>
        </p:nvSpPr>
        <p:spPr>
          <a:xfrm rot="16200000">
            <a:off x="6047652" y="1911835"/>
            <a:ext cx="3581306" cy="2615196"/>
          </a:xfrm>
          <a:prstGeom prst="snip2SameRect">
            <a:avLst>
              <a:gd name="adj1" fmla="val 10113"/>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矩形 4"/>
          <p:cNvSpPr/>
          <p:nvPr/>
        </p:nvSpPr>
        <p:spPr>
          <a:xfrm>
            <a:off x="6554152" y="1504978"/>
            <a:ext cx="2590852" cy="3383683"/>
          </a:xfrm>
          <a:prstGeom prst="rect">
            <a:avLst/>
          </a:prstGeom>
        </p:spPr>
        <p:txBody>
          <a:bodyPr wrap="square">
            <a:spAutoFit/>
          </a:bodyPr>
          <a:lstStyle/>
          <a:p>
            <a:pPr marL="177800" indent="-177800">
              <a:lnSpc>
                <a:spcPct val="150000"/>
              </a:lnSpc>
            </a:pPr>
            <a:r>
              <a:rPr lang="en-US" altLang="zh-CN"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年初数</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，由系统自动取上一年度的期末数，但可以手工修改。</a:t>
            </a:r>
            <a:endPar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177800" indent="-177800">
              <a:lnSpc>
                <a:spcPct val="150000"/>
              </a:lnSpc>
            </a:pPr>
            <a:r>
              <a:rPr lang="en-US" altLang="zh-CN" sz="12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2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固定资产、无形资产（原值、累计折旧</a:t>
            </a:r>
            <a:r>
              <a:rPr lang="en-US" altLang="zh-CN" sz="12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摊销、净值），</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由系统自动提取数据，无法手工修改。</a:t>
            </a:r>
            <a:endPar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177800" indent="-177800">
              <a:lnSpc>
                <a:spcPct val="150000"/>
              </a:lnSpc>
            </a:pPr>
            <a:r>
              <a:rPr lang="en-US" altLang="zh-CN" sz="12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2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待处理财产损溢（待处置资产损溢），</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账面数和实有数不得填列，财务会计报表中的待处理财产损溢（待处置资产损溢）中的相关数据应还原到原转入科目中。</a:t>
            </a:r>
            <a:endPar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177800" indent="-177800">
              <a:lnSpc>
                <a:spcPct val="150000"/>
              </a:lnSpc>
            </a:pPr>
            <a:r>
              <a:rPr lang="en-US"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单位涉及合并的，期初数也应为合并数据。</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649872" y="1096840"/>
            <a:ext cx="500900" cy="230832"/>
            <a:chOff x="1649872" y="1107041"/>
            <a:chExt cx="500900" cy="230832"/>
          </a:xfrm>
        </p:grpSpPr>
        <p:sp>
          <p:nvSpPr>
            <p:cNvPr id="3" name="矩形 2"/>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9" name="文本框 8"/>
            <p:cNvSpPr txBox="1"/>
            <p:nvPr/>
          </p:nvSpPr>
          <p:spPr>
            <a:xfrm>
              <a:off x="1649872" y="1107041"/>
              <a:ext cx="255198" cy="230832"/>
            </a:xfrm>
            <a:prstGeom prst="rect">
              <a:avLst/>
            </a:prstGeom>
            <a:noFill/>
          </p:spPr>
          <p:txBody>
            <a:bodyPr wrap="none" rtlCol="0">
              <a:spAutoFit/>
            </a:bodyPr>
            <a:lstStyle/>
            <a:p>
              <a:r>
                <a:rPr lang="en-US" altLang="zh-CN" sz="900" b="1" dirty="0">
                  <a:solidFill>
                    <a:srgbClr val="CC3B3B"/>
                  </a:solidFill>
                  <a:latin typeface="微软雅黑" panose="020B0503020204020204" pitchFamily="34" charset="-122"/>
                  <a:ea typeface="微软雅黑" panose="020B0503020204020204" pitchFamily="34" charset="-122"/>
                </a:rPr>
                <a:t>1</a:t>
              </a:r>
              <a:endParaRPr lang="zh-CN" altLang="en-US" sz="900" b="1" dirty="0">
                <a:solidFill>
                  <a:srgbClr val="CC3B3B"/>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962416" y="1096840"/>
            <a:ext cx="500900" cy="230832"/>
            <a:chOff x="1649872" y="1107041"/>
            <a:chExt cx="500900" cy="230832"/>
          </a:xfrm>
        </p:grpSpPr>
        <p:sp>
          <p:nvSpPr>
            <p:cNvPr id="50" name="矩形 49"/>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58" name="文本框 57"/>
            <p:cNvSpPr txBox="1"/>
            <p:nvPr/>
          </p:nvSpPr>
          <p:spPr>
            <a:xfrm>
              <a:off x="1649872" y="1107041"/>
              <a:ext cx="255198" cy="230832"/>
            </a:xfrm>
            <a:prstGeom prst="rect">
              <a:avLst/>
            </a:prstGeom>
            <a:noFill/>
          </p:spPr>
          <p:txBody>
            <a:bodyPr wrap="none" rtlCol="0">
              <a:spAutoFit/>
            </a:bodyPr>
            <a:lstStyle/>
            <a:p>
              <a:r>
                <a:rPr lang="en-US" altLang="zh-CN" sz="900" b="1" dirty="0">
                  <a:solidFill>
                    <a:srgbClr val="CC3B3B"/>
                  </a:solidFill>
                  <a:latin typeface="微软雅黑" panose="020B0503020204020204" pitchFamily="34" charset="-122"/>
                  <a:ea typeface="微软雅黑" panose="020B0503020204020204" pitchFamily="34" charset="-122"/>
                </a:rPr>
                <a:t>1</a:t>
              </a:r>
              <a:endParaRPr lang="zh-CN" altLang="en-US" sz="900" b="1" dirty="0">
                <a:solidFill>
                  <a:srgbClr val="CC3B3B"/>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324554" y="1096840"/>
            <a:ext cx="500900" cy="230832"/>
            <a:chOff x="1649872" y="1107041"/>
            <a:chExt cx="500900" cy="230832"/>
          </a:xfrm>
        </p:grpSpPr>
        <p:sp>
          <p:nvSpPr>
            <p:cNvPr id="60" name="矩形 59"/>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61" name="文本框 60"/>
            <p:cNvSpPr txBox="1"/>
            <p:nvPr/>
          </p:nvSpPr>
          <p:spPr>
            <a:xfrm>
              <a:off x="1649872" y="1107041"/>
              <a:ext cx="255198" cy="230832"/>
            </a:xfrm>
            <a:prstGeom prst="rect">
              <a:avLst/>
            </a:prstGeom>
            <a:noFill/>
          </p:spPr>
          <p:txBody>
            <a:bodyPr wrap="none" rtlCol="0">
              <a:spAutoFit/>
            </a:bodyPr>
            <a:lstStyle/>
            <a:p>
              <a:r>
                <a:rPr lang="en-US" altLang="zh-CN" sz="900" b="1" dirty="0">
                  <a:solidFill>
                    <a:srgbClr val="CC3B3B"/>
                  </a:solidFill>
                  <a:latin typeface="微软雅黑" panose="020B0503020204020204" pitchFamily="34" charset="-122"/>
                  <a:ea typeface="微软雅黑" panose="020B0503020204020204" pitchFamily="34" charset="-122"/>
                </a:rPr>
                <a:t>1</a:t>
              </a:r>
              <a:endParaRPr lang="zh-CN" altLang="en-US" sz="900" b="1" dirty="0">
                <a:solidFill>
                  <a:srgbClr val="CC3B3B"/>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76078" y="2266958"/>
            <a:ext cx="1523960" cy="307249"/>
            <a:chOff x="1638245" y="1107041"/>
            <a:chExt cx="1523960" cy="307249"/>
          </a:xfrm>
        </p:grpSpPr>
        <p:sp>
          <p:nvSpPr>
            <p:cNvPr id="63" name="矩形 62"/>
            <p:cNvSpPr/>
            <p:nvPr/>
          </p:nvSpPr>
          <p:spPr>
            <a:xfrm>
              <a:off x="1828871" y="1115333"/>
              <a:ext cx="1333334" cy="2989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64" name="文本框 63"/>
            <p:cNvSpPr txBox="1"/>
            <p:nvPr/>
          </p:nvSpPr>
          <p:spPr>
            <a:xfrm>
              <a:off x="1638245" y="1107041"/>
              <a:ext cx="271228" cy="261610"/>
            </a:xfrm>
            <a:prstGeom prst="rect">
              <a:avLst/>
            </a:prstGeom>
            <a:noFill/>
          </p:spPr>
          <p:txBody>
            <a:bodyPr wrap="none" rtlCol="0">
              <a:spAutoFit/>
            </a:bodyPr>
            <a:lstStyle/>
            <a:p>
              <a:r>
                <a:rPr lang="en-US" altLang="zh-CN" sz="1100" b="1" dirty="0">
                  <a:solidFill>
                    <a:srgbClr val="FFC000"/>
                  </a:solidFill>
                  <a:latin typeface="微软雅黑" panose="020B0503020204020204" pitchFamily="34" charset="-122"/>
                  <a:ea typeface="微软雅黑" panose="020B0503020204020204" pitchFamily="34" charset="-122"/>
                </a:rPr>
                <a:t>2</a:t>
              </a:r>
              <a:endParaRPr lang="zh-CN" altLang="en-US" sz="1100" b="1" dirty="0">
                <a:solidFill>
                  <a:srgbClr val="FFC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76078" y="2662520"/>
            <a:ext cx="1523960" cy="281849"/>
            <a:chOff x="1638245" y="1107041"/>
            <a:chExt cx="1523960" cy="281849"/>
          </a:xfrm>
        </p:grpSpPr>
        <p:sp>
          <p:nvSpPr>
            <p:cNvPr id="66" name="矩形 65"/>
            <p:cNvSpPr/>
            <p:nvPr/>
          </p:nvSpPr>
          <p:spPr>
            <a:xfrm>
              <a:off x="1828871" y="1115334"/>
              <a:ext cx="1333334" cy="27355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67" name="文本框 66"/>
            <p:cNvSpPr txBox="1"/>
            <p:nvPr/>
          </p:nvSpPr>
          <p:spPr>
            <a:xfrm>
              <a:off x="1638245" y="1107041"/>
              <a:ext cx="271228" cy="261610"/>
            </a:xfrm>
            <a:prstGeom prst="rect">
              <a:avLst/>
            </a:prstGeom>
            <a:noFill/>
          </p:spPr>
          <p:txBody>
            <a:bodyPr wrap="none" rtlCol="0">
              <a:spAutoFit/>
            </a:bodyPr>
            <a:lstStyle/>
            <a:p>
              <a:r>
                <a:rPr lang="en-US" altLang="zh-CN" sz="1100" b="1" dirty="0">
                  <a:solidFill>
                    <a:srgbClr val="FFC000"/>
                  </a:solidFill>
                  <a:latin typeface="微软雅黑" panose="020B0503020204020204" pitchFamily="34" charset="-122"/>
                  <a:ea typeface="微软雅黑" panose="020B0503020204020204" pitchFamily="34" charset="-122"/>
                </a:rPr>
                <a:t>2</a:t>
              </a:r>
              <a:endParaRPr lang="zh-CN" altLang="en-US" sz="1100" b="1" dirty="0">
                <a:solidFill>
                  <a:srgbClr val="FFC000"/>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667050" y="2639700"/>
            <a:ext cx="1093925" cy="307249"/>
            <a:chOff x="1611641" y="1107041"/>
            <a:chExt cx="1093925" cy="307249"/>
          </a:xfrm>
        </p:grpSpPr>
        <p:sp>
          <p:nvSpPr>
            <p:cNvPr id="69" name="矩形 68"/>
            <p:cNvSpPr/>
            <p:nvPr/>
          </p:nvSpPr>
          <p:spPr>
            <a:xfrm>
              <a:off x="1828871" y="1115333"/>
              <a:ext cx="876695" cy="2989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70" name="文本框 69"/>
            <p:cNvSpPr txBox="1"/>
            <p:nvPr/>
          </p:nvSpPr>
          <p:spPr>
            <a:xfrm>
              <a:off x="1611641" y="1107041"/>
              <a:ext cx="271228" cy="261610"/>
            </a:xfrm>
            <a:prstGeom prst="rect">
              <a:avLst/>
            </a:prstGeom>
            <a:noFill/>
          </p:spPr>
          <p:txBody>
            <a:bodyPr wrap="none" rtlCol="0">
              <a:spAutoFit/>
            </a:bodyPr>
            <a:lstStyle/>
            <a:p>
              <a:r>
                <a:rPr lang="en-US" altLang="zh-CN" sz="1100" b="1" dirty="0">
                  <a:solidFill>
                    <a:srgbClr val="FFC000"/>
                  </a:solidFill>
                  <a:latin typeface="微软雅黑" panose="020B0503020204020204" pitchFamily="34" charset="-122"/>
                  <a:ea typeface="微软雅黑" panose="020B0503020204020204" pitchFamily="34" charset="-122"/>
                </a:rPr>
                <a:t>2</a:t>
              </a:r>
              <a:endParaRPr lang="zh-CN" altLang="en-US" sz="1100" b="1" dirty="0">
                <a:solidFill>
                  <a:srgbClr val="FFC000"/>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2667050" y="3049980"/>
            <a:ext cx="1093925" cy="277323"/>
            <a:chOff x="1611641" y="1107041"/>
            <a:chExt cx="1093925" cy="277323"/>
          </a:xfrm>
        </p:grpSpPr>
        <p:sp>
          <p:nvSpPr>
            <p:cNvPr id="75" name="矩形 74"/>
            <p:cNvSpPr/>
            <p:nvPr/>
          </p:nvSpPr>
          <p:spPr>
            <a:xfrm>
              <a:off x="1828871" y="1115333"/>
              <a:ext cx="876695" cy="269031"/>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76" name="文本框 75"/>
            <p:cNvSpPr txBox="1"/>
            <p:nvPr/>
          </p:nvSpPr>
          <p:spPr>
            <a:xfrm>
              <a:off x="1611641" y="1107041"/>
              <a:ext cx="271228" cy="261610"/>
            </a:xfrm>
            <a:prstGeom prst="rect">
              <a:avLst/>
            </a:prstGeom>
            <a:noFill/>
          </p:spPr>
          <p:txBody>
            <a:bodyPr wrap="none" rtlCol="0">
              <a:spAutoFit/>
            </a:bodyPr>
            <a:lstStyle/>
            <a:p>
              <a:r>
                <a:rPr lang="en-US" altLang="zh-CN" sz="1100" b="1" dirty="0">
                  <a:solidFill>
                    <a:srgbClr val="FFC000"/>
                  </a:solidFill>
                  <a:latin typeface="微软雅黑" panose="020B0503020204020204" pitchFamily="34" charset="-122"/>
                  <a:ea typeface="微软雅黑" panose="020B0503020204020204" pitchFamily="34" charset="-122"/>
                </a:rPr>
                <a:t>2</a:t>
              </a:r>
              <a:endParaRPr lang="zh-CN" altLang="en-US" sz="1100" b="1" dirty="0">
                <a:solidFill>
                  <a:srgbClr val="FFC000"/>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228956" y="2272999"/>
            <a:ext cx="943202" cy="307249"/>
            <a:chOff x="1649872" y="1107041"/>
            <a:chExt cx="943202" cy="307249"/>
          </a:xfrm>
        </p:grpSpPr>
        <p:sp>
          <p:nvSpPr>
            <p:cNvPr id="78" name="矩形 77"/>
            <p:cNvSpPr/>
            <p:nvPr/>
          </p:nvSpPr>
          <p:spPr>
            <a:xfrm>
              <a:off x="1828871" y="1115333"/>
              <a:ext cx="764203" cy="2989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79" name="文本框 78"/>
            <p:cNvSpPr txBox="1"/>
            <p:nvPr/>
          </p:nvSpPr>
          <p:spPr>
            <a:xfrm>
              <a:off x="1649872" y="1107041"/>
              <a:ext cx="271228" cy="261610"/>
            </a:xfrm>
            <a:prstGeom prst="rect">
              <a:avLst/>
            </a:prstGeom>
            <a:noFill/>
          </p:spPr>
          <p:txBody>
            <a:bodyPr wrap="none" rtlCol="0">
              <a:spAutoFit/>
            </a:bodyPr>
            <a:lstStyle/>
            <a:p>
              <a:r>
                <a:rPr lang="en-US" altLang="zh-CN" sz="1100" b="1" dirty="0">
                  <a:solidFill>
                    <a:srgbClr val="FFC000"/>
                  </a:solidFill>
                  <a:latin typeface="微软雅黑" panose="020B0503020204020204" pitchFamily="34" charset="-122"/>
                  <a:ea typeface="微软雅黑" panose="020B0503020204020204" pitchFamily="34" charset="-122"/>
                </a:rPr>
                <a:t>2</a:t>
              </a:r>
              <a:endParaRPr lang="zh-CN" altLang="en-US" sz="1100" b="1" dirty="0">
                <a:solidFill>
                  <a:srgbClr val="FFC000"/>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5220718" y="2682758"/>
            <a:ext cx="951440" cy="261610"/>
            <a:chOff x="1641634" y="1042248"/>
            <a:chExt cx="951440" cy="261610"/>
          </a:xfrm>
        </p:grpSpPr>
        <p:sp>
          <p:nvSpPr>
            <p:cNvPr id="84" name="矩形 83"/>
            <p:cNvSpPr/>
            <p:nvPr/>
          </p:nvSpPr>
          <p:spPr>
            <a:xfrm>
              <a:off x="1828871" y="1123570"/>
              <a:ext cx="764203" cy="72000"/>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85" name="文本框 84"/>
            <p:cNvSpPr txBox="1"/>
            <p:nvPr/>
          </p:nvSpPr>
          <p:spPr>
            <a:xfrm>
              <a:off x="1641634" y="1042248"/>
              <a:ext cx="271228" cy="261610"/>
            </a:xfrm>
            <a:prstGeom prst="rect">
              <a:avLst/>
            </a:prstGeom>
            <a:noFill/>
          </p:spPr>
          <p:txBody>
            <a:bodyPr wrap="none" rtlCol="0">
              <a:spAutoFit/>
            </a:bodyPr>
            <a:lstStyle/>
            <a:p>
              <a:r>
                <a:rPr lang="en-US" altLang="zh-CN" sz="1100" b="1" dirty="0">
                  <a:solidFill>
                    <a:srgbClr val="FFC000"/>
                  </a:solidFill>
                  <a:latin typeface="微软雅黑" panose="020B0503020204020204" pitchFamily="34" charset="-122"/>
                  <a:ea typeface="微软雅黑" panose="020B0503020204020204" pitchFamily="34" charset="-122"/>
                </a:rPr>
                <a:t>2</a:t>
              </a:r>
              <a:endParaRPr lang="zh-CN" altLang="en-US" sz="1100" b="1" dirty="0">
                <a:solidFill>
                  <a:srgbClr val="FFC000"/>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2667050" y="3259102"/>
            <a:ext cx="1093925" cy="261610"/>
            <a:chOff x="1603403" y="1017534"/>
            <a:chExt cx="1093925" cy="261610"/>
          </a:xfrm>
        </p:grpSpPr>
        <p:sp>
          <p:nvSpPr>
            <p:cNvPr id="87" name="矩形 86"/>
            <p:cNvSpPr/>
            <p:nvPr/>
          </p:nvSpPr>
          <p:spPr>
            <a:xfrm>
              <a:off x="1828871" y="1070022"/>
              <a:ext cx="868457" cy="126768"/>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B050"/>
                </a:solidFill>
              </a:endParaRPr>
            </a:p>
          </p:txBody>
        </p:sp>
        <p:sp>
          <p:nvSpPr>
            <p:cNvPr id="88" name="文本框 87"/>
            <p:cNvSpPr txBox="1"/>
            <p:nvPr/>
          </p:nvSpPr>
          <p:spPr>
            <a:xfrm>
              <a:off x="1603403" y="1017534"/>
              <a:ext cx="271228" cy="261610"/>
            </a:xfrm>
            <a:prstGeom prst="rect">
              <a:avLst/>
            </a:prstGeom>
            <a:noFill/>
          </p:spPr>
          <p:txBody>
            <a:bodyPr wrap="none" rtlCol="0">
              <a:spAutoFit/>
            </a:bodyPr>
            <a:lstStyle/>
            <a:p>
              <a:r>
                <a:rPr lang="en-US" altLang="zh-CN" sz="1100" b="1" dirty="0">
                  <a:solidFill>
                    <a:srgbClr val="00B050"/>
                  </a:solidFill>
                  <a:latin typeface="微软雅黑" panose="020B0503020204020204" pitchFamily="34" charset="-122"/>
                  <a:ea typeface="微软雅黑" panose="020B0503020204020204" pitchFamily="34" charset="-122"/>
                </a:rPr>
                <a:t>3</a:t>
              </a:r>
              <a:endParaRPr lang="zh-CN" altLang="en-US" sz="1100" b="1" dirty="0">
                <a:solidFill>
                  <a:srgbClr val="00B050"/>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72665" y="2868197"/>
            <a:ext cx="1520547" cy="261610"/>
            <a:chOff x="1603403" y="976344"/>
            <a:chExt cx="1520547" cy="261610"/>
          </a:xfrm>
        </p:grpSpPr>
        <p:sp>
          <p:nvSpPr>
            <p:cNvPr id="90" name="矩形 89"/>
            <p:cNvSpPr/>
            <p:nvPr/>
          </p:nvSpPr>
          <p:spPr>
            <a:xfrm>
              <a:off x="1789717" y="1040570"/>
              <a:ext cx="133423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B050"/>
                </a:solidFill>
              </a:endParaRPr>
            </a:p>
          </p:txBody>
        </p:sp>
        <p:sp>
          <p:nvSpPr>
            <p:cNvPr id="91" name="文本框 90"/>
            <p:cNvSpPr txBox="1"/>
            <p:nvPr/>
          </p:nvSpPr>
          <p:spPr>
            <a:xfrm>
              <a:off x="1603403" y="976344"/>
              <a:ext cx="271228" cy="261610"/>
            </a:xfrm>
            <a:prstGeom prst="rect">
              <a:avLst/>
            </a:prstGeom>
            <a:noFill/>
          </p:spPr>
          <p:txBody>
            <a:bodyPr wrap="none" rtlCol="0">
              <a:spAutoFit/>
            </a:bodyPr>
            <a:lstStyle/>
            <a:p>
              <a:r>
                <a:rPr lang="en-US" altLang="zh-CN" sz="1100" b="1" dirty="0">
                  <a:solidFill>
                    <a:srgbClr val="00B050"/>
                  </a:solidFill>
                  <a:latin typeface="微软雅黑" panose="020B0503020204020204" pitchFamily="34" charset="-122"/>
                  <a:ea typeface="微软雅黑" panose="020B0503020204020204" pitchFamily="34" charset="-122"/>
                </a:rPr>
                <a:t>3</a:t>
              </a:r>
              <a:endParaRPr lang="zh-CN" altLang="en-US" sz="1100" b="1" dirty="0">
                <a:solidFill>
                  <a:srgbClr val="00B050"/>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left)">
                                      <p:cBhvr>
                                        <p:cTn id="22" dur="500"/>
                                        <p:tgtEl>
                                          <p:spTgt spid="7"/>
                                        </p:tgtEl>
                                      </p:cBhvr>
                                    </p:animEffect>
                                  </p:childTnLst>
                                </p:cTn>
                              </p:par>
                              <p:par>
                                <p:cTn id="23" presetID="12" presetClass="entr" presetSubtype="2"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left)">
                                      <p:cBhvr>
                                        <p:cTn id="26" dur="500"/>
                                        <p:tgtEl>
                                          <p:spTgt spid="5"/>
                                        </p:tgtEl>
                                      </p:cBhvr>
                                    </p:animEffect>
                                  </p:childTnLst>
                                </p:cTn>
                              </p:par>
                              <p:par>
                                <p:cTn id="27" presetID="22" presetClass="entr" presetSubtype="8" fill="hold"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nodeType="withEffect">
                                  <p:stCondLst>
                                    <p:cond delay="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22" presetClass="entr" presetSubtype="8" fill="hold" nodeType="withEffect">
                                  <p:stCondLst>
                                    <p:cond delay="50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par>
                                <p:cTn id="36" presetID="22" presetClass="entr" presetSubtype="8" fill="hold" nodeType="withEffect">
                                  <p:stCondLst>
                                    <p:cond delay="150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par>
                                <p:cTn id="39" presetID="22" presetClass="entr" presetSubtype="8" fill="hold" nodeType="withEffect">
                                  <p:stCondLst>
                                    <p:cond delay="1500"/>
                                  </p:stCondLst>
                                  <p:childTnLst>
                                    <p:set>
                                      <p:cBhvr>
                                        <p:cTn id="40" dur="1" fill="hold">
                                          <p:stCondLst>
                                            <p:cond delay="0"/>
                                          </p:stCondLst>
                                        </p:cTn>
                                        <p:tgtEl>
                                          <p:spTgt spid="65"/>
                                        </p:tgtEl>
                                        <p:attrNameLst>
                                          <p:attrName>style.visibility</p:attrName>
                                        </p:attrNameLst>
                                      </p:cBhvr>
                                      <p:to>
                                        <p:strVal val="visible"/>
                                      </p:to>
                                    </p:set>
                                    <p:animEffect transition="in" filter="wipe(left)">
                                      <p:cBhvr>
                                        <p:cTn id="41" dur="500"/>
                                        <p:tgtEl>
                                          <p:spTgt spid="65"/>
                                        </p:tgtEl>
                                      </p:cBhvr>
                                    </p:animEffect>
                                  </p:childTnLst>
                                </p:cTn>
                              </p:par>
                              <p:par>
                                <p:cTn id="42" presetID="22" presetClass="entr" presetSubtype="8" fill="hold" nodeType="withEffect">
                                  <p:stCondLst>
                                    <p:cond delay="1500"/>
                                  </p:stCondLst>
                                  <p:childTnLst>
                                    <p:set>
                                      <p:cBhvr>
                                        <p:cTn id="43" dur="1" fill="hold">
                                          <p:stCondLst>
                                            <p:cond delay="0"/>
                                          </p:stCondLst>
                                        </p:cTn>
                                        <p:tgtEl>
                                          <p:spTgt spid="68"/>
                                        </p:tgtEl>
                                        <p:attrNameLst>
                                          <p:attrName>style.visibility</p:attrName>
                                        </p:attrNameLst>
                                      </p:cBhvr>
                                      <p:to>
                                        <p:strVal val="visible"/>
                                      </p:to>
                                    </p:set>
                                    <p:animEffect transition="in" filter="wipe(left)">
                                      <p:cBhvr>
                                        <p:cTn id="44" dur="500"/>
                                        <p:tgtEl>
                                          <p:spTgt spid="68"/>
                                        </p:tgtEl>
                                      </p:cBhvr>
                                    </p:animEffect>
                                  </p:childTnLst>
                                </p:cTn>
                              </p:par>
                              <p:par>
                                <p:cTn id="45" presetID="22" presetClass="entr" presetSubtype="8" fill="hold" nodeType="withEffect">
                                  <p:stCondLst>
                                    <p:cond delay="150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par>
                                <p:cTn id="48" presetID="22" presetClass="entr" presetSubtype="8" fill="hold" nodeType="withEffect">
                                  <p:stCondLst>
                                    <p:cond delay="150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150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par>
                                <p:cTn id="54" presetID="22" presetClass="entr" presetSubtype="8" fill="hold" nodeType="withEffect">
                                  <p:stCondLst>
                                    <p:cond delay="3750"/>
                                  </p:stCondLst>
                                  <p:childTnLst>
                                    <p:set>
                                      <p:cBhvr>
                                        <p:cTn id="55" dur="1" fill="hold">
                                          <p:stCondLst>
                                            <p:cond delay="0"/>
                                          </p:stCondLst>
                                        </p:cTn>
                                        <p:tgtEl>
                                          <p:spTgt spid="89"/>
                                        </p:tgtEl>
                                        <p:attrNameLst>
                                          <p:attrName>style.visibility</p:attrName>
                                        </p:attrNameLst>
                                      </p:cBhvr>
                                      <p:to>
                                        <p:strVal val="visible"/>
                                      </p:to>
                                    </p:set>
                                    <p:animEffect transition="in" filter="wipe(left)">
                                      <p:cBhvr>
                                        <p:cTn id="56" dur="500"/>
                                        <p:tgtEl>
                                          <p:spTgt spid="89"/>
                                        </p:tgtEl>
                                      </p:cBhvr>
                                    </p:animEffect>
                                  </p:childTnLst>
                                </p:cTn>
                              </p:par>
                              <p:par>
                                <p:cTn id="57" presetID="22" presetClass="entr" presetSubtype="8" fill="hold" nodeType="withEffect">
                                  <p:stCondLst>
                                    <p:cond delay="3750"/>
                                  </p:stCondLst>
                                  <p:childTnLst>
                                    <p:set>
                                      <p:cBhvr>
                                        <p:cTn id="58" dur="1" fill="hold">
                                          <p:stCondLst>
                                            <p:cond delay="0"/>
                                          </p:stCondLst>
                                        </p:cTn>
                                        <p:tgtEl>
                                          <p:spTgt spid="86"/>
                                        </p:tgtEl>
                                        <p:attrNameLst>
                                          <p:attrName>style.visibility</p:attrName>
                                        </p:attrNameLst>
                                      </p:cBhvr>
                                      <p:to>
                                        <p:strVal val="visible"/>
                                      </p:to>
                                    </p:set>
                                    <p:animEffect transition="in" filter="wipe(left)">
                                      <p:cBhvr>
                                        <p:cTn id="5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02</a:t>
            </a:r>
            <a:r>
              <a:rPr lang="zh-CN" altLang="en-US" sz="2000" b="1" dirty="0">
                <a:solidFill>
                  <a:srgbClr val="545454"/>
                </a:solidFill>
                <a:latin typeface="微软雅黑" panose="020B0503020204020204" pitchFamily="34" charset="-122"/>
                <a:ea typeface="微软雅黑" panose="020B0503020204020204" pitchFamily="34" charset="-122"/>
              </a:rPr>
              <a:t>机构人员情况表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50629" y="1117765"/>
            <a:ext cx="7524000" cy="3985468"/>
          </a:xfrm>
          <a:prstGeom prst="rect">
            <a:avLst/>
          </a:prstGeom>
        </p:spPr>
      </p:pic>
      <p:sp>
        <p:nvSpPr>
          <p:cNvPr id="15" name="剪去同侧角的矩形 14"/>
          <p:cNvSpPr/>
          <p:nvPr/>
        </p:nvSpPr>
        <p:spPr>
          <a:xfrm rot="16200000">
            <a:off x="6096972" y="1961154"/>
            <a:ext cx="3047920" cy="3049943"/>
          </a:xfrm>
          <a:prstGeom prst="snip2SameRect">
            <a:avLst>
              <a:gd name="adj1" fmla="val 5868"/>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矩形 15"/>
          <p:cNvSpPr/>
          <p:nvPr/>
        </p:nvSpPr>
        <p:spPr>
          <a:xfrm>
            <a:off x="6100183" y="2054964"/>
            <a:ext cx="3049044" cy="2862322"/>
          </a:xfrm>
          <a:prstGeom prst="rect">
            <a:avLst/>
          </a:prstGeom>
        </p:spPr>
        <p:txBody>
          <a:bodyPr wrap="square">
            <a:spAutoFit/>
          </a:bodyPr>
          <a:lstStyle/>
          <a:p>
            <a:pPr marL="228600" indent="-228600">
              <a:lnSpc>
                <a:spcPct val="150000"/>
              </a:lnSpc>
              <a:buFont typeface="+mj-ea"/>
              <a:buAutoNum type="circleNumDbPlain"/>
            </a:pPr>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删除了</a:t>
            </a:r>
            <a:r>
              <a:rPr lang="en-US"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年度报表中的干部人员情况。</a:t>
            </a: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从填报用途和往年填报质量综合考虑，删除此项填报内容。</a:t>
            </a:r>
            <a:endPar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ct val="150000"/>
              </a:lnSpc>
              <a:buFont typeface="+mj-ea"/>
              <a:buAutoNum type="circleNumDbPlain"/>
            </a:pPr>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增加了校验公式。</a:t>
            </a: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如封面中单位基本性质是共产党机关，同时，本表中共产党机关“独立编制机构数”不为零，共产党机关“编制人数”、“年末实有人数”也不为零。同理，民主党派、人大机关、政法机关、政协机关等，也设置了同样校验公式。</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2"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362">
                                          <p:stCondLst>
                                            <p:cond delay="0"/>
                                          </p:stCondLst>
                                        </p:cTn>
                                        <p:tgtEl>
                                          <p:spTgt spid="4"/>
                                        </p:tgtEl>
                                      </p:cBhvr>
                                    </p:animEffect>
                                    <p:anim calcmode="lin" valueType="num">
                                      <p:cBhvr>
                                        <p:cTn id="17"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22" dur="16">
                                          <p:stCondLst>
                                            <p:cond delay="406"/>
                                          </p:stCondLst>
                                        </p:cTn>
                                        <p:tgtEl>
                                          <p:spTgt spid="4"/>
                                        </p:tgtEl>
                                      </p:cBhvr>
                                      <p:to x="100000" y="60000"/>
                                    </p:animScale>
                                    <p:animScale>
                                      <p:cBhvr>
                                        <p:cTn id="23" dur="104" decel="50000">
                                          <p:stCondLst>
                                            <p:cond delay="423"/>
                                          </p:stCondLst>
                                        </p:cTn>
                                        <p:tgtEl>
                                          <p:spTgt spid="4"/>
                                        </p:tgtEl>
                                      </p:cBhvr>
                                      <p:to x="100000" y="100000"/>
                                    </p:animScale>
                                    <p:animScale>
                                      <p:cBhvr>
                                        <p:cTn id="24" dur="16">
                                          <p:stCondLst>
                                            <p:cond delay="820"/>
                                          </p:stCondLst>
                                        </p:cTn>
                                        <p:tgtEl>
                                          <p:spTgt spid="4"/>
                                        </p:tgtEl>
                                      </p:cBhvr>
                                      <p:to x="100000" y="80000"/>
                                    </p:animScale>
                                    <p:animScale>
                                      <p:cBhvr>
                                        <p:cTn id="25" dur="104" decel="50000">
                                          <p:stCondLst>
                                            <p:cond delay="836"/>
                                          </p:stCondLst>
                                        </p:cTn>
                                        <p:tgtEl>
                                          <p:spTgt spid="4"/>
                                        </p:tgtEl>
                                      </p:cBhvr>
                                      <p:to x="100000" y="100000"/>
                                    </p:animScale>
                                    <p:animScale>
                                      <p:cBhvr>
                                        <p:cTn id="26" dur="16">
                                          <p:stCondLst>
                                            <p:cond delay="1026"/>
                                          </p:stCondLst>
                                        </p:cTn>
                                        <p:tgtEl>
                                          <p:spTgt spid="4"/>
                                        </p:tgtEl>
                                      </p:cBhvr>
                                      <p:to x="100000" y="90000"/>
                                    </p:animScale>
                                    <p:animScale>
                                      <p:cBhvr>
                                        <p:cTn id="27" dur="104" decel="50000">
                                          <p:stCondLst>
                                            <p:cond delay="1042"/>
                                          </p:stCondLst>
                                        </p:cTn>
                                        <p:tgtEl>
                                          <p:spTgt spid="4"/>
                                        </p:tgtEl>
                                      </p:cBhvr>
                                      <p:to x="100000" y="100000"/>
                                    </p:animScale>
                                    <p:animScale>
                                      <p:cBhvr>
                                        <p:cTn id="28" dur="16">
                                          <p:stCondLst>
                                            <p:cond delay="1130"/>
                                          </p:stCondLst>
                                        </p:cTn>
                                        <p:tgtEl>
                                          <p:spTgt spid="4"/>
                                        </p:tgtEl>
                                      </p:cBhvr>
                                      <p:to x="100000" y="95000"/>
                                    </p:animScale>
                                    <p:animScale>
                                      <p:cBhvr>
                                        <p:cTn id="29" dur="104" decel="50000">
                                          <p:stCondLst>
                                            <p:cond delay="1146"/>
                                          </p:stCondLst>
                                        </p:cTn>
                                        <p:tgtEl>
                                          <p:spTgt spid="4"/>
                                        </p:tgtEl>
                                      </p:cBhvr>
                                      <p:to x="100000" y="100000"/>
                                    </p:animScale>
                                  </p:childTnLst>
                                </p:cTn>
                              </p:par>
                            </p:childTnLst>
                          </p:cTn>
                        </p:par>
                        <p:par>
                          <p:cTn id="30" fill="hold">
                            <p:stCondLst>
                              <p:cond delay="2500"/>
                            </p:stCondLst>
                            <p:childTnLst>
                              <p:par>
                                <p:cTn id="31" presetID="12" presetClass="entr" presetSubtype="2" fill="hold" grpId="0" nodeType="afterEffect">
                                  <p:stCondLst>
                                    <p:cond delay="5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ppt_x</p:attrName>
                                        </p:attrNameLst>
                                      </p:cBhvr>
                                      <p:tavLst>
                                        <p:tav tm="0">
                                          <p:val>
                                            <p:strVal val="#ppt_x+#ppt_w*1.125000"/>
                                          </p:val>
                                        </p:tav>
                                        <p:tav tm="100000">
                                          <p:val>
                                            <p:strVal val="#ppt_x"/>
                                          </p:val>
                                        </p:tav>
                                      </p:tavLst>
                                    </p:anim>
                                    <p:animEffect transition="in" filter="wipe(left)">
                                      <p:cBhvr>
                                        <p:cTn id="34" dur="500"/>
                                        <p:tgtEl>
                                          <p:spTgt spid="15"/>
                                        </p:tgtEl>
                                      </p:cBhvr>
                                    </p:animEffect>
                                  </p:childTnLst>
                                </p:cTn>
                              </p:par>
                              <p:par>
                                <p:cTn id="35" presetID="12" presetClass="entr" presetSubtype="2"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03</a:t>
            </a:r>
            <a:r>
              <a:rPr lang="zh-CN" altLang="en-US" sz="2000" b="1" dirty="0">
                <a:solidFill>
                  <a:srgbClr val="545454"/>
                </a:solidFill>
                <a:latin typeface="微软雅黑" panose="020B0503020204020204" pitchFamily="34" charset="-122"/>
                <a:ea typeface="微软雅黑" panose="020B0503020204020204" pitchFamily="34" charset="-122"/>
              </a:rPr>
              <a:t>固定和无形资产存量情况表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20383" y="1097138"/>
            <a:ext cx="9108000" cy="3660745"/>
          </a:xfrm>
          <a:prstGeom prst="rect">
            <a:avLst/>
          </a:prstGeom>
        </p:spPr>
      </p:pic>
      <p:sp>
        <p:nvSpPr>
          <p:cNvPr id="18" name="同侧圆角矩形 17"/>
          <p:cNvSpPr/>
          <p:nvPr/>
        </p:nvSpPr>
        <p:spPr>
          <a:xfrm>
            <a:off x="1905070" y="1733572"/>
            <a:ext cx="7238930" cy="3409928"/>
          </a:xfrm>
          <a:prstGeom prst="round2SameRect">
            <a:avLst/>
          </a:prstGeom>
          <a:gradFill>
            <a:gsLst>
              <a:gs pos="4000">
                <a:srgbClr val="548DEA">
                  <a:alpha val="37000"/>
                </a:srgbClr>
              </a:gs>
              <a:gs pos="99000">
                <a:srgbClr val="548DEA"/>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矩形 16"/>
          <p:cNvSpPr/>
          <p:nvPr/>
        </p:nvSpPr>
        <p:spPr>
          <a:xfrm>
            <a:off x="2081530" y="1805764"/>
            <a:ext cx="7070917" cy="3357586"/>
          </a:xfrm>
          <a:prstGeom prst="rect">
            <a:avLst/>
          </a:prstGeom>
        </p:spPr>
        <p:txBody>
          <a:bodyPr wrap="square">
            <a:spAutoFit/>
          </a:bodyPr>
          <a:lstStyle/>
          <a:p>
            <a:pPr>
              <a:lnSpc>
                <a:spcPts val="1600"/>
              </a:lnSpc>
            </a:pPr>
            <a:r>
              <a:rPr lang="zh-CN"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土地（第</a:t>
            </a:r>
            <a:r>
              <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行），反映境外购置具有土地所有权的资产。</a:t>
            </a:r>
            <a:endPar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办公用房，仅反映数量，数量原则上按建筑面积填列。按照《党政机关办公用房建设标准》（发改投资〔</a:t>
            </a:r>
            <a:r>
              <a:rPr lang="en-US"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2014</a:t>
            </a:r>
            <a:r>
              <a:rPr lang="zh-CN"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2674</a:t>
            </a:r>
            <a:r>
              <a:rPr lang="zh-CN"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号）相关规定，办公用房分为办公室用房、服务用房、设备用房和附属用房。其中：办公室用房填列领导人员办公室和一般工作人员办公室的实际使用面积。</a:t>
            </a:r>
            <a:endParaRPr lang="en-US"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业务用房，填列行政事业单位业务类用房的建筑面积，如：行政单位业务用房（</a:t>
            </a:r>
            <a:r>
              <a:rPr lang="en-US"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1020402</a:t>
            </a: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）、公共安全用房（</a:t>
            </a:r>
            <a:r>
              <a:rPr lang="en-US"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1020500</a:t>
            </a: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）、事业单位用房（</a:t>
            </a:r>
            <a:r>
              <a:rPr lang="en-US"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1020600</a:t>
            </a: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）及社会团体用房（</a:t>
            </a:r>
            <a:r>
              <a:rPr lang="en-US"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1020700</a:t>
            </a: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）等；</a:t>
            </a:r>
            <a:endParaRPr lang="en-US"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其他用房，填列除办公用房和业务用房以外的所有房屋的建筑面积。</a:t>
            </a:r>
            <a:endParaRPr lang="en-US" altLang="zh-CN" sz="1200" kern="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车辆，</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提取单位占有使用的机动车辆数据（不含摩托车、电动自行车、轮椅车、非机动车辆等）。</a:t>
            </a:r>
            <a:endPar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机械设备，提取资产分类“机械设备（</a:t>
            </a:r>
            <a:r>
              <a:rPr lang="en-US" altLang="zh-CN" sz="12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210000</a:t>
            </a:r>
            <a:r>
              <a:rPr lang="zh-CN" altLang="zh-CN" sz="12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）”下的全部资产数据。</a:t>
            </a:r>
            <a:endParaRPr lang="en-US" altLang="zh-CN" sz="12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期末资产状态，</a:t>
            </a:r>
            <a:r>
              <a:rPr lang="zh-CN"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自用是指本单位占有的，且处于在用状态；出租出借是指本单位让渡给其他单位使用的资产；闲置是指本年满足使用条件但未投入使用的，特别强调闲置的资产专指能够使用而未使用的资产，待报废的资产不属于闲置；其他是指除自用、出租出借、闲置等以外的使用情形。</a:t>
            </a:r>
            <a:endParaRPr lang="en-US" altLang="zh-CN" sz="120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不提折旧的固定资产</a:t>
            </a:r>
            <a:r>
              <a:rPr lang="zh-CN" altLang="en-US" sz="12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文物和陈列品、动植物、图书档案、单独计价入账的土地、以名义金额入账的固定资产。</a:t>
            </a:r>
            <a:endParaRPr lang="en-US" altLang="zh-CN" sz="1200"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不提摊销的无形资产</a:t>
            </a:r>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以名义金额入账的无形资产、使用年限不确定的无形资产。</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982032" y="2036463"/>
            <a:ext cx="1159447" cy="123037"/>
            <a:chOff x="982032" y="2036463"/>
            <a:chExt cx="1159447" cy="123037"/>
          </a:xfrm>
        </p:grpSpPr>
        <p:cxnSp>
          <p:nvCxnSpPr>
            <p:cNvPr id="22" name="直接箭头连接符 21"/>
            <p:cNvCxnSpPr/>
            <p:nvPr/>
          </p:nvCxnSpPr>
          <p:spPr>
            <a:xfrm>
              <a:off x="990694" y="2092259"/>
              <a:ext cx="1150785" cy="6724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0" name="直接连接符 99"/>
            <p:cNvCxnSpPr/>
            <p:nvPr/>
          </p:nvCxnSpPr>
          <p:spPr>
            <a:xfrm>
              <a:off x="982032" y="2036463"/>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3" name="组合 112"/>
          <p:cNvGrpSpPr/>
          <p:nvPr/>
        </p:nvGrpSpPr>
        <p:grpSpPr>
          <a:xfrm>
            <a:off x="912209" y="2284394"/>
            <a:ext cx="1229270" cy="108000"/>
            <a:chOff x="912209" y="2284394"/>
            <a:chExt cx="1229270" cy="108000"/>
          </a:xfrm>
        </p:grpSpPr>
        <p:cxnSp>
          <p:nvCxnSpPr>
            <p:cNvPr id="38" name="直接箭头连接符 37"/>
            <p:cNvCxnSpPr/>
            <p:nvPr/>
          </p:nvCxnSpPr>
          <p:spPr>
            <a:xfrm>
              <a:off x="914496" y="2338394"/>
              <a:ext cx="1226983" cy="476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2" name="直接连接符 101"/>
            <p:cNvCxnSpPr/>
            <p:nvPr/>
          </p:nvCxnSpPr>
          <p:spPr>
            <a:xfrm>
              <a:off x="912209" y="2284394"/>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4" name="组合 113"/>
          <p:cNvGrpSpPr/>
          <p:nvPr/>
        </p:nvGrpSpPr>
        <p:grpSpPr>
          <a:xfrm>
            <a:off x="914496" y="2533462"/>
            <a:ext cx="1226983" cy="394048"/>
            <a:chOff x="914496" y="2533462"/>
            <a:chExt cx="1226983" cy="394048"/>
          </a:xfrm>
        </p:grpSpPr>
        <p:cxnSp>
          <p:nvCxnSpPr>
            <p:cNvPr id="39" name="直接箭头连接符 38"/>
            <p:cNvCxnSpPr/>
            <p:nvPr/>
          </p:nvCxnSpPr>
          <p:spPr>
            <a:xfrm>
              <a:off x="914496" y="2587462"/>
              <a:ext cx="1226983" cy="3400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3" name="直接连接符 102"/>
            <p:cNvCxnSpPr/>
            <p:nvPr/>
          </p:nvCxnSpPr>
          <p:spPr>
            <a:xfrm>
              <a:off x="914496" y="2533462"/>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5" name="组合 114"/>
          <p:cNvGrpSpPr/>
          <p:nvPr/>
        </p:nvGrpSpPr>
        <p:grpSpPr>
          <a:xfrm>
            <a:off x="882745" y="2657284"/>
            <a:ext cx="1258734" cy="688878"/>
            <a:chOff x="882745" y="2657284"/>
            <a:chExt cx="1258734" cy="688878"/>
          </a:xfrm>
        </p:grpSpPr>
        <p:cxnSp>
          <p:nvCxnSpPr>
            <p:cNvPr id="40" name="直接箭头连接符 39"/>
            <p:cNvCxnSpPr/>
            <p:nvPr/>
          </p:nvCxnSpPr>
          <p:spPr>
            <a:xfrm>
              <a:off x="882745" y="2713654"/>
              <a:ext cx="1258734" cy="63250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4" name="直接连接符 103"/>
            <p:cNvCxnSpPr/>
            <p:nvPr/>
          </p:nvCxnSpPr>
          <p:spPr>
            <a:xfrm>
              <a:off x="882746" y="2657284"/>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6" name="组合 115"/>
          <p:cNvGrpSpPr/>
          <p:nvPr/>
        </p:nvGrpSpPr>
        <p:grpSpPr>
          <a:xfrm>
            <a:off x="652566" y="2898743"/>
            <a:ext cx="1488913" cy="660287"/>
            <a:chOff x="652566" y="2898743"/>
            <a:chExt cx="1488913" cy="660287"/>
          </a:xfrm>
        </p:grpSpPr>
        <p:cxnSp>
          <p:nvCxnSpPr>
            <p:cNvPr id="41" name="直接箭头连接符 40"/>
            <p:cNvCxnSpPr/>
            <p:nvPr/>
          </p:nvCxnSpPr>
          <p:spPr>
            <a:xfrm>
              <a:off x="652566" y="2942345"/>
              <a:ext cx="1488913" cy="61668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5" name="直接连接符 104"/>
            <p:cNvCxnSpPr/>
            <p:nvPr/>
          </p:nvCxnSpPr>
          <p:spPr>
            <a:xfrm>
              <a:off x="652566" y="2898743"/>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7" name="组合 116"/>
          <p:cNvGrpSpPr/>
          <p:nvPr/>
        </p:nvGrpSpPr>
        <p:grpSpPr>
          <a:xfrm>
            <a:off x="778864" y="3023901"/>
            <a:ext cx="1374574" cy="748340"/>
            <a:chOff x="778864" y="3023901"/>
            <a:chExt cx="1374574" cy="748340"/>
          </a:xfrm>
        </p:grpSpPr>
        <p:cxnSp>
          <p:nvCxnSpPr>
            <p:cNvPr id="42" name="直接箭头连接符 41"/>
            <p:cNvCxnSpPr/>
            <p:nvPr/>
          </p:nvCxnSpPr>
          <p:spPr>
            <a:xfrm>
              <a:off x="778864" y="3077901"/>
              <a:ext cx="1374574" cy="69434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6" name="直接连接符 105"/>
            <p:cNvCxnSpPr/>
            <p:nvPr/>
          </p:nvCxnSpPr>
          <p:spPr>
            <a:xfrm>
              <a:off x="778864" y="3023901"/>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50"/>
                                        <p:tgtEl>
                                          <p:spTgt spid="18"/>
                                        </p:tgtEl>
                                      </p:cBhvr>
                                    </p:animEffect>
                                    <p:anim calcmode="lin" valueType="num">
                                      <p:cBhvr>
                                        <p:cTn id="21" dur="750" fill="hold"/>
                                        <p:tgtEl>
                                          <p:spTgt spid="18"/>
                                        </p:tgtEl>
                                        <p:attrNameLst>
                                          <p:attrName>ppt_x</p:attrName>
                                        </p:attrNameLst>
                                      </p:cBhvr>
                                      <p:tavLst>
                                        <p:tav tm="0">
                                          <p:val>
                                            <p:strVal val="#ppt_x"/>
                                          </p:val>
                                        </p:tav>
                                        <p:tav tm="100000">
                                          <p:val>
                                            <p:strVal val="#ppt_x"/>
                                          </p:val>
                                        </p:tav>
                                      </p:tavLst>
                                    </p:anim>
                                    <p:anim calcmode="lin" valueType="num">
                                      <p:cBhvr>
                                        <p:cTn id="22" dur="75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anim calcmode="lin" valueType="num">
                                      <p:cBhvr>
                                        <p:cTn id="26" dur="750" fill="hold"/>
                                        <p:tgtEl>
                                          <p:spTgt spid="17"/>
                                        </p:tgtEl>
                                        <p:attrNameLst>
                                          <p:attrName>ppt_x</p:attrName>
                                        </p:attrNameLst>
                                      </p:cBhvr>
                                      <p:tavLst>
                                        <p:tav tm="0">
                                          <p:val>
                                            <p:strVal val="#ppt_x"/>
                                          </p:val>
                                        </p:tav>
                                        <p:tav tm="100000">
                                          <p:val>
                                            <p:strVal val="#ppt_x"/>
                                          </p:val>
                                        </p:tav>
                                      </p:tavLst>
                                    </p:anim>
                                    <p:anim calcmode="lin" valueType="num">
                                      <p:cBhvr>
                                        <p:cTn id="27" dur="75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left)">
                                      <p:cBhvr>
                                        <p:cTn id="31" dur="500"/>
                                        <p:tgtEl>
                                          <p:spTgt spid="101"/>
                                        </p:tgtEl>
                                      </p:cBhvr>
                                    </p:animEffect>
                                  </p:childTnLst>
                                </p:cTn>
                              </p:par>
                            </p:childTnLst>
                          </p:cTn>
                        </p:par>
                        <p:par>
                          <p:cTn id="32" fill="hold">
                            <p:stCondLst>
                              <p:cond delay="3000"/>
                            </p:stCondLst>
                            <p:childTnLst>
                              <p:par>
                                <p:cTn id="33" presetID="26" presetClass="emph" presetSubtype="0" fill="hold" nodeType="afterEffect">
                                  <p:stCondLst>
                                    <p:cond delay="0"/>
                                  </p:stCondLst>
                                  <p:childTnLst>
                                    <p:animEffect transition="out" filter="fade">
                                      <p:cBhvr>
                                        <p:cTn id="34" dur="500" tmFilter="0, 0; .2, .5; .8, .5; 1, 0"/>
                                        <p:tgtEl>
                                          <p:spTgt spid="101"/>
                                        </p:tgtEl>
                                      </p:cBhvr>
                                    </p:animEffect>
                                    <p:animScale>
                                      <p:cBhvr>
                                        <p:cTn id="35" dur="250" autoRev="1" fill="hold"/>
                                        <p:tgtEl>
                                          <p:spTgt spid="101"/>
                                        </p:tgtEl>
                                      </p:cBhvr>
                                      <p:by x="105000" y="105000"/>
                                    </p:animScale>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left)">
                                      <p:cBhvr>
                                        <p:cTn id="39" dur="500"/>
                                        <p:tgtEl>
                                          <p:spTgt spid="113"/>
                                        </p:tgtEl>
                                      </p:cBhvr>
                                    </p:animEffect>
                                  </p:childTnLst>
                                </p:cTn>
                              </p:par>
                            </p:childTnLst>
                          </p:cTn>
                        </p:par>
                        <p:par>
                          <p:cTn id="40" fill="hold">
                            <p:stCondLst>
                              <p:cond delay="4000"/>
                            </p:stCondLst>
                            <p:childTnLst>
                              <p:par>
                                <p:cTn id="41" presetID="26" presetClass="emph" presetSubtype="0" fill="hold" nodeType="afterEffect">
                                  <p:stCondLst>
                                    <p:cond delay="0"/>
                                  </p:stCondLst>
                                  <p:childTnLst>
                                    <p:animEffect transition="out" filter="fade">
                                      <p:cBhvr>
                                        <p:cTn id="42" dur="500" tmFilter="0, 0; .2, .5; .8, .5; 1, 0"/>
                                        <p:tgtEl>
                                          <p:spTgt spid="113"/>
                                        </p:tgtEl>
                                      </p:cBhvr>
                                    </p:animEffect>
                                    <p:animScale>
                                      <p:cBhvr>
                                        <p:cTn id="43" dur="250" autoRev="1" fill="hold"/>
                                        <p:tgtEl>
                                          <p:spTgt spid="113"/>
                                        </p:tgtEl>
                                      </p:cBhvr>
                                      <p:by x="105000" y="105000"/>
                                    </p:animScale>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ipe(left)">
                                      <p:cBhvr>
                                        <p:cTn id="47" dur="500"/>
                                        <p:tgtEl>
                                          <p:spTgt spid="114"/>
                                        </p:tgtEl>
                                      </p:cBhvr>
                                    </p:animEffect>
                                  </p:childTnLst>
                                </p:cTn>
                              </p:par>
                            </p:childTnLst>
                          </p:cTn>
                        </p:par>
                        <p:par>
                          <p:cTn id="48" fill="hold">
                            <p:stCondLst>
                              <p:cond delay="5000"/>
                            </p:stCondLst>
                            <p:childTnLst>
                              <p:par>
                                <p:cTn id="49" presetID="26" presetClass="emph" presetSubtype="0" fill="hold" nodeType="afterEffect">
                                  <p:stCondLst>
                                    <p:cond delay="0"/>
                                  </p:stCondLst>
                                  <p:childTnLst>
                                    <p:animEffect transition="out" filter="fade">
                                      <p:cBhvr>
                                        <p:cTn id="50" dur="500" tmFilter="0, 0; .2, .5; .8, .5; 1, 0"/>
                                        <p:tgtEl>
                                          <p:spTgt spid="114"/>
                                        </p:tgtEl>
                                      </p:cBhvr>
                                    </p:animEffect>
                                    <p:animScale>
                                      <p:cBhvr>
                                        <p:cTn id="51" dur="250" autoRev="1" fill="hold"/>
                                        <p:tgtEl>
                                          <p:spTgt spid="114"/>
                                        </p:tgtEl>
                                      </p:cBhvr>
                                      <p:by x="105000" y="105000"/>
                                    </p:animScale>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wipe(left)">
                                      <p:cBhvr>
                                        <p:cTn id="55" dur="500"/>
                                        <p:tgtEl>
                                          <p:spTgt spid="115"/>
                                        </p:tgtEl>
                                      </p:cBhvr>
                                    </p:animEffect>
                                  </p:childTnLst>
                                </p:cTn>
                              </p:par>
                            </p:childTnLst>
                          </p:cTn>
                        </p:par>
                        <p:par>
                          <p:cTn id="56" fill="hold">
                            <p:stCondLst>
                              <p:cond delay="6000"/>
                            </p:stCondLst>
                            <p:childTnLst>
                              <p:par>
                                <p:cTn id="57" presetID="26" presetClass="emph" presetSubtype="0" fill="hold" nodeType="afterEffect">
                                  <p:stCondLst>
                                    <p:cond delay="0"/>
                                  </p:stCondLst>
                                  <p:childTnLst>
                                    <p:animEffect transition="out" filter="fade">
                                      <p:cBhvr>
                                        <p:cTn id="58" dur="500" tmFilter="0, 0; .2, .5; .8, .5; 1, 0"/>
                                        <p:tgtEl>
                                          <p:spTgt spid="115"/>
                                        </p:tgtEl>
                                      </p:cBhvr>
                                    </p:animEffect>
                                    <p:animScale>
                                      <p:cBhvr>
                                        <p:cTn id="59" dur="250" autoRev="1" fill="hold"/>
                                        <p:tgtEl>
                                          <p:spTgt spid="115"/>
                                        </p:tgtEl>
                                      </p:cBhvr>
                                      <p:by x="105000" y="105000"/>
                                    </p:animScale>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wipe(left)">
                                      <p:cBhvr>
                                        <p:cTn id="63" dur="500"/>
                                        <p:tgtEl>
                                          <p:spTgt spid="116"/>
                                        </p:tgtEl>
                                      </p:cBhvr>
                                    </p:animEffect>
                                  </p:childTnLst>
                                </p:cTn>
                              </p:par>
                            </p:childTnLst>
                          </p:cTn>
                        </p:par>
                        <p:par>
                          <p:cTn id="64" fill="hold">
                            <p:stCondLst>
                              <p:cond delay="7000"/>
                            </p:stCondLst>
                            <p:childTnLst>
                              <p:par>
                                <p:cTn id="65" presetID="26" presetClass="emph" presetSubtype="0" fill="hold" nodeType="afterEffect">
                                  <p:stCondLst>
                                    <p:cond delay="0"/>
                                  </p:stCondLst>
                                  <p:childTnLst>
                                    <p:animEffect transition="out" filter="fade">
                                      <p:cBhvr>
                                        <p:cTn id="66" dur="500" tmFilter="0, 0; .2, .5; .8, .5; 1, 0"/>
                                        <p:tgtEl>
                                          <p:spTgt spid="116"/>
                                        </p:tgtEl>
                                      </p:cBhvr>
                                    </p:animEffect>
                                    <p:animScale>
                                      <p:cBhvr>
                                        <p:cTn id="67" dur="250" autoRev="1" fill="hold"/>
                                        <p:tgtEl>
                                          <p:spTgt spid="116"/>
                                        </p:tgtEl>
                                      </p:cBhvr>
                                      <p:by x="105000" y="105000"/>
                                    </p:animScale>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wipe(left)">
                                      <p:cBhvr>
                                        <p:cTn id="71" dur="500"/>
                                        <p:tgtEl>
                                          <p:spTgt spid="117"/>
                                        </p:tgtEl>
                                      </p:cBhvr>
                                    </p:animEffect>
                                  </p:childTnLst>
                                </p:cTn>
                              </p:par>
                            </p:childTnLst>
                          </p:cTn>
                        </p:par>
                        <p:par>
                          <p:cTn id="72" fill="hold">
                            <p:stCondLst>
                              <p:cond delay="8000"/>
                            </p:stCondLst>
                            <p:childTnLst>
                              <p:par>
                                <p:cTn id="73" presetID="26" presetClass="emph" presetSubtype="0" fill="hold" nodeType="afterEffect">
                                  <p:stCondLst>
                                    <p:cond delay="0"/>
                                  </p:stCondLst>
                                  <p:childTnLst>
                                    <p:animEffect transition="out" filter="fade">
                                      <p:cBhvr>
                                        <p:cTn id="74" dur="500" tmFilter="0, 0; .2, .5; .8, .5; 1, 0"/>
                                        <p:tgtEl>
                                          <p:spTgt spid="117"/>
                                        </p:tgtEl>
                                      </p:cBhvr>
                                    </p:animEffect>
                                    <p:animScale>
                                      <p:cBhvr>
                                        <p:cTn id="75" dur="250" autoRev="1" fill="hold"/>
                                        <p:tgtEl>
                                          <p:spTgt spid="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04</a:t>
            </a:r>
            <a:r>
              <a:rPr lang="zh-CN" altLang="en-US" sz="2000" b="1" dirty="0">
                <a:solidFill>
                  <a:srgbClr val="545454"/>
                </a:solidFill>
                <a:latin typeface="微软雅黑" panose="020B0503020204020204" pitchFamily="34" charset="-122"/>
                <a:ea typeface="微软雅黑" panose="020B0503020204020204" pitchFamily="34" charset="-122"/>
              </a:rPr>
              <a:t>固定和无形资产配置情况表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30889" y="1155865"/>
            <a:ext cx="9072000" cy="3436353"/>
          </a:xfrm>
          <a:prstGeom prst="rect">
            <a:avLst/>
          </a:prstGeom>
        </p:spPr>
      </p:pic>
      <p:sp>
        <p:nvSpPr>
          <p:cNvPr id="5" name="对角圆角矩形 4"/>
          <p:cNvSpPr/>
          <p:nvPr/>
        </p:nvSpPr>
        <p:spPr>
          <a:xfrm>
            <a:off x="2286060" y="2495552"/>
            <a:ext cx="6857940" cy="2619349"/>
          </a:xfrm>
          <a:prstGeom prst="round2DiagRect">
            <a:avLst/>
          </a:prstGeom>
          <a:gradFill>
            <a:gsLst>
              <a:gs pos="35000">
                <a:schemeClr val="accent5">
                  <a:tint val="37000"/>
                  <a:satMod val="300000"/>
                  <a:alpha val="71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4" name="矩形 3"/>
          <p:cNvSpPr/>
          <p:nvPr/>
        </p:nvSpPr>
        <p:spPr>
          <a:xfrm>
            <a:off x="2306615" y="2539462"/>
            <a:ext cx="6816829" cy="2308324"/>
          </a:xfrm>
          <a:prstGeom prst="rect">
            <a:avLst/>
          </a:prstGeom>
        </p:spPr>
        <p:txBody>
          <a:bodyPr wrap="square">
            <a:spAutoFit/>
          </a:bodyPr>
          <a:lstStyle/>
          <a:p>
            <a:pPr>
              <a:lnSpc>
                <a:spcPct val="150000"/>
              </a:lnSpc>
            </a:pPr>
            <a:r>
              <a:rPr lang="zh-CN" altLang="zh-CN" b="1"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a:t>
            </a:r>
          </a:p>
          <a:p>
            <a:pPr marL="342900" indent="-342900">
              <a:lnSpc>
                <a:spcPct val="150000"/>
              </a:lnSpc>
              <a:buFont typeface="+mj-ea"/>
              <a:buAutoNum type="circleNumDbPlain"/>
            </a:pPr>
            <a:r>
              <a:rPr lang="zh-CN" altLang="zh-CN" sz="1600" b="1" dirty="0">
                <a:latin typeface="微软雅黑" panose="020B0503020204020204" pitchFamily="34" charset="-122"/>
                <a:ea typeface="微软雅黑" panose="020B0503020204020204" pitchFamily="34" charset="-122"/>
                <a:cs typeface="Times New Roman" panose="02020603050405020304" pitchFamily="18" charset="0"/>
              </a:rPr>
              <a:t>配置方式</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0" dirty="0">
                <a:latin typeface="微软雅黑" panose="020B0503020204020204" pitchFamily="34" charset="-122"/>
                <a:ea typeface="微软雅黑" panose="020B0503020204020204" pitchFamily="34" charset="-122"/>
                <a:cs typeface="Times New Roman" panose="02020603050405020304" pitchFamily="18" charset="0"/>
              </a:rPr>
              <a:t>分为新购、调拨、接受捐赠、置换、其他等五种方式，其中：</a:t>
            </a:r>
            <a:r>
              <a:rPr lang="zh-CN" altLang="zh-CN" sz="1600" b="1" kern="0" dirty="0">
                <a:solidFill>
                  <a:srgbClr val="CC3B3B"/>
                </a:solidFill>
                <a:latin typeface="微软雅黑" panose="020B0503020204020204" pitchFamily="34" charset="-122"/>
                <a:ea typeface="微软雅黑" panose="020B0503020204020204" pitchFamily="34" charset="-122"/>
                <a:cs typeface="Times New Roman" panose="02020603050405020304" pitchFamily="18" charset="0"/>
              </a:rPr>
              <a:t>新购</a:t>
            </a:r>
            <a:r>
              <a:rPr lang="zh-CN" altLang="zh-CN" sz="1600" kern="0" dirty="0">
                <a:latin typeface="微软雅黑" panose="020B0503020204020204" pitchFamily="34" charset="-122"/>
                <a:ea typeface="微软雅黑" panose="020B0503020204020204" pitchFamily="34" charset="-122"/>
                <a:cs typeface="Times New Roman" panose="02020603050405020304" pitchFamily="18" charset="0"/>
              </a:rPr>
              <a:t>是指新建、购置、后续支出、自行研制、在建工程转固、融资租入等方式；</a:t>
            </a:r>
            <a:r>
              <a:rPr lang="zh-CN" altLang="zh-CN" sz="1600" b="1" kern="0" dirty="0">
                <a:solidFill>
                  <a:srgbClr val="CC3B3B"/>
                </a:solidFill>
                <a:latin typeface="微软雅黑" panose="020B0503020204020204" pitchFamily="34" charset="-122"/>
                <a:ea typeface="微软雅黑" panose="020B0503020204020204" pitchFamily="34" charset="-122"/>
                <a:cs typeface="Times New Roman" panose="02020603050405020304" pitchFamily="18" charset="0"/>
              </a:rPr>
              <a:t>其他</a:t>
            </a:r>
            <a:r>
              <a:rPr lang="zh-CN" altLang="zh-CN" sz="1600" kern="0" dirty="0">
                <a:latin typeface="微软雅黑" panose="020B0503020204020204" pitchFamily="34" charset="-122"/>
                <a:ea typeface="微软雅黑" panose="020B0503020204020204" pitchFamily="34" charset="-122"/>
                <a:cs typeface="Times New Roman" panose="02020603050405020304" pitchFamily="18" charset="0"/>
              </a:rPr>
              <a:t>是指会计差错调增和盘盈等方式。</a:t>
            </a:r>
            <a:endParaRPr lang="en-US" altLang="zh-CN" sz="1600" kern="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mj-ea"/>
              <a:buAutoNum type="circleNumDbPlain"/>
            </a:pPr>
            <a:r>
              <a:rPr lang="zh-CN" altLang="zh-CN" sz="1600" b="1" kern="0" dirty="0">
                <a:latin typeface="微软雅黑" panose="020B0503020204020204" pitchFamily="34" charset="-122"/>
                <a:ea typeface="微软雅黑" panose="020B0503020204020204" pitchFamily="34" charset="-122"/>
                <a:cs typeface="Times New Roman" panose="02020603050405020304" pitchFamily="18" charset="0"/>
              </a:rPr>
              <a:t>入账价值</a:t>
            </a:r>
            <a:r>
              <a:rPr lang="zh-CN" altLang="zh-CN" sz="1600" kern="0" dirty="0">
                <a:latin typeface="微软雅黑" panose="020B0503020204020204" pitchFamily="34" charset="-122"/>
                <a:ea typeface="微软雅黑" panose="020B0503020204020204" pitchFamily="34" charset="-122"/>
                <a:cs typeface="Times New Roman" panose="02020603050405020304" pitchFamily="18" charset="0"/>
              </a:rPr>
              <a:t>，按照相关会计制度予以确认和计量价值，其中</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通过调拨和置换方式新增的资产，调入后是按净值入账。</a:t>
            </a:r>
            <a:endParaRPr lang="zh-CN" altLang="en-US" sz="16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7"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50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05</a:t>
            </a:r>
            <a:r>
              <a:rPr lang="zh-CN" altLang="en-US" sz="2000" b="1" dirty="0">
                <a:solidFill>
                  <a:srgbClr val="545454"/>
                </a:solidFill>
                <a:latin typeface="微软雅黑" panose="020B0503020204020204" pitchFamily="34" charset="-122"/>
                <a:ea typeface="微软雅黑" panose="020B0503020204020204" pitchFamily="34" charset="-122"/>
              </a:rPr>
              <a:t>土地情况表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4232" y="3257532"/>
            <a:ext cx="9108000" cy="1281230"/>
          </a:xfrm>
          <a:prstGeom prst="rect">
            <a:avLst/>
          </a:prstGeom>
        </p:spPr>
      </p:pic>
      <p:sp>
        <p:nvSpPr>
          <p:cNvPr id="4" name="矩形 3"/>
          <p:cNvSpPr/>
          <p:nvPr/>
        </p:nvSpPr>
        <p:spPr>
          <a:xfrm>
            <a:off x="40338" y="1083749"/>
            <a:ext cx="9032164" cy="307777"/>
          </a:xfrm>
          <a:prstGeom prst="rect">
            <a:avLst/>
          </a:prstGeom>
        </p:spPr>
        <p:txBody>
          <a:bodyPr wrap="square">
            <a:spAutoFit/>
          </a:bodyPr>
          <a:lstStyle/>
          <a:p>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p>
        </p:txBody>
      </p:sp>
      <p:grpSp>
        <p:nvGrpSpPr>
          <p:cNvPr id="9" name="组合 8"/>
          <p:cNvGrpSpPr/>
          <p:nvPr/>
        </p:nvGrpSpPr>
        <p:grpSpPr>
          <a:xfrm>
            <a:off x="105604" y="1485884"/>
            <a:ext cx="3096000" cy="2419332"/>
            <a:chOff x="105604" y="1485884"/>
            <a:chExt cx="3096000" cy="2419332"/>
          </a:xfrm>
        </p:grpSpPr>
        <p:sp>
          <p:nvSpPr>
            <p:cNvPr id="7" name="线形标注 2(带边框和强调线) 6"/>
            <p:cNvSpPr/>
            <p:nvPr/>
          </p:nvSpPr>
          <p:spPr>
            <a:xfrm rot="16200000">
              <a:off x="897604" y="693884"/>
              <a:ext cx="1512000" cy="3096000"/>
            </a:xfrm>
            <a:prstGeom prst="accentBorderCallout2">
              <a:avLst>
                <a:gd name="adj1" fmla="val 49823"/>
                <a:gd name="adj2" fmla="val -4553"/>
                <a:gd name="adj3" fmla="val 49823"/>
                <a:gd name="adj4" fmla="val -13517"/>
                <a:gd name="adj5" fmla="val 80812"/>
                <a:gd name="adj6" fmla="val -28398"/>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nSpc>
                  <a:spcPct val="150000"/>
                </a:lnSpc>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土地权属证明，包括土地使用证、土地使用批准文件、相关法律文书及其他能够证明土地权属的材料。该指标由在下拉选项中手工选取填列，下拉选项包括：“有土地证”、“有土地权属相关证明文件”、“无”。</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2590852" y="3448028"/>
              <a:ext cx="432000" cy="457188"/>
            </a:xfrm>
            <a:prstGeom prst="rect">
              <a:avLst/>
            </a:prstGeom>
            <a:noFill/>
            <a:ln w="28575">
              <a:solidFill>
                <a:srgbClr val="A5C5FF"/>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10" name="组合 9"/>
          <p:cNvGrpSpPr/>
          <p:nvPr/>
        </p:nvGrpSpPr>
        <p:grpSpPr>
          <a:xfrm>
            <a:off x="3429030" y="1485885"/>
            <a:ext cx="2666930" cy="2419331"/>
            <a:chOff x="3429030" y="1485885"/>
            <a:chExt cx="2666930" cy="2419331"/>
          </a:xfrm>
        </p:grpSpPr>
        <p:sp>
          <p:nvSpPr>
            <p:cNvPr id="16" name="线形标注 2(带边框和强调线) 15"/>
            <p:cNvSpPr/>
            <p:nvPr/>
          </p:nvSpPr>
          <p:spPr>
            <a:xfrm rot="16200000">
              <a:off x="4006495" y="908420"/>
              <a:ext cx="1512000" cy="2666930"/>
            </a:xfrm>
            <a:prstGeom prst="accentBorderCallout2">
              <a:avLst>
                <a:gd name="adj1" fmla="val 24642"/>
                <a:gd name="adj2" fmla="val -5183"/>
                <a:gd name="adj3" fmla="val 24554"/>
                <a:gd name="adj4" fmla="val -20447"/>
                <a:gd name="adj5" fmla="val 24551"/>
                <a:gd name="adj6" fmla="val -29658"/>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nSpc>
                  <a:spcPct val="150000"/>
                </a:lnSpc>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权属面积，是指由相关部门已确认土地所有权、使用权的土地面积，该指标由系统从资产卡片中“使用权面积”提取填列。</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3676674" y="3448028"/>
              <a:ext cx="533386" cy="457188"/>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grpSp>
      <p:grpSp>
        <p:nvGrpSpPr>
          <p:cNvPr id="11" name="组合 10"/>
          <p:cNvGrpSpPr/>
          <p:nvPr/>
        </p:nvGrpSpPr>
        <p:grpSpPr>
          <a:xfrm>
            <a:off x="4524386" y="1485885"/>
            <a:ext cx="4467098" cy="2412228"/>
            <a:chOff x="4524386" y="1485885"/>
            <a:chExt cx="4467098" cy="2412228"/>
          </a:xfrm>
        </p:grpSpPr>
        <p:sp>
          <p:nvSpPr>
            <p:cNvPr id="17" name="线形标注 2(带边框和强调线) 16"/>
            <p:cNvSpPr/>
            <p:nvPr/>
          </p:nvSpPr>
          <p:spPr>
            <a:xfrm rot="16200000">
              <a:off x="6902019" y="908420"/>
              <a:ext cx="1512000" cy="2666930"/>
            </a:xfrm>
            <a:prstGeom prst="accentBorderCallout2">
              <a:avLst>
                <a:gd name="adj1" fmla="val 40358"/>
                <a:gd name="adj2" fmla="val -5813"/>
                <a:gd name="adj3" fmla="val 40536"/>
                <a:gd name="adj4" fmla="val -14147"/>
                <a:gd name="adj5" fmla="val -10718"/>
                <a:gd name="adj6" fmla="val -35328"/>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nSpc>
                  <a:spcPct val="150000"/>
                </a:lnSpc>
              </a:pP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期末账面数使用状况，本年新增指标，由系统从资产卡片中反映土地的自用、出租出借、闲置等使用状况提取填列。</a:t>
              </a:r>
            </a:p>
          </p:txBody>
        </p:sp>
        <p:sp>
          <p:nvSpPr>
            <p:cNvPr id="20" name="矩形 19"/>
            <p:cNvSpPr/>
            <p:nvPr/>
          </p:nvSpPr>
          <p:spPr>
            <a:xfrm>
              <a:off x="4524386" y="3440925"/>
              <a:ext cx="1514425" cy="457188"/>
            </a:xfrm>
            <a:prstGeom prst="rect">
              <a:avLst/>
            </a:prstGeom>
            <a:noFill/>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grpId="0" nodeType="afterEffect">
                                  <p:stCondLst>
                                    <p:cond delay="0"/>
                                  </p:stCondLst>
                                  <p:iterate type="wd">
                                    <p:tmPct val="3000"/>
                                  </p:iterate>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414"/>
                            </p:stCondLst>
                            <p:childTnLst>
                              <p:par>
                                <p:cTn id="24" presetID="2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914"/>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par>
                          <p:cTn id="31" fill="hold">
                            <p:stCondLst>
                              <p:cond delay="3414"/>
                            </p:stCondLst>
                            <p:childTnLst>
                              <p:par>
                                <p:cTn id="32" presetID="2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1111433"/>
            <a:ext cx="13428000" cy="3799186"/>
          </a:xfrm>
          <a:prstGeom prst="rect">
            <a:avLst/>
          </a:prstGeom>
        </p:spPr>
      </p:pic>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06</a:t>
            </a:r>
            <a:r>
              <a:rPr lang="zh-CN" altLang="en-US" sz="2000" b="1" dirty="0">
                <a:solidFill>
                  <a:srgbClr val="545454"/>
                </a:solidFill>
                <a:latin typeface="微软雅黑" panose="020B0503020204020204" pitchFamily="34" charset="-122"/>
                <a:ea typeface="微软雅黑" panose="020B0503020204020204" pitchFamily="34" charset="-122"/>
              </a:rPr>
              <a:t>房屋情况表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47881" y="2369255"/>
            <a:ext cx="7696119" cy="2767051"/>
            <a:chOff x="1447881" y="2369255"/>
            <a:chExt cx="7696119" cy="2767051"/>
          </a:xfrm>
        </p:grpSpPr>
        <p:sp>
          <p:nvSpPr>
            <p:cNvPr id="6" name="矩形 5"/>
            <p:cNvSpPr/>
            <p:nvPr/>
          </p:nvSpPr>
          <p:spPr>
            <a:xfrm>
              <a:off x="1447882" y="2393371"/>
              <a:ext cx="7696118" cy="2742935"/>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9" name="矩形 8"/>
            <p:cNvSpPr/>
            <p:nvPr/>
          </p:nvSpPr>
          <p:spPr>
            <a:xfrm>
              <a:off x="1447881" y="2369255"/>
              <a:ext cx="1914307" cy="297517"/>
            </a:xfrm>
            <a:prstGeom prst="rect">
              <a:avLst/>
            </a:prstGeom>
          </p:spPr>
          <p:txBody>
            <a:bodyPr wrap="none">
              <a:spAutoFit/>
            </a:bodyPr>
            <a:lstStyle/>
            <a:p>
              <a:pPr>
                <a:lnSpc>
                  <a:spcPts val="1600"/>
                </a:lnSpc>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矩形 4"/>
          <p:cNvSpPr/>
          <p:nvPr/>
        </p:nvSpPr>
        <p:spPr>
          <a:xfrm>
            <a:off x="1447883" y="2583903"/>
            <a:ext cx="7696118" cy="2554545"/>
          </a:xfrm>
          <a:prstGeom prst="rect">
            <a:avLst/>
          </a:prstGeom>
        </p:spPr>
        <p:txBody>
          <a:bodyPr wrap="square">
            <a:spAutoFit/>
          </a:bodyPr>
          <a:lstStyle/>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使用其他单位房屋，分为三类：使用机关事务管理机构房屋、使用除机关事务管理机构外其他单位的房屋和权属不清房屋。使用机关事务管理机构房屋是指房屋所有权证由机关事务管理机构统一登记，实际分配给单位使用且未在单位账面上反映。使用除机关事务管理机构外其他单位的房屋是指本单位占有、使用相关单位的房屋。</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资产分类、资产名称、坐落位置，本单位房屋由资产管理信息系统中资产卡片相应指标字段提取填列；使用其他单位房屋和已投入使用在建工程未转固房屋的由单位手工填列。</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房屋权属证明，房屋权属证明是指房屋所有权证、房屋权属批准文件、相关法律文书及其他能够证明房屋权属的材料。该指标包含“有房屋所有权证”、“有房屋权属相关证明文件”、“无”，由单位手工选择填列。</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权属人，该指标包含“本单位”、“机关事务管理机构”、“除机关事务管理机构的其他单位”、“权属不清”，由单位手工选择填列；若选择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除机关事务管理机构的其他单位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则需在“备注”栏中填写实际权属人名称。本表中的机关事务管理机构是指承担机关事务管理职能的相关部门，如机关事务管理局（政府办）等。</a:t>
            </a:r>
            <a:endParaRPr lang="zh-CN" altLang="en-US" sz="12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3"/>
          <a:srcRect r="90793"/>
          <a:stretch>
            <a:fillRect/>
          </a:stretch>
        </p:blipFill>
        <p:spPr>
          <a:xfrm>
            <a:off x="-17032" y="1111433"/>
            <a:ext cx="1236320" cy="3799186"/>
          </a:xfrm>
          <a:prstGeom prst="rect">
            <a:avLst/>
          </a:prstGeom>
        </p:spPr>
      </p:pic>
      <p:grpSp>
        <p:nvGrpSpPr>
          <p:cNvPr id="2" name="组合 1"/>
          <p:cNvGrpSpPr/>
          <p:nvPr/>
        </p:nvGrpSpPr>
        <p:grpSpPr>
          <a:xfrm>
            <a:off x="-4445" y="85090"/>
            <a:ext cx="9174480" cy="450215"/>
            <a:chOff x="-7" y="134"/>
            <a:chExt cx="14448" cy="709"/>
          </a:xfrm>
        </p:grpSpPr>
        <p:pic>
          <p:nvPicPr>
            <p:cNvPr id="3" name="图片 2"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7032" y="1111433"/>
            <a:ext cx="13428000" cy="3799186"/>
          </a:xfrm>
          <a:prstGeom prst="rect">
            <a:avLst/>
          </a:prstGeom>
        </p:spPr>
      </p:pic>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06</a:t>
            </a:r>
            <a:r>
              <a:rPr lang="zh-CN" altLang="en-US" sz="2000" b="1" dirty="0">
                <a:solidFill>
                  <a:srgbClr val="545454"/>
                </a:solidFill>
                <a:latin typeface="微软雅黑" panose="020B0503020204020204" pitchFamily="34" charset="-122"/>
                <a:ea typeface="微软雅黑" panose="020B0503020204020204" pitchFamily="34" charset="-122"/>
              </a:rPr>
              <a:t>房屋情况表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47881" y="2369255"/>
            <a:ext cx="7696119" cy="2767051"/>
            <a:chOff x="1447881" y="2369255"/>
            <a:chExt cx="7696119" cy="2767051"/>
          </a:xfrm>
        </p:grpSpPr>
        <p:sp>
          <p:nvSpPr>
            <p:cNvPr id="6" name="矩形 5"/>
            <p:cNvSpPr/>
            <p:nvPr/>
          </p:nvSpPr>
          <p:spPr>
            <a:xfrm>
              <a:off x="1447882" y="2393371"/>
              <a:ext cx="7696118" cy="2742935"/>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9" name="矩形 8"/>
            <p:cNvSpPr/>
            <p:nvPr/>
          </p:nvSpPr>
          <p:spPr>
            <a:xfrm>
              <a:off x="1447881" y="2369255"/>
              <a:ext cx="1914307" cy="297517"/>
            </a:xfrm>
            <a:prstGeom prst="rect">
              <a:avLst/>
            </a:prstGeom>
            <a:noFill/>
          </p:spPr>
          <p:txBody>
            <a:bodyPr wrap="none">
              <a:spAutoFit/>
            </a:bodyPr>
            <a:lstStyle/>
            <a:p>
              <a:pPr>
                <a:lnSpc>
                  <a:spcPts val="1600"/>
                </a:lnSpc>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 name="矩形 4"/>
          <p:cNvSpPr/>
          <p:nvPr/>
        </p:nvSpPr>
        <p:spPr>
          <a:xfrm>
            <a:off x="1447883" y="2583903"/>
            <a:ext cx="7696118" cy="2554545"/>
          </a:xfrm>
          <a:prstGeom prst="rect">
            <a:avLst/>
          </a:prstGeom>
        </p:spPr>
        <p:txBody>
          <a:bodyPr wrap="square">
            <a:spAutoFit/>
          </a:bodyPr>
          <a:lstStyle/>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使用其他单位房屋，分为三类：使用机关事务管理机构房屋、使用除机关事务管理机构外其他单位的房屋和权属不清房屋。使用机关事务管理机构房屋是指房屋所有权证由机关事务管理机构统一登记，实际分配给单位使用且未在单位账面上反映。使用除机关事务管理机构外其他单位的房屋是指本单位占有、使用相关单位的房屋。</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资产分类、资产名称、坐落位置，本单位房屋由资产管理信息系统中资产卡片相应指标字段提取填列；使用其他单位房屋和已投入使用在建工程未转固房屋的由单位手工填列。</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房屋权属证明，房屋权属证明是指房屋所有权证、房屋权属批准文件、相关法律文书及其他能够证明房屋权属的材料。该指标包含“有房屋所有权证”、“有房屋权属相关证明文件”、“无”，由单位手工选择填列。</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ts val="1600"/>
              </a:lnSpc>
              <a:buFont typeface="+mj-ea"/>
              <a:buAutoNum type="circleNumDbPlain"/>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权属人，该指标包含“本单位”、“机关事务管理机构”、“除机关事务管理机构的其他单位”、“权属不清”，由单位手工选择填列；若选择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除机关事务管理机构的其他单位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则需在“备注”栏中填写实际权属人名称。本表中的机关事务管理机构是指承担机关事务管理职能的相关部门，如机关事务管理局（政府办）等。</a:t>
            </a:r>
            <a:endParaRPr lang="zh-CN" altLang="en-US" sz="12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3"/>
          <a:srcRect r="90793"/>
          <a:stretch>
            <a:fillRect/>
          </a:stretch>
        </p:blipFill>
        <p:spPr>
          <a:xfrm>
            <a:off x="-17032" y="1111433"/>
            <a:ext cx="1236320" cy="3799186"/>
          </a:xfrm>
          <a:prstGeom prst="rect">
            <a:avLst/>
          </a:prstGeom>
        </p:spPr>
      </p:pic>
      <p:sp>
        <p:nvSpPr>
          <p:cNvPr id="2" name="矩形 1"/>
          <p:cNvSpPr/>
          <p:nvPr/>
        </p:nvSpPr>
        <p:spPr>
          <a:xfrm>
            <a:off x="1447883" y="2583903"/>
            <a:ext cx="7696800" cy="25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50000"/>
              </a:lnSpc>
              <a:buFont typeface="+mj-ea"/>
              <a:buAutoNum type="circleNumDbPlain" startAt="5"/>
            </a:pPr>
            <a:endParaRPr lang="en-US"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ct val="150000"/>
              </a:lnSpc>
              <a:buFont typeface="+mj-ea"/>
              <a:buAutoNum type="circleNumDbPlain" startAt="5"/>
            </a:pPr>
            <a:r>
              <a:rPr lang="zh-CN"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办公用房、办公室用房、业务用房、其他用房，按照 《党政机关办公用房建设标准》（发改投资〔</a:t>
            </a:r>
            <a:r>
              <a:rPr lang="en-US"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2014</a:t>
            </a:r>
            <a:r>
              <a:rPr lang="zh-CN"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2674</a:t>
            </a:r>
            <a:r>
              <a:rPr lang="zh-CN"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号）相关规定执行，前面在固定和无形资产存量情况表中已做过讲解，这里不再赘述。</a:t>
            </a:r>
            <a:endParaRPr lang="en-US"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ct val="150000"/>
              </a:lnSpc>
              <a:buFont typeface="+mj-ea"/>
              <a:buAutoNum type="circleNumDbPlain" startAt="5"/>
            </a:pPr>
            <a:r>
              <a:rPr lang="zh-CN"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自用，包括“本单位实际使用”和“其他单位占用”，其中：“本单位实际使用”是指单位本级实际占有使用；“其他单位占用”是指系统内其他独立核算单位，以及因历史延续系统外单位占有使用的。</a:t>
            </a:r>
            <a:endParaRPr lang="en-US"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nSpc>
                <a:spcPct val="150000"/>
              </a:lnSpc>
              <a:buFont typeface="+mj-ea"/>
              <a:buAutoNum type="circleNumDbPlain" startAt="5"/>
            </a:pPr>
            <a:r>
              <a:rPr lang="zh-CN" altLang="zh-CN"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删除危房面积、供暖面积、投入使用日期和期末实有数中房屋分类数量，从填报用途和往年填报质量综合考虑，删除这块填报内容。</a:t>
            </a:r>
            <a:endParaRPr lang="zh-CN" altLang="en-US" sz="13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组合 2"/>
          <p:cNvGrpSpPr/>
          <p:nvPr/>
        </p:nvGrpSpPr>
        <p:grpSpPr>
          <a:xfrm>
            <a:off x="-4445" y="85090"/>
            <a:ext cx="9174480" cy="450215"/>
            <a:chOff x="-7" y="134"/>
            <a:chExt cx="14448" cy="709"/>
          </a:xfrm>
        </p:grpSpPr>
        <p:pic>
          <p:nvPicPr>
            <p:cNvPr id="4" name="图片 3"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66667E-6 4.81481E-6 L -0.46927 -4.69136E-6 " pathEditMode="relative" rAng="0" ptsTypes="AA">
                                      <p:cBhvr>
                                        <p:cTn id="6" dur="1000" fill="hold"/>
                                        <p:tgtEl>
                                          <p:spTgt spid="8"/>
                                        </p:tgtEl>
                                        <p:attrNameLst>
                                          <p:attrName>ppt_x</p:attrName>
                                          <p:attrName>ppt_y</p:attrName>
                                        </p:attrNameLst>
                                      </p:cBhvr>
                                      <p:rCtr x="-23698" y="-123"/>
                                    </p:animMotion>
                                  </p:childTnLst>
                                </p:cTn>
                              </p:par>
                            </p:childTnLst>
                          </p:cTn>
                        </p:par>
                        <p:par>
                          <p:cTn id="7" fill="hold">
                            <p:stCondLst>
                              <p:cond delay="1000"/>
                            </p:stCondLst>
                            <p:childTnLst>
                              <p:par>
                                <p:cTn id="8" presetID="47" presetClass="exit" presetSubtype="0" fill="hold" grpId="0" nodeType="afterEffect">
                                  <p:stCondLst>
                                    <p:cond delay="0"/>
                                  </p:stCondLst>
                                  <p:childTnLst>
                                    <p:animEffect transition="out" filter="fade">
                                      <p:cBhvr>
                                        <p:cTn id="9" dur="750"/>
                                        <p:tgtEl>
                                          <p:spTgt spid="5"/>
                                        </p:tgtEl>
                                      </p:cBhvr>
                                    </p:animEffect>
                                    <p:anim calcmode="lin" valueType="num">
                                      <p:cBhvr>
                                        <p:cTn id="10" dur="750"/>
                                        <p:tgtEl>
                                          <p:spTgt spid="5"/>
                                        </p:tgtEl>
                                        <p:attrNameLst>
                                          <p:attrName>ppt_x</p:attrName>
                                        </p:attrNameLst>
                                      </p:cBhvr>
                                      <p:tavLst>
                                        <p:tav tm="0">
                                          <p:val>
                                            <p:strVal val="ppt_x"/>
                                          </p:val>
                                        </p:tav>
                                        <p:tav tm="100000">
                                          <p:val>
                                            <p:strVal val="ppt_x"/>
                                          </p:val>
                                        </p:tav>
                                      </p:tavLst>
                                    </p:anim>
                                    <p:anim calcmode="lin" valueType="num">
                                      <p:cBhvr>
                                        <p:cTn id="11" dur="750"/>
                                        <p:tgtEl>
                                          <p:spTgt spid="5"/>
                                        </p:tgtEl>
                                        <p:attrNameLst>
                                          <p:attrName>ppt_y</p:attrName>
                                        </p:attrNameLst>
                                      </p:cBhvr>
                                      <p:tavLst>
                                        <p:tav tm="0">
                                          <p:val>
                                            <p:strVal val="ppt_y"/>
                                          </p:val>
                                        </p:tav>
                                        <p:tav tm="100000">
                                          <p:val>
                                            <p:strVal val="ppt_y-.1"/>
                                          </p:val>
                                        </p:tav>
                                      </p:tavLst>
                                    </p:anim>
                                    <p:set>
                                      <p:cBhvr>
                                        <p:cTn id="12" dur="1" fill="hold">
                                          <p:stCondLst>
                                            <p:cond delay="749"/>
                                          </p:stCondLst>
                                        </p:cTn>
                                        <p:tgtEl>
                                          <p:spTgt spid="5"/>
                                        </p:tgtEl>
                                        <p:attrNameLst>
                                          <p:attrName>style.visibility</p:attrName>
                                        </p:attrNameLst>
                                      </p:cBhvr>
                                      <p:to>
                                        <p:strVal val="hidden"/>
                                      </p:to>
                                    </p:set>
                                  </p:childTnLst>
                                </p:cTn>
                              </p:par>
                              <p:par>
                                <p:cTn id="13" presetID="42" presetClass="entr" presetSubtype="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ppt_x</p:attrName>
                                        </p:attrNameLst>
                                      </p:cBhvr>
                                      <p:tavLst>
                                        <p:tav tm="0">
                                          <p:val>
                                            <p:strVal val="#ppt_x"/>
                                          </p:val>
                                        </p:tav>
                                        <p:tav tm="100000">
                                          <p:val>
                                            <p:strVal val="#ppt_x"/>
                                          </p:val>
                                        </p:tav>
                                      </p:tavLst>
                                    </p:anim>
                                    <p:anim calcmode="lin" valueType="num">
                                      <p:cBhvr>
                                        <p:cTn id="17"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07</a:t>
            </a:r>
            <a:r>
              <a:rPr lang="zh-CN" altLang="en-US" sz="2000" b="1" dirty="0">
                <a:solidFill>
                  <a:srgbClr val="545454"/>
                </a:solidFill>
                <a:latin typeface="微软雅黑" panose="020B0503020204020204" pitchFamily="34" charset="-122"/>
                <a:ea typeface="微软雅黑" panose="020B0503020204020204" pitchFamily="34" charset="-122"/>
              </a:rPr>
              <a:t>车辆情况表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2518" y="1228734"/>
            <a:ext cx="9072000" cy="1368643"/>
          </a:xfrm>
          <a:prstGeom prst="rect">
            <a:avLst/>
          </a:prstGeom>
        </p:spPr>
      </p:pic>
      <p:sp>
        <p:nvSpPr>
          <p:cNvPr id="4" name="矩形 3"/>
          <p:cNvSpPr/>
          <p:nvPr/>
        </p:nvSpPr>
        <p:spPr>
          <a:xfrm>
            <a:off x="-4346" y="2629123"/>
            <a:ext cx="8919631" cy="2585323"/>
          </a:xfrm>
          <a:prstGeom prst="rect">
            <a:avLst/>
          </a:prstGeom>
        </p:spPr>
        <p:txBody>
          <a:bodyPr wrap="square">
            <a:spAutoFit/>
          </a:bodyPr>
          <a:lstStyle/>
          <a:p>
            <a:pPr algn="just">
              <a:lnSpc>
                <a:spcPct val="150000"/>
              </a:lnSpc>
              <a:spcAft>
                <a:spcPts val="0"/>
              </a:spcAft>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公车改革情况</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根据单位公车改革情况手工选择填列“车改方案未批复”、“车改方案已批复”，其中：车改方案未批复是指公车改革尚未启动或方案尚未获得批复；车改方案已批复是指公车改革方案已获得批复，并根据批复文件选择填写“取消待处置车辆”或“保留车辆”。“取消待处置车辆”是指车改方案已批复取消、但尚未完成处置的车辆。</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排气量</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，按“</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1.6</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（含）升以下”、“</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1.6-1.8</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（含）升”、“</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（含）</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升”、“</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（含）升以上”、“新能源”、“柴油车”选择填列。</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车辆行驶证</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，根据机动车辆行驶证取得情况填列“有”或“无”。</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持证人</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：根据机动车辆行驶证上的所有人填列“本单位”或“非本单位”，由单位手工选择填列；系统默认选择“本单位”，若选择“非本单位”则需在“备注”栏中填写实际持证人名称。</a:t>
            </a:r>
            <a:endParaRPr lang="zh-CN" altLang="zh-CN" sz="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07</a:t>
            </a:r>
            <a:r>
              <a:rPr lang="zh-CN" altLang="en-US" sz="2000" b="1" dirty="0">
                <a:solidFill>
                  <a:srgbClr val="545454"/>
                </a:solidFill>
                <a:latin typeface="微软雅黑" panose="020B0503020204020204" pitchFamily="34" charset="-122"/>
                <a:ea typeface="微软雅黑" panose="020B0503020204020204" pitchFamily="34" charset="-122"/>
              </a:rPr>
              <a:t>车辆情况表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2518" y="1228734"/>
            <a:ext cx="9072000" cy="1368643"/>
          </a:xfrm>
          <a:prstGeom prst="rect">
            <a:avLst/>
          </a:prstGeom>
        </p:spPr>
      </p:pic>
      <p:sp>
        <p:nvSpPr>
          <p:cNvPr id="4" name="矩形 3"/>
          <p:cNvSpPr/>
          <p:nvPr/>
        </p:nvSpPr>
        <p:spPr>
          <a:xfrm>
            <a:off x="-4346" y="2952740"/>
            <a:ext cx="8919631" cy="2031325"/>
          </a:xfrm>
          <a:prstGeom prst="rect">
            <a:avLst/>
          </a:prstGeom>
        </p:spPr>
        <p:txBody>
          <a:bodyPr wrap="square">
            <a:spAutoFit/>
          </a:bodyPr>
          <a:lstStyle/>
          <a:p>
            <a:pPr marL="228600" indent="-228600" algn="just">
              <a:lnSpc>
                <a:spcPct val="150000"/>
              </a:lnSpc>
              <a:spcAft>
                <a:spcPts val="0"/>
              </a:spcAft>
              <a:buFont typeface="+mj-ea"/>
              <a:buAutoNum type="circleNumDbPlain" startAt="5"/>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使用状况</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选择填列“自用”、“出租出借”、“闲置”或“其他”，单位应按照年末实际使用状况选择填列（如：车辆在一年内出租出借，但年末不是出租出借状态的，不需填），取消待处置车辆的使用状况按“其他”填列。</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lnSpc>
                <a:spcPct val="150000"/>
              </a:lnSpc>
              <a:spcAft>
                <a:spcPts val="0"/>
              </a:spcAft>
              <a:buFont typeface="+mj-ea"/>
              <a:buAutoNum type="circleNumDbPlain" startAt="5"/>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车辆用途</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包括“副部（省）级及以上领导用车、主要领导干部用车、机要通信用车、应急保障用车、执法执勤用车、特种专业技术用车、离退休干部用车以及其他用车”。公车改革未完成的，按实际车辆用途对照新的车辆用途分类填写，无对应分类的填写到其他用车。</a:t>
            </a: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重点关注：</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副部（省）级及以上领导用车是指省部级及以上领导干部配备的专用车辆；主要领导干部用车是指单位主要负责人（省部级以下）保留车辆；离退休干部用车是指给离退休干部配备使用的车辆。</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lnSpc>
                <a:spcPct val="150000"/>
              </a:lnSpc>
              <a:spcAft>
                <a:spcPts val="0"/>
              </a:spcAft>
              <a:buFont typeface="+mj-ea"/>
              <a:buAutoNum type="circleNumDbPlain" startAt="5"/>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删除编制情况</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，从填报用途和往年填报质量综合考虑，删除这块填报内容。</a:t>
            </a:r>
            <a:endParaRPr lang="zh-CN" altLang="zh-CN" sz="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4346" y="2629123"/>
            <a:ext cx="8919631" cy="336695"/>
          </a:xfrm>
          <a:prstGeom prst="rect">
            <a:avLst/>
          </a:prstGeom>
        </p:spPr>
        <p:txBody>
          <a:bodyPr wrap="square">
            <a:spAutoFit/>
          </a:bodyPr>
          <a:lstStyle/>
          <a:p>
            <a:pPr algn="just">
              <a:lnSpc>
                <a:spcPct val="150000"/>
              </a:lnSpc>
              <a:spcAft>
                <a:spcPts val="0"/>
              </a:spcAft>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2000"/>
                                  </p:iterate>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1737172"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资产报告的概念</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sp>
        <p:nvSpPr>
          <p:cNvPr id="6" name="矩形 5"/>
          <p:cNvSpPr/>
          <p:nvPr/>
        </p:nvSpPr>
        <p:spPr>
          <a:xfrm>
            <a:off x="4876792" y="1325954"/>
            <a:ext cx="3962296" cy="3046988"/>
          </a:xfrm>
          <a:prstGeom prst="rect">
            <a:avLst/>
          </a:prstGeom>
        </p:spPr>
        <p:txBody>
          <a:bodyPr wrap="square">
            <a:spAutoFit/>
          </a:bodyPr>
          <a:lstStyle/>
          <a:p>
            <a:pPr indent="449580">
              <a:lnSpc>
                <a:spcPct val="150000"/>
              </a:lnSpc>
              <a:spcAft>
                <a:spcPts val="0"/>
              </a:spcAft>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年印发的</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行政事业单位国有资产年度报告管理办法</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（财资</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〔2017〕3</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号）规定，“资产报告是指行政事业单位年度终了，根据资产管理、预算管理等工作需要，在日常管理基础上编制报送的反映行政事业单位年度资产占有、使用、变动等情况的文件。包括行政事业单位资产报表、填报说明和分析报告”。</a:t>
            </a:r>
          </a:p>
        </p:txBody>
      </p:sp>
      <p:pic>
        <p:nvPicPr>
          <p:cNvPr id="7" name="图片 6"/>
          <p:cNvPicPr>
            <a:picLocks noChangeAspect="1"/>
          </p:cNvPicPr>
          <p:nvPr/>
        </p:nvPicPr>
        <p:blipFill>
          <a:blip r:embed="rId3"/>
          <a:stretch>
            <a:fillRect/>
          </a:stretch>
        </p:blipFill>
        <p:spPr>
          <a:xfrm>
            <a:off x="185999" y="1376360"/>
            <a:ext cx="4343286" cy="2902996"/>
          </a:xfrm>
          <a:prstGeom prst="rect">
            <a:avLst/>
          </a:prstGeom>
          <a:ln>
            <a:noFill/>
          </a:ln>
          <a:effectLst>
            <a:outerShdw blurRad="292100" dist="139700" dir="2700000" algn="tl" rotWithShape="0">
              <a:srgbClr val="333333">
                <a:alpha val="65000"/>
              </a:srgbClr>
            </a:outerShdw>
          </a:effectLst>
        </p:spPr>
      </p:pic>
      <p:cxnSp>
        <p:nvCxnSpPr>
          <p:cNvPr id="12" name="直接连接符 11"/>
          <p:cNvCxnSpPr/>
          <p:nvPr/>
        </p:nvCxnSpPr>
        <p:spPr>
          <a:xfrm>
            <a:off x="-4445" y="547370"/>
            <a:ext cx="9257030" cy="825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445" y="85090"/>
            <a:ext cx="9174480" cy="453390"/>
            <a:chOff x="-7" y="134"/>
            <a:chExt cx="14448" cy="714"/>
          </a:xfrm>
        </p:grpSpPr>
        <p:pic>
          <p:nvPicPr>
            <p:cNvPr id="3" name="图片 2"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30"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2" presetClass="entr" presetSubtype="2" fill="hold" grpId="0" nodeType="withEffect">
                                  <p:stCondLst>
                                    <p:cond delay="500"/>
                                  </p:stCondLst>
                                  <p:iterate type="lt">
                                    <p:tmPct val="1000"/>
                                  </p:iterate>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08</a:t>
            </a:r>
            <a:r>
              <a:rPr lang="zh-CN" altLang="en-US" sz="2000" b="1" dirty="0">
                <a:solidFill>
                  <a:srgbClr val="545454"/>
                </a:solidFill>
                <a:latin typeface="微软雅黑" panose="020B0503020204020204" pitchFamily="34" charset="-122"/>
                <a:ea typeface="微软雅黑" panose="020B0503020204020204" pitchFamily="34" charset="-122"/>
              </a:rPr>
              <a:t>在建工程情况表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21075" y="1171011"/>
            <a:ext cx="9108000" cy="1664683"/>
          </a:xfrm>
          <a:prstGeom prst="rect">
            <a:avLst/>
          </a:prstGeom>
        </p:spPr>
      </p:pic>
      <p:sp>
        <p:nvSpPr>
          <p:cNvPr id="6" name="矩形 5"/>
          <p:cNvSpPr/>
          <p:nvPr/>
        </p:nvSpPr>
        <p:spPr>
          <a:xfrm>
            <a:off x="-4345" y="2800344"/>
            <a:ext cx="9133419" cy="2400657"/>
          </a:xfrm>
          <a:prstGeom prst="rect">
            <a:avLst/>
          </a:prstGeom>
        </p:spPr>
        <p:txBody>
          <a:bodyPr wrap="square">
            <a:spAutoFit/>
          </a:bodyPr>
          <a:lstStyle/>
          <a:p>
            <a:pPr>
              <a:lnSpc>
                <a:spcPts val="1500"/>
              </a:lnSpc>
            </a:pPr>
            <a:r>
              <a:rPr lang="zh-CN" altLang="zh-CN" sz="1200" dirty="0">
                <a:latin typeface="微软雅黑" panose="020B0503020204020204" pitchFamily="34" charset="-122"/>
                <a:ea typeface="微软雅黑" panose="020B0503020204020204" pitchFamily="34" charset="-122"/>
              </a:rPr>
              <a:t>主要指标解读及注意事项</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项目名称</a:t>
            </a:r>
            <a:r>
              <a:rPr lang="zh-CN" altLang="zh-CN" sz="1200" dirty="0">
                <a:latin typeface="微软雅黑" panose="020B0503020204020204" pitchFamily="34" charset="-122"/>
                <a:ea typeface="微软雅黑" panose="020B0503020204020204" pitchFamily="34" charset="-122"/>
              </a:rPr>
              <a:t>，是指在建工程项目名称。</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开工日期</a:t>
            </a:r>
            <a:r>
              <a:rPr lang="zh-CN" altLang="zh-CN" sz="1200" dirty="0">
                <a:latin typeface="微软雅黑" panose="020B0503020204020204" pitchFamily="34" charset="-122"/>
                <a:ea typeface="微软雅黑" panose="020B0503020204020204" pitchFamily="34" charset="-122"/>
              </a:rPr>
              <a:t>，填列在建工程开工批复日期。</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工程建设情况</a:t>
            </a:r>
            <a:r>
              <a:rPr lang="zh-CN" altLang="zh-CN" sz="1200" dirty="0">
                <a:latin typeface="微软雅黑" panose="020B0503020204020204" pitchFamily="34" charset="-122"/>
                <a:ea typeface="微软雅黑" panose="020B0503020204020204" pitchFamily="34" charset="-122"/>
              </a:rPr>
              <a:t>：包括在建、停建、建成未使用、已投入使用，手工选择填列。若选填“建成未使用”则需填写“未转固原因”，若选填“已投入使用”，则需同时填写“投入使用日期”和“未转固原因”。</a:t>
            </a:r>
            <a:r>
              <a:rPr lang="zh-CN" altLang="zh-CN" sz="1200" b="1" dirty="0">
                <a:latin typeface="微软雅黑" panose="020B0503020204020204" pitchFamily="34" charset="-122"/>
                <a:ea typeface="微软雅黑" panose="020B0503020204020204" pitchFamily="34" charset="-122"/>
              </a:rPr>
              <a:t>未转固原因</a:t>
            </a:r>
            <a:r>
              <a:rPr lang="zh-CN" altLang="zh-CN" sz="1200" dirty="0">
                <a:latin typeface="微软雅黑" panose="020B0503020204020204" pitchFamily="34" charset="-122"/>
                <a:ea typeface="微软雅黑" panose="020B0503020204020204" pitchFamily="34" charset="-122"/>
              </a:rPr>
              <a:t>目前可以选择“未完成项目竣工决算”、“未完成工程结算”、“未完成项目验收”、“未取得相关证件”、“财务处理问题”、“其他”，如果填写“其他”，则要在备注中说明，需要单位根据实际情况填列。前面也提到了，许多单位存在的在建工程未转固是因为没有及时进行账务处理，建议这种情况在</a:t>
            </a:r>
            <a:r>
              <a:rPr lang="en-US" altLang="zh-CN" sz="1200" dirty="0">
                <a:latin typeface="微软雅黑" panose="020B0503020204020204" pitchFamily="34" charset="-122"/>
                <a:ea typeface="微软雅黑" panose="020B0503020204020204" pitchFamily="34" charset="-122"/>
              </a:rPr>
              <a:t>2018</a:t>
            </a:r>
            <a:r>
              <a:rPr lang="zh-CN" altLang="zh-CN" sz="1200" dirty="0">
                <a:latin typeface="微软雅黑" panose="020B0503020204020204" pitchFamily="34" charset="-122"/>
                <a:ea typeface="微软雅黑" panose="020B0503020204020204" pitchFamily="34" charset="-122"/>
              </a:rPr>
              <a:t>年根据会计制度规定尽快调整账务，规范已使用的在建工程管理。</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计划投资总额</a:t>
            </a:r>
            <a:r>
              <a:rPr lang="zh-CN" altLang="zh-CN" sz="1200" dirty="0">
                <a:latin typeface="微软雅黑" panose="020B0503020204020204" pitchFamily="34" charset="-122"/>
                <a:ea typeface="微软雅黑" panose="020B0503020204020204" pitchFamily="34" charset="-122"/>
              </a:rPr>
              <a:t>，根据在建工程项目总概算数额填列，如有调整，按调整后的金额填列。</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累计完成投资</a:t>
            </a:r>
            <a:r>
              <a:rPr lang="zh-CN" altLang="zh-CN" sz="1200" dirty="0">
                <a:latin typeface="微软雅黑" panose="020B0503020204020204" pitchFamily="34" charset="-122"/>
                <a:ea typeface="微软雅黑" panose="020B0503020204020204" pitchFamily="34" charset="-122"/>
              </a:rPr>
              <a:t>，根据在建工程项目历年</a:t>
            </a:r>
            <a:r>
              <a:rPr lang="zh-CN" altLang="zh-CN" sz="1200" dirty="0">
                <a:solidFill>
                  <a:srgbClr val="C00000"/>
                </a:solidFill>
                <a:latin typeface="微软雅黑" panose="020B0503020204020204" pitchFamily="34" charset="-122"/>
                <a:ea typeface="微软雅黑" panose="020B0503020204020204" pitchFamily="34" charset="-122"/>
              </a:rPr>
              <a:t>累计</a:t>
            </a:r>
            <a:r>
              <a:rPr lang="zh-CN" altLang="en-US" sz="1200" dirty="0">
                <a:solidFill>
                  <a:srgbClr val="C00000"/>
                </a:solidFill>
                <a:latin typeface="微软雅黑" panose="020B0503020204020204" pitchFamily="34" charset="-122"/>
                <a:ea typeface="微软雅黑" panose="020B0503020204020204" pitchFamily="34" charset="-122"/>
              </a:rPr>
              <a:t>到位</a:t>
            </a:r>
            <a:r>
              <a:rPr lang="zh-CN" altLang="zh-CN" sz="1200" dirty="0">
                <a:latin typeface="微软雅黑" panose="020B0503020204020204" pitchFamily="34" charset="-122"/>
                <a:ea typeface="微软雅黑" panose="020B0503020204020204" pitchFamily="34" charset="-122"/>
              </a:rPr>
              <a:t>的投资金额填列。</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当年投资额</a:t>
            </a:r>
            <a:r>
              <a:rPr lang="zh-CN" altLang="zh-CN" sz="1200" dirty="0">
                <a:latin typeface="微软雅黑" panose="020B0503020204020204" pitchFamily="34" charset="-122"/>
                <a:ea typeface="微软雅黑" panose="020B0503020204020204" pitchFamily="34" charset="-122"/>
              </a:rPr>
              <a:t>，根据在建工程项目当年已投资金额填列。</a:t>
            </a:r>
            <a:endParaRPr lang="en-US" altLang="zh-CN" sz="1200" dirty="0">
              <a:latin typeface="微软雅黑" panose="020B0503020204020204" pitchFamily="34" charset="-122"/>
              <a:ea typeface="微软雅黑" panose="020B0503020204020204" pitchFamily="34" charset="-122"/>
            </a:endParaRPr>
          </a:p>
          <a:p>
            <a:pPr marL="228600" indent="-228600">
              <a:lnSpc>
                <a:spcPts val="1500"/>
              </a:lnSpc>
              <a:buFont typeface="+mj-ea"/>
              <a:buAutoNum type="circleNumDbPlain"/>
            </a:pPr>
            <a:r>
              <a:rPr lang="zh-CN" altLang="zh-CN" sz="1200" b="1" dirty="0">
                <a:latin typeface="微软雅黑" panose="020B0503020204020204" pitchFamily="34" charset="-122"/>
                <a:ea typeface="微软雅黑" panose="020B0503020204020204" pitchFamily="34" charset="-122"/>
              </a:rPr>
              <a:t>期末账面数</a:t>
            </a:r>
            <a:r>
              <a:rPr lang="zh-CN" altLang="zh-CN" sz="1200" dirty="0">
                <a:latin typeface="微软雅黑" panose="020B0503020204020204" pitchFamily="34" charset="-122"/>
                <a:ea typeface="微软雅黑" panose="020B0503020204020204" pitchFamily="34" charset="-122"/>
              </a:rPr>
              <a:t>，反映在建工程项目期末财务账面数，暂未实行基建并账的单位，参照有关会计制度的并账要求填报。</a:t>
            </a:r>
          </a:p>
        </p:txBody>
      </p:sp>
      <p:grpSp>
        <p:nvGrpSpPr>
          <p:cNvPr id="2" name="组合 1"/>
          <p:cNvGrpSpPr/>
          <p:nvPr/>
        </p:nvGrpSpPr>
        <p:grpSpPr>
          <a:xfrm>
            <a:off x="-4445" y="85090"/>
            <a:ext cx="9174480" cy="450215"/>
            <a:chOff x="-7" y="134"/>
            <a:chExt cx="14448" cy="709"/>
          </a:xfrm>
        </p:grpSpPr>
        <p:pic>
          <p:nvPicPr>
            <p:cNvPr id="3" name="图片 2"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2000"/>
                                  </p:iterate>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09</a:t>
            </a:r>
            <a:r>
              <a:rPr lang="zh-CN" altLang="en-US" sz="2000" b="1" dirty="0">
                <a:solidFill>
                  <a:srgbClr val="545454"/>
                </a:solidFill>
                <a:latin typeface="微软雅黑" panose="020B0503020204020204" pitchFamily="34" charset="-122"/>
                <a:ea typeface="微软雅黑" panose="020B0503020204020204" pitchFamily="34" charset="-122"/>
              </a:rPr>
              <a:t>行政单位公共基础设施情况表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5168" y="1097137"/>
            <a:ext cx="9000000" cy="3806005"/>
          </a:xfrm>
          <a:prstGeom prst="rect">
            <a:avLst/>
          </a:prstGeom>
        </p:spPr>
      </p:pic>
      <p:sp>
        <p:nvSpPr>
          <p:cNvPr id="13" name="对角圆角矩形 12"/>
          <p:cNvSpPr/>
          <p:nvPr/>
        </p:nvSpPr>
        <p:spPr>
          <a:xfrm>
            <a:off x="3505228" y="2495552"/>
            <a:ext cx="5638772" cy="2619349"/>
          </a:xfrm>
          <a:prstGeom prst="round2DiagRect">
            <a:avLst/>
          </a:prstGeom>
          <a:gradFill>
            <a:gsLst>
              <a:gs pos="35000">
                <a:schemeClr val="accent5">
                  <a:tint val="37000"/>
                  <a:satMod val="300000"/>
                  <a:alpha val="71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4" name="矩形 13"/>
          <p:cNvSpPr/>
          <p:nvPr/>
        </p:nvSpPr>
        <p:spPr>
          <a:xfrm>
            <a:off x="3657624" y="2539462"/>
            <a:ext cx="5465820" cy="2400657"/>
          </a:xfrm>
          <a:prstGeom prst="rect">
            <a:avLst/>
          </a:prstGeom>
        </p:spPr>
        <p:txBody>
          <a:bodyPr wrap="square">
            <a:spAutoFit/>
          </a:bodyPr>
          <a:lstStyle/>
          <a:p>
            <a:pPr>
              <a:lnSpc>
                <a:spcPct val="150000"/>
              </a:lnSpc>
            </a:pPr>
            <a:r>
              <a:rPr lang="zh-CN" altLang="zh-CN" sz="1600" b="1" dirty="0">
                <a:latin typeface="微软雅黑" panose="020B0503020204020204" pitchFamily="34" charset="-122"/>
                <a:ea typeface="微软雅黑" panose="020B0503020204020204" pitchFamily="34" charset="-122"/>
                <a:cs typeface="Times New Roman" panose="02020603050405020304" pitchFamily="18" charset="0"/>
              </a:rPr>
              <a:t>主要指标解读及注意事项</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a:t>
            </a:r>
          </a:p>
          <a:p>
            <a:pPr indent="444500">
              <a:lnSpc>
                <a:spcPct val="150000"/>
              </a:lnSpc>
            </a:pP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本表指针对行政单位需要填报，</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由按规定对其负有管理维护职责的部门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单位</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填报。多个部门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单位</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共同管理维护的公共基础设施，应当由对该资产负有主要管理维护职责或者承担后续主要支出责任的部门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单位</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填报。分为多个组成部分由不同部门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单位</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分别管理维护的公共基础设施，应当由各个部门</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单位</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分别填报对其负责管理维护的公共基础设施的相应部分。</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2"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vertical)">
                                      <p:cBhvr>
                                        <p:cTn id="16" dur="50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10</a:t>
            </a:r>
            <a:r>
              <a:rPr lang="zh-CN" altLang="en-US" sz="2000" b="1" dirty="0">
                <a:solidFill>
                  <a:srgbClr val="545454"/>
                </a:solidFill>
                <a:latin typeface="微软雅黑" panose="020B0503020204020204" pitchFamily="34" charset="-122"/>
                <a:ea typeface="微软雅黑" panose="020B0503020204020204" pitchFamily="34" charset="-122"/>
              </a:rPr>
              <a:t>资产出租出借情况表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4505" y="1073324"/>
            <a:ext cx="9108000" cy="2397418"/>
          </a:xfrm>
          <a:prstGeom prst="rect">
            <a:avLst/>
          </a:prstGeom>
        </p:spPr>
      </p:pic>
      <p:sp>
        <p:nvSpPr>
          <p:cNvPr id="4" name="矩形 3"/>
          <p:cNvSpPr/>
          <p:nvPr/>
        </p:nvSpPr>
        <p:spPr>
          <a:xfrm>
            <a:off x="0" y="3435326"/>
            <a:ext cx="9144000" cy="1754326"/>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主要指标解读及注意事项：</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a:pPr>
            <a:r>
              <a:rPr lang="zh-CN" altLang="en-US" sz="1200" b="1" dirty="0">
                <a:latin typeface="微软雅黑" panose="020B0503020204020204" pitchFamily="34" charset="-122"/>
                <a:ea typeface="微软雅黑" panose="020B0503020204020204" pitchFamily="34" charset="-122"/>
              </a:rPr>
              <a:t>填表范围</a:t>
            </a:r>
            <a:r>
              <a:rPr lang="zh-CN" altLang="en-US" sz="1200" dirty="0">
                <a:latin typeface="微软雅黑" panose="020B0503020204020204" pitchFamily="34" charset="-122"/>
                <a:ea typeface="微软雅黑" panose="020B0503020204020204" pitchFamily="34" charset="-122"/>
              </a:rPr>
              <a:t>，本表反映单位本期账面资产出租出借的相关情况，包括期末尚在出租出借资产和本期内结束出租出借资产。</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a:pPr>
            <a:r>
              <a:rPr lang="zh-CN" altLang="en-US" sz="1200" b="1" dirty="0">
                <a:latin typeface="微软雅黑" panose="020B0503020204020204" pitchFamily="34" charset="-122"/>
                <a:ea typeface="微软雅黑" panose="020B0503020204020204" pitchFamily="34" charset="-122"/>
              </a:rPr>
              <a:t>本期多次出租出借的资产</a:t>
            </a:r>
            <a:r>
              <a:rPr lang="zh-CN" altLang="en-US" sz="1200" dirty="0">
                <a:latin typeface="微软雅黑" panose="020B0503020204020204" pitchFamily="34" charset="-122"/>
                <a:ea typeface="微软雅黑" panose="020B0503020204020204" pitchFamily="34" charset="-122"/>
              </a:rPr>
              <a:t>，为避免重复统计出租出借资产价值，同一资产（房屋、土地等资产以拆分后出租出借部分为准）本期多次出租出借的，应合并作为一条记录填写，其中“承租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方”、“出租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期限”、“审批情况”按照最新合同信息填写，“本期实收出租（借）收益”按照合并后的当年总收益进行填写。</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a:pPr>
            <a:r>
              <a:rPr lang="zh-CN" altLang="en-US" sz="1200" b="1" dirty="0">
                <a:latin typeface="微软雅黑" panose="020B0503020204020204" pitchFamily="34" charset="-122"/>
                <a:ea typeface="微软雅黑" panose="020B0503020204020204" pitchFamily="34" charset="-122"/>
              </a:rPr>
              <a:t>资产分类</a:t>
            </a:r>
            <a:r>
              <a:rPr lang="zh-CN" altLang="en-US" sz="1200" dirty="0">
                <a:latin typeface="微软雅黑" panose="020B0503020204020204" pitchFamily="34" charset="-122"/>
                <a:ea typeface="微软雅黑" panose="020B0503020204020204" pitchFamily="34" charset="-122"/>
              </a:rPr>
              <a:t>，固定资产依据</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固定资产分类与代码</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GB/T14885-2010</a:t>
            </a:r>
            <a:r>
              <a:rPr lang="zh-CN" altLang="en-US" sz="1200" dirty="0">
                <a:latin typeface="微软雅黑" panose="020B0503020204020204" pitchFamily="34" charset="-122"/>
                <a:ea typeface="微软雅黑" panose="020B0503020204020204" pitchFamily="34" charset="-122"/>
              </a:rPr>
              <a:t>）填列；无形资产依据</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无形资产分类与代码</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GB/T35416-2017</a:t>
            </a:r>
            <a:r>
              <a:rPr lang="zh-CN" altLang="en-US" sz="1200" dirty="0">
                <a:latin typeface="微软雅黑" panose="020B0503020204020204" pitchFamily="34" charset="-122"/>
                <a:ea typeface="微软雅黑" panose="020B0503020204020204" pitchFamily="34" charset="-122"/>
              </a:rPr>
              <a:t>）进行填列；流动资产按货币性资金、其他流动资产选择填列。户外附属设施等出租出借情况按其他资产填列。</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a:pPr>
            <a:r>
              <a:rPr lang="zh-CN" altLang="en-US" sz="1200" b="1" dirty="0">
                <a:latin typeface="微软雅黑" panose="020B0503020204020204" pitchFamily="34" charset="-122"/>
                <a:ea typeface="微软雅黑" panose="020B0503020204020204" pitchFamily="34" charset="-122"/>
              </a:rPr>
              <a:t>账面原值</a:t>
            </a:r>
            <a:r>
              <a:rPr lang="zh-CN" altLang="en-US" sz="1200" dirty="0">
                <a:latin typeface="微软雅黑" panose="020B0503020204020204" pitchFamily="34" charset="-122"/>
                <a:ea typeface="微软雅黑" panose="020B0503020204020204" pitchFamily="34" charset="-122"/>
              </a:rPr>
              <a:t>，指用于出租出借资产实际取得时原值。</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a:pPr>
            <a:r>
              <a:rPr lang="zh-CN" altLang="en-US" sz="1200" b="1" dirty="0">
                <a:latin typeface="微软雅黑" panose="020B0503020204020204" pitchFamily="34" charset="-122"/>
                <a:ea typeface="微软雅黑" panose="020B0503020204020204" pitchFamily="34" charset="-122"/>
              </a:rPr>
              <a:t>出租出借数量</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面积</a:t>
            </a:r>
            <a:r>
              <a:rPr lang="zh-CN" altLang="en-US" sz="1200" dirty="0">
                <a:latin typeface="微软雅黑" panose="020B0503020204020204" pitchFamily="34" charset="-122"/>
                <a:ea typeface="微软雅黑" panose="020B0503020204020204" pitchFamily="34" charset="-122"/>
              </a:rPr>
              <a:t>，出租出借设备和车辆等按实际出租出借的数量填列；出租出借土地和房屋按实际出租出借的面积填列。</a:t>
            </a:r>
            <a:endParaRPr lang="en-US" altLang="zh-CN" sz="12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10</a:t>
            </a:r>
            <a:r>
              <a:rPr lang="zh-CN" altLang="en-US" sz="2000" b="1" dirty="0">
                <a:solidFill>
                  <a:srgbClr val="545454"/>
                </a:solidFill>
                <a:latin typeface="微软雅黑" panose="020B0503020204020204" pitchFamily="34" charset="-122"/>
                <a:ea typeface="微软雅黑" panose="020B0503020204020204" pitchFamily="34" charset="-122"/>
              </a:rPr>
              <a:t>资产出租出借情况表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4505" y="1076008"/>
            <a:ext cx="9108000" cy="2397418"/>
          </a:xfrm>
          <a:prstGeom prst="rect">
            <a:avLst/>
          </a:prstGeom>
        </p:spPr>
      </p:pic>
      <p:sp>
        <p:nvSpPr>
          <p:cNvPr id="4" name="矩形 3"/>
          <p:cNvSpPr/>
          <p:nvPr/>
        </p:nvSpPr>
        <p:spPr>
          <a:xfrm>
            <a:off x="0" y="3625826"/>
            <a:ext cx="9144000" cy="1569660"/>
          </a:xfrm>
          <a:prstGeom prst="rect">
            <a:avLst/>
          </a:prstGeom>
        </p:spPr>
        <p:txBody>
          <a:bodyPr wrap="square">
            <a:spAutoFit/>
          </a:bodyPr>
          <a:lstStyle/>
          <a:p>
            <a:pPr marL="228600" indent="-228600">
              <a:buFont typeface="+mj-ea"/>
              <a:buAutoNum type="circleNumDbPlain" startAt="6"/>
            </a:pPr>
            <a:r>
              <a:rPr lang="zh-CN" altLang="en-US" sz="1200" b="1" dirty="0">
                <a:latin typeface="微软雅黑" panose="020B0503020204020204" pitchFamily="34" charset="-122"/>
                <a:ea typeface="微软雅黑" panose="020B0503020204020204" pitchFamily="34" charset="-122"/>
              </a:rPr>
              <a:t>出租出借资产价值</a:t>
            </a:r>
            <a:r>
              <a:rPr lang="zh-CN" altLang="en-US" sz="1200" dirty="0">
                <a:latin typeface="微软雅黑" panose="020B0503020204020204" pitchFamily="34" charset="-122"/>
                <a:ea typeface="微软雅黑" panose="020B0503020204020204" pitchFamily="34" charset="-122"/>
              </a:rPr>
              <a:t>，如出租出借土地、房屋及构筑物，由报表软件按出租出借面积占比计算出租出借资产价值；如出租出借除土地和房屋及构筑物以外的其他资产，出租出借资产价值</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账面原值。</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startAt="6"/>
            </a:pPr>
            <a:r>
              <a:rPr lang="zh-CN" altLang="en-US" sz="1200" b="1" dirty="0">
                <a:latin typeface="微软雅黑" panose="020B0503020204020204" pitchFamily="34" charset="-122"/>
                <a:ea typeface="微软雅黑" panose="020B0503020204020204" pitchFamily="34" charset="-122"/>
              </a:rPr>
              <a:t>承租（借）方</a:t>
            </a:r>
            <a:r>
              <a:rPr lang="zh-CN" altLang="en-US" sz="1200" dirty="0">
                <a:latin typeface="微软雅黑" panose="020B0503020204020204" pitchFamily="34" charset="-122"/>
                <a:ea typeface="微软雅黑" panose="020B0503020204020204" pitchFamily="34" charset="-122"/>
              </a:rPr>
              <a:t>，按实际承租（借）方填列。</a:t>
            </a:r>
            <a:r>
              <a:rPr lang="zh-CN" altLang="en-US" sz="1200" b="1" dirty="0">
                <a:latin typeface="微软雅黑" panose="020B0503020204020204" pitchFamily="34" charset="-122"/>
                <a:ea typeface="微软雅黑" panose="020B0503020204020204" pitchFamily="34" charset="-122"/>
              </a:rPr>
              <a:t>出租（借）期限</a:t>
            </a:r>
            <a:r>
              <a:rPr lang="zh-CN" altLang="en-US" sz="1200" dirty="0">
                <a:latin typeface="微软雅黑" panose="020B0503020204020204" pitchFamily="34" charset="-122"/>
                <a:ea typeface="微软雅黑" panose="020B0503020204020204" pitchFamily="34" charset="-122"/>
              </a:rPr>
              <a:t>，按出租出借合同起止日期分别填列。</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startAt="6"/>
            </a:pPr>
            <a:r>
              <a:rPr lang="zh-CN" altLang="en-US" sz="1200" b="1" dirty="0">
                <a:latin typeface="微软雅黑" panose="020B0503020204020204" pitchFamily="34" charset="-122"/>
                <a:ea typeface="微软雅黑" panose="020B0503020204020204" pitchFamily="34" charset="-122"/>
              </a:rPr>
              <a:t>本期实收出租（借）收益</a:t>
            </a:r>
            <a:r>
              <a:rPr lang="zh-CN" altLang="en-US" sz="1200" dirty="0">
                <a:latin typeface="微软雅黑" panose="020B0503020204020204" pitchFamily="34" charset="-122"/>
                <a:ea typeface="微软雅黑" panose="020B0503020204020204" pitchFamily="34" charset="-122"/>
              </a:rPr>
              <a:t>，为报表年度当年实际收到的出租出借收益（注意是税后）。</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startAt="6"/>
            </a:pPr>
            <a:r>
              <a:rPr lang="zh-CN" altLang="en-US" sz="1200" b="1" dirty="0">
                <a:latin typeface="微软雅黑" panose="020B0503020204020204" pitchFamily="34" charset="-122"/>
                <a:ea typeface="微软雅黑" panose="020B0503020204020204" pitchFamily="34" charset="-122"/>
              </a:rPr>
              <a:t>审批情况</a:t>
            </a:r>
            <a:r>
              <a:rPr lang="zh-CN" altLang="en-US" sz="1200" dirty="0">
                <a:latin typeface="微软雅黑" panose="020B0503020204020204" pitchFamily="34" charset="-122"/>
                <a:ea typeface="微软雅黑" panose="020B0503020204020204" pitchFamily="34" charset="-122"/>
              </a:rPr>
              <a:t>，按财政部门审批、主管部门审批、单位内部审批、未审批选择填列。</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startAt="6"/>
            </a:pPr>
            <a:r>
              <a:rPr lang="zh-CN" altLang="en-US" sz="1200" b="1" dirty="0">
                <a:latin typeface="微软雅黑" panose="020B0503020204020204" pitchFamily="34" charset="-122"/>
                <a:ea typeface="微软雅黑" panose="020B0503020204020204" pitchFamily="34" charset="-122"/>
              </a:rPr>
              <a:t>往期出租出借事项收益情况</a:t>
            </a:r>
            <a:r>
              <a:rPr lang="zh-CN" altLang="en-US" sz="1200" dirty="0">
                <a:latin typeface="微软雅黑" panose="020B0503020204020204" pitchFamily="34" charset="-122"/>
                <a:ea typeface="微软雅黑" panose="020B0503020204020204" pitchFamily="34" charset="-122"/>
              </a:rPr>
              <a:t>，这一行为往年出租出借事项，在报表年度收到往年出租出借收益的情况，仅填写</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栏“本期实收出租（借）收益”。</a:t>
            </a:r>
            <a:endParaRPr lang="en-US" altLang="zh-CN" sz="1200" dirty="0">
              <a:latin typeface="微软雅黑" panose="020B0503020204020204" pitchFamily="34" charset="-122"/>
              <a:ea typeface="微软雅黑" panose="020B0503020204020204" pitchFamily="34" charset="-122"/>
            </a:endParaRPr>
          </a:p>
          <a:p>
            <a:pPr marL="228600" indent="-228600">
              <a:buFont typeface="+mj-ea"/>
              <a:buAutoNum type="circleNumDbPlain" startAt="6"/>
            </a:pPr>
            <a:r>
              <a:rPr lang="zh-CN" altLang="en-US" sz="1200" b="1" dirty="0">
                <a:latin typeface="微软雅黑" panose="020B0503020204020204" pitchFamily="34" charset="-122"/>
                <a:ea typeface="微软雅黑" panose="020B0503020204020204" pitchFamily="34" charset="-122"/>
              </a:rPr>
              <a:t>删除</a:t>
            </a:r>
            <a:r>
              <a:rPr lang="zh-CN" altLang="en-US" sz="1200" dirty="0">
                <a:latin typeface="微软雅黑" panose="020B0503020204020204" pitchFamily="34" charset="-122"/>
                <a:ea typeface="微软雅黑" panose="020B0503020204020204" pitchFamily="34" charset="-122"/>
              </a:rPr>
              <a:t>了“累计应收总额”、“累计已收总额”、“当年应收”、“批准文号”等指标。</a:t>
            </a:r>
          </a:p>
        </p:txBody>
      </p:sp>
      <p:sp>
        <p:nvSpPr>
          <p:cNvPr id="13" name="矩形 12"/>
          <p:cNvSpPr/>
          <p:nvPr/>
        </p:nvSpPr>
        <p:spPr>
          <a:xfrm>
            <a:off x="0" y="3435326"/>
            <a:ext cx="9144000" cy="276999"/>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主要指标解读及注意事项：</a:t>
            </a:r>
            <a:endParaRPr lang="en-US" altLang="zh-CN" sz="12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2000"/>
                                  </p:iterate>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11</a:t>
            </a:r>
            <a:r>
              <a:rPr lang="zh-CN" altLang="en-US" sz="2000" b="1" dirty="0">
                <a:solidFill>
                  <a:srgbClr val="545454"/>
                </a:solidFill>
                <a:latin typeface="微软雅黑" panose="020B0503020204020204" pitchFamily="34" charset="-122"/>
                <a:ea typeface="微软雅黑" panose="020B0503020204020204" pitchFamily="34" charset="-122"/>
              </a:rPr>
              <a:t>资产处置情况表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27249" y="1114209"/>
            <a:ext cx="9108000" cy="1301128"/>
          </a:xfrm>
          <a:prstGeom prst="rect">
            <a:avLst/>
          </a:prstGeom>
        </p:spPr>
      </p:pic>
      <p:sp>
        <p:nvSpPr>
          <p:cNvPr id="5" name="矩形 4"/>
          <p:cNvSpPr/>
          <p:nvPr/>
        </p:nvSpPr>
        <p:spPr>
          <a:xfrm>
            <a:off x="76049" y="2475208"/>
            <a:ext cx="8839237" cy="2631490"/>
          </a:xfrm>
          <a:prstGeom prst="rect">
            <a:avLst/>
          </a:prstGeom>
        </p:spPr>
        <p:txBody>
          <a:bodyPr wrap="square">
            <a:spAutoFit/>
          </a:bodyPr>
          <a:lstStyle/>
          <a:p>
            <a:pPr>
              <a:lnSpc>
                <a:spcPts val="2200"/>
              </a:lnSpc>
            </a:pPr>
            <a:r>
              <a:rPr lang="zh-CN" altLang="zh-CN" sz="1400" dirty="0">
                <a:latin typeface="微软雅黑" panose="020B0503020204020204" pitchFamily="34" charset="-122"/>
                <a:ea typeface="微软雅黑" panose="020B0503020204020204" pitchFamily="34" charset="-122"/>
              </a:rPr>
              <a:t>主要指标解读及注意事项</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342900" indent="-342900">
              <a:lnSpc>
                <a:spcPts val="2200"/>
              </a:lnSpc>
              <a:buFont typeface="+mj-ea"/>
              <a:buAutoNum type="circleNumDbPlain"/>
            </a:pPr>
            <a:r>
              <a:rPr lang="zh-CN" altLang="zh-CN" sz="1400" b="1" dirty="0">
                <a:latin typeface="微软雅黑" panose="020B0503020204020204" pitchFamily="34" charset="-122"/>
                <a:ea typeface="微软雅黑" panose="020B0503020204020204" pitchFamily="34" charset="-122"/>
              </a:rPr>
              <a:t>处置形式</a:t>
            </a:r>
            <a:r>
              <a:rPr lang="zh-CN" altLang="zh-CN" sz="1400" dirty="0">
                <a:latin typeface="微软雅黑" panose="020B0503020204020204" pitchFamily="34" charset="-122"/>
                <a:ea typeface="微软雅黑" panose="020B0503020204020204" pitchFamily="34" charset="-122"/>
              </a:rPr>
              <a:t>，包括出售出让转让、无偿调拨（划转）、对外捐赠、置换、报废报损、货币性资产损失核销、其他，手工选择填列。</a:t>
            </a:r>
            <a:endParaRPr lang="en-US" altLang="zh-CN" sz="1400" b="1" dirty="0">
              <a:latin typeface="微软雅黑" panose="020B0503020204020204" pitchFamily="34" charset="-122"/>
              <a:ea typeface="微软雅黑" panose="020B0503020204020204" pitchFamily="34" charset="-122"/>
            </a:endParaRPr>
          </a:p>
          <a:p>
            <a:pPr marL="342900" indent="-342900">
              <a:lnSpc>
                <a:spcPts val="2200"/>
              </a:lnSpc>
              <a:buFont typeface="+mj-ea"/>
              <a:buAutoNum type="circleNumDbPlain"/>
            </a:pPr>
            <a:r>
              <a:rPr lang="zh-CN" altLang="zh-CN" sz="1400" b="1" dirty="0">
                <a:latin typeface="微软雅黑" panose="020B0503020204020204" pitchFamily="34" charset="-122"/>
                <a:ea typeface="微软雅黑" panose="020B0503020204020204" pitchFamily="34" charset="-122"/>
              </a:rPr>
              <a:t>处置资产类别</a:t>
            </a:r>
            <a:r>
              <a:rPr lang="zh-CN" altLang="zh-CN" sz="1400" dirty="0">
                <a:latin typeface="微软雅黑" panose="020B0503020204020204" pitchFamily="34" charset="-122"/>
                <a:ea typeface="微软雅黑" panose="020B0503020204020204" pitchFamily="34" charset="-122"/>
              </a:rPr>
              <a:t>，分为固定资产、无形资产、长期投资、在建工程和其他资产，满足一批资产处置事项涉及多类别资产的填报。</a:t>
            </a:r>
            <a:endParaRPr lang="en-US" altLang="zh-CN" sz="1400" b="1" dirty="0">
              <a:latin typeface="微软雅黑" panose="020B0503020204020204" pitchFamily="34" charset="-122"/>
              <a:ea typeface="微软雅黑" panose="020B0503020204020204" pitchFamily="34" charset="-122"/>
            </a:endParaRPr>
          </a:p>
          <a:p>
            <a:pPr marL="342900" indent="-342900">
              <a:lnSpc>
                <a:spcPts val="2200"/>
              </a:lnSpc>
              <a:buFont typeface="+mj-ea"/>
              <a:buAutoNum type="circleNumDbPlain"/>
            </a:pPr>
            <a:r>
              <a:rPr lang="zh-CN" altLang="zh-CN" sz="1400" b="1" dirty="0">
                <a:latin typeface="微软雅黑" panose="020B0503020204020204" pitchFamily="34" charset="-122"/>
                <a:ea typeface="微软雅黑" panose="020B0503020204020204" pitchFamily="34" charset="-122"/>
              </a:rPr>
              <a:t>数量</a:t>
            </a:r>
            <a:r>
              <a:rPr lang="zh-CN" altLang="zh-CN" sz="1400" dirty="0">
                <a:latin typeface="微软雅黑" panose="020B0503020204020204" pitchFamily="34" charset="-122"/>
                <a:ea typeface="微软雅黑" panose="020B0503020204020204" pitchFamily="34" charset="-122"/>
              </a:rPr>
              <a:t>，处置房屋及土地使用权按实际处置的面积填列；处置通用设备、专用设备、文物和陈列品、图书档案、家具用具装具及动植物按实际处置的数量填列。</a:t>
            </a:r>
            <a:endParaRPr lang="en-US" altLang="zh-CN" sz="1400" b="1" dirty="0">
              <a:latin typeface="微软雅黑" panose="020B0503020204020204" pitchFamily="34" charset="-122"/>
              <a:ea typeface="微软雅黑" panose="020B0503020204020204" pitchFamily="34" charset="-122"/>
            </a:endParaRPr>
          </a:p>
          <a:p>
            <a:pPr marL="342900" indent="-342900">
              <a:lnSpc>
                <a:spcPts val="2200"/>
              </a:lnSpc>
              <a:buFont typeface="+mj-ea"/>
              <a:buAutoNum type="circleNumDbPlain"/>
            </a:pPr>
            <a:r>
              <a:rPr lang="zh-CN" altLang="zh-CN" sz="1400" b="1" dirty="0">
                <a:latin typeface="微软雅黑" panose="020B0503020204020204" pitchFamily="34" charset="-122"/>
                <a:ea typeface="微软雅黑" panose="020B0503020204020204" pitchFamily="34" charset="-122"/>
              </a:rPr>
              <a:t>本期实收处置收益</a:t>
            </a:r>
            <a:r>
              <a:rPr lang="zh-CN" altLang="zh-CN" sz="1400" dirty="0">
                <a:latin typeface="微软雅黑" panose="020B0503020204020204" pitchFamily="34" charset="-122"/>
                <a:ea typeface="微软雅黑" panose="020B0503020204020204" pitchFamily="34" charset="-122"/>
              </a:rPr>
              <a:t>，填列实际收到的扣除相关税费、手续费等的处置净收益。</a:t>
            </a:r>
            <a:endParaRPr lang="en-US" altLang="zh-CN" sz="1400" b="1" dirty="0">
              <a:latin typeface="微软雅黑" panose="020B0503020204020204" pitchFamily="34" charset="-122"/>
              <a:ea typeface="微软雅黑" panose="020B0503020204020204" pitchFamily="34" charset="-122"/>
            </a:endParaRPr>
          </a:p>
          <a:p>
            <a:pPr marL="342900" indent="-342900">
              <a:lnSpc>
                <a:spcPts val="2200"/>
              </a:lnSpc>
              <a:buFont typeface="+mj-ea"/>
              <a:buAutoNum type="circleNumDbPlain"/>
            </a:pPr>
            <a:r>
              <a:rPr lang="zh-CN" altLang="zh-CN" sz="1400" b="1" dirty="0">
                <a:solidFill>
                  <a:srgbClr val="C00000"/>
                </a:solidFill>
                <a:latin typeface="微软雅黑" panose="020B0503020204020204" pitchFamily="34" charset="-122"/>
                <a:ea typeface="微软雅黑" panose="020B0503020204020204" pitchFamily="34" charset="-122"/>
              </a:rPr>
              <a:t>往期处置事项收益情况</a:t>
            </a:r>
            <a:r>
              <a:rPr lang="zh-CN" altLang="zh-CN" sz="1400" dirty="0">
                <a:latin typeface="微软雅黑" panose="020B0503020204020204" pitchFamily="34" charset="-122"/>
                <a:ea typeface="微软雅黑" panose="020B0503020204020204" pitchFamily="34" charset="-122"/>
              </a:rPr>
              <a:t>，为报表年度收到往年处置收益，仅填写</a:t>
            </a:r>
            <a:r>
              <a:rPr lang="en-US" altLang="zh-CN" sz="1400" dirty="0">
                <a:latin typeface="微软雅黑" panose="020B0503020204020204" pitchFamily="34" charset="-122"/>
                <a:ea typeface="微软雅黑" panose="020B0503020204020204" pitchFamily="34" charset="-122"/>
              </a:rPr>
              <a:t>51</a:t>
            </a:r>
            <a:r>
              <a:rPr lang="zh-CN" altLang="zh-CN" sz="1400" dirty="0">
                <a:latin typeface="微软雅黑" panose="020B0503020204020204" pitchFamily="34" charset="-122"/>
                <a:ea typeface="微软雅黑" panose="020B0503020204020204" pitchFamily="34" charset="-122"/>
              </a:rPr>
              <a:t>栏本期实收处置收益、</a:t>
            </a:r>
            <a:r>
              <a:rPr lang="en-US" altLang="zh-CN" sz="1400" dirty="0">
                <a:latin typeface="微软雅黑" panose="020B0503020204020204" pitchFamily="34" charset="-122"/>
                <a:ea typeface="微软雅黑" panose="020B0503020204020204" pitchFamily="34" charset="-122"/>
              </a:rPr>
              <a:t>52</a:t>
            </a:r>
            <a:r>
              <a:rPr lang="zh-CN" altLang="zh-CN" sz="1400" dirty="0">
                <a:latin typeface="微软雅黑" panose="020B0503020204020204" pitchFamily="34" charset="-122"/>
                <a:ea typeface="微软雅黑" panose="020B0503020204020204" pitchFamily="34" charset="-122"/>
              </a:rPr>
              <a:t>栏本期已缴。</a:t>
            </a:r>
          </a:p>
        </p:txBody>
      </p:sp>
      <p:grpSp>
        <p:nvGrpSpPr>
          <p:cNvPr id="2" name="组合 1"/>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500"/>
                            </p:stCondLst>
                            <p:childTnLst>
                              <p:par>
                                <p:cTn id="18" presetID="22" presetClass="entr" presetSubtype="4" fill="hold" grpId="0" nodeType="afterEffect">
                                  <p:stCondLst>
                                    <p:cond delay="0"/>
                                  </p:stCondLst>
                                  <p:iterate type="lt">
                                    <p:tmPct val="2000"/>
                                  </p:iterate>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12</a:t>
            </a:r>
            <a:r>
              <a:rPr lang="zh-CN" altLang="en-US" sz="2000" b="1" dirty="0">
                <a:solidFill>
                  <a:srgbClr val="545454"/>
                </a:solidFill>
                <a:latin typeface="微软雅黑" panose="020B0503020204020204" pitchFamily="34" charset="-122"/>
                <a:ea typeface="微软雅黑" panose="020B0503020204020204" pitchFamily="34" charset="-122"/>
              </a:rPr>
              <a:t>对外投资情况表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112" y="1149517"/>
            <a:ext cx="9108000" cy="1721320"/>
          </a:xfrm>
          <a:prstGeom prst="rect">
            <a:avLst/>
          </a:prstGeom>
        </p:spPr>
      </p:pic>
      <p:sp>
        <p:nvSpPr>
          <p:cNvPr id="4" name="矩形 3"/>
          <p:cNvSpPr/>
          <p:nvPr/>
        </p:nvSpPr>
        <p:spPr>
          <a:xfrm>
            <a:off x="0" y="2842739"/>
            <a:ext cx="9128112" cy="2349361"/>
          </a:xfrm>
          <a:prstGeom prst="rect">
            <a:avLst/>
          </a:prstGeom>
        </p:spPr>
        <p:txBody>
          <a:bodyPr wrap="square">
            <a:spAutoFit/>
          </a:bodyPr>
          <a:lstStyle/>
          <a:p>
            <a:pPr>
              <a:lnSpc>
                <a:spcPts val="1600"/>
              </a:lnSpc>
            </a:pPr>
            <a:r>
              <a:rPr lang="zh-CN" altLang="zh-CN" sz="1200" dirty="0">
                <a:latin typeface="微软雅黑" panose="020B0503020204020204" pitchFamily="34" charset="-122"/>
                <a:ea typeface="微软雅黑" panose="020B0503020204020204" pitchFamily="34" charset="-122"/>
              </a:rPr>
              <a:t>主要指标解读及注意事项</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被投资单位（项目）名称</a:t>
            </a:r>
            <a:r>
              <a:rPr lang="zh-CN" altLang="zh-CN" sz="1200" dirty="0">
                <a:latin typeface="微软雅黑" panose="020B0503020204020204" pitchFamily="34" charset="-122"/>
                <a:ea typeface="微软雅黑" panose="020B0503020204020204" pitchFamily="34" charset="-122"/>
              </a:rPr>
              <a:t>，填写被投资单位（项目）全称。</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出资资产账面原值</a:t>
            </a:r>
            <a:r>
              <a:rPr lang="zh-CN" altLang="zh-CN" sz="1200" dirty="0">
                <a:latin typeface="微软雅黑" panose="020B0503020204020204" pitchFamily="34" charset="-122"/>
                <a:ea typeface="微软雅黑" panose="020B0503020204020204" pitchFamily="34" charset="-122"/>
              </a:rPr>
              <a:t>，按实际出资资产类型填列资产原值。</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对外投资期末账面数</a:t>
            </a:r>
            <a:r>
              <a:rPr lang="zh-CN" altLang="zh-CN" sz="1200" dirty="0">
                <a:latin typeface="微软雅黑" panose="020B0503020204020204" pitchFamily="34" charset="-122"/>
                <a:ea typeface="微软雅黑" panose="020B0503020204020204" pitchFamily="34" charset="-122"/>
              </a:rPr>
              <a:t>，反映投资单位各项对外投资的期末账面金额。</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投资性质</a:t>
            </a:r>
            <a:r>
              <a:rPr lang="zh-CN" altLang="zh-CN" sz="1200" dirty="0">
                <a:latin typeface="微软雅黑" panose="020B0503020204020204" pitchFamily="34" charset="-122"/>
                <a:ea typeface="微软雅黑" panose="020B0503020204020204" pitchFamily="34" charset="-122"/>
              </a:rPr>
              <a:t>，按长期债券投资、长期股权投资、短期投资选择填列。</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债券投资</a:t>
            </a:r>
            <a:r>
              <a:rPr lang="zh-CN" altLang="zh-CN" sz="1200" dirty="0">
                <a:latin typeface="微软雅黑" panose="020B0503020204020204" pitchFamily="34" charset="-122"/>
                <a:ea typeface="微软雅黑" panose="020B0503020204020204" pitchFamily="34" charset="-122"/>
              </a:rPr>
              <a:t>，指单位购买各种债券形成的投资，包括国债、企业债券等债券投资。</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债券投资期末投资金额</a:t>
            </a:r>
            <a:r>
              <a:rPr lang="zh-CN" altLang="zh-CN" sz="1200" dirty="0">
                <a:latin typeface="微软雅黑" panose="020B0503020204020204" pitchFamily="34" charset="-122"/>
                <a:ea typeface="微软雅黑" panose="020B0503020204020204" pitchFamily="34" charset="-122"/>
              </a:rPr>
              <a:t>，填列单位实际购买债券金额，为累计投资金额。</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债券投资本期投资金额</a:t>
            </a:r>
            <a:r>
              <a:rPr lang="zh-CN" altLang="zh-CN" sz="1200" dirty="0">
                <a:latin typeface="微软雅黑" panose="020B0503020204020204" pitchFamily="34" charset="-122"/>
                <a:ea typeface="微软雅黑" panose="020B0503020204020204" pitchFamily="34" charset="-122"/>
              </a:rPr>
              <a:t>，填列单位本年度实际购买债券金额。</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债券投资票面金额</a:t>
            </a:r>
            <a:r>
              <a:rPr lang="zh-CN" altLang="zh-CN" sz="1200" dirty="0">
                <a:latin typeface="微软雅黑" panose="020B0503020204020204" pitchFamily="34" charset="-122"/>
                <a:ea typeface="微软雅黑" panose="020B0503020204020204" pitchFamily="34" charset="-122"/>
              </a:rPr>
              <a:t>，填列债券票面所载实际金额。</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股权投资</a:t>
            </a:r>
            <a:r>
              <a:rPr lang="zh-CN" altLang="en-US" sz="1200" b="1"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指单位以流动资产、固定资产、无形资产和其他资产投资于其他企业形成的投资。</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a:pPr>
            <a:r>
              <a:rPr lang="zh-CN" altLang="zh-CN" sz="1200" b="1" dirty="0">
                <a:latin typeface="微软雅黑" panose="020B0503020204020204" pitchFamily="34" charset="-122"/>
                <a:ea typeface="微软雅黑" panose="020B0503020204020204" pitchFamily="34" charset="-122"/>
              </a:rPr>
              <a:t>股权投资期末投资金额</a:t>
            </a:r>
            <a:r>
              <a:rPr lang="zh-CN" altLang="zh-CN" sz="1200" dirty="0">
                <a:latin typeface="微软雅黑" panose="020B0503020204020204" pitchFamily="34" charset="-122"/>
                <a:ea typeface="微软雅黑" panose="020B0503020204020204" pitchFamily="34" charset="-122"/>
              </a:rPr>
              <a:t>，填列单位投资累计投资金额，依据初始投资额、追加投资额及处置投资额计算。</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单户表填报</a:t>
            </a:r>
            <a:r>
              <a:rPr lang="en-US" altLang="zh-CN" sz="1600" b="1" dirty="0">
                <a:solidFill>
                  <a:srgbClr val="545454"/>
                </a:solidFill>
                <a:latin typeface="微软雅黑" panose="020B0503020204020204" pitchFamily="34" charset="-122"/>
                <a:ea typeface="微软雅黑" panose="020B0503020204020204" pitchFamily="34" charset="-122"/>
              </a:rPr>
              <a:t>__</a:t>
            </a:r>
            <a:r>
              <a:rPr lang="zh-CN" altLang="en-US" sz="2000" b="1" dirty="0">
                <a:solidFill>
                  <a:srgbClr val="545454"/>
                </a:solidFill>
                <a:latin typeface="微软雅黑" panose="020B0503020204020204" pitchFamily="34" charset="-122"/>
                <a:ea typeface="微软雅黑" panose="020B0503020204020204" pitchFamily="34" charset="-122"/>
              </a:rPr>
              <a:t>财资</a:t>
            </a:r>
            <a:r>
              <a:rPr lang="en-US" altLang="zh-CN" sz="2000" b="1" dirty="0">
                <a:solidFill>
                  <a:srgbClr val="545454"/>
                </a:solidFill>
                <a:latin typeface="微软雅黑" panose="020B0503020204020204" pitchFamily="34" charset="-122"/>
                <a:ea typeface="微软雅黑" panose="020B0503020204020204" pitchFamily="34" charset="-122"/>
              </a:rPr>
              <a:t>12</a:t>
            </a:r>
            <a:r>
              <a:rPr lang="zh-CN" altLang="en-US" sz="2000" b="1" dirty="0">
                <a:solidFill>
                  <a:srgbClr val="545454"/>
                </a:solidFill>
                <a:latin typeface="微软雅黑" panose="020B0503020204020204" pitchFamily="34" charset="-122"/>
                <a:ea typeface="微软雅黑" panose="020B0503020204020204" pitchFamily="34" charset="-122"/>
              </a:rPr>
              <a:t>对外投资情况表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112" y="1149517"/>
            <a:ext cx="9108000" cy="1721320"/>
          </a:xfrm>
          <a:prstGeom prst="rect">
            <a:avLst/>
          </a:prstGeom>
        </p:spPr>
      </p:pic>
      <p:sp>
        <p:nvSpPr>
          <p:cNvPr id="4" name="矩形 3"/>
          <p:cNvSpPr/>
          <p:nvPr/>
        </p:nvSpPr>
        <p:spPr>
          <a:xfrm>
            <a:off x="0" y="3045939"/>
            <a:ext cx="9128112" cy="2144177"/>
          </a:xfrm>
          <a:prstGeom prst="rect">
            <a:avLst/>
          </a:prstGeom>
        </p:spPr>
        <p:txBody>
          <a:bodyPr wrap="square">
            <a:spAutoFit/>
          </a:bodyPr>
          <a:lstStyle/>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股权投资本期投资金额</a:t>
            </a:r>
            <a:r>
              <a:rPr lang="zh-CN" altLang="zh-CN" sz="1200" dirty="0">
                <a:latin typeface="微软雅黑" panose="020B0503020204020204" pitchFamily="34" charset="-122"/>
                <a:ea typeface="微软雅黑" panose="020B0503020204020204" pitchFamily="34" charset="-122"/>
              </a:rPr>
              <a:t>，填列单位本年度实际投资金额。</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期末持股比例</a:t>
            </a:r>
            <a:r>
              <a:rPr lang="zh-CN" altLang="en-US" sz="1200" b="1"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填列单位期末对被投资单位的实际持股比例。</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否实际控制</a:t>
            </a:r>
            <a:r>
              <a:rPr lang="zh-CN" altLang="en-US" sz="1200" b="1"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根据对被投资单位是否具有实际控制权利（根据《企业国有资产交易监督管理办法》（国务院国资委 财政部令第</a:t>
            </a:r>
            <a:r>
              <a:rPr lang="en-US" altLang="zh-CN" sz="1200" dirty="0">
                <a:latin typeface="微软雅黑" panose="020B0503020204020204" pitchFamily="34" charset="-122"/>
                <a:ea typeface="微软雅黑" panose="020B0503020204020204" pitchFamily="34" charset="-122"/>
              </a:rPr>
              <a:t>32</a:t>
            </a:r>
            <a:r>
              <a:rPr lang="zh-CN" altLang="zh-CN" sz="1200" dirty="0">
                <a:latin typeface="微软雅黑" panose="020B0503020204020204" pitchFamily="34" charset="-122"/>
                <a:ea typeface="微软雅黑" panose="020B0503020204020204" pitchFamily="34" charset="-122"/>
              </a:rPr>
              <a:t>号））第四条有关规定确定），选填是、否。</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组织形式</a:t>
            </a:r>
            <a:r>
              <a:rPr lang="zh-CN" altLang="en-US" sz="1200" b="1"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按照被投资企业的不同组织形式，按照</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组织形式标识码表”选择填列。</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是否上市</a:t>
            </a:r>
            <a:r>
              <a:rPr lang="zh-CN" altLang="zh-CN" sz="1200" dirty="0">
                <a:latin typeface="微软雅黑" panose="020B0503020204020204" pitchFamily="34" charset="-122"/>
                <a:ea typeface="微软雅黑" panose="020B0503020204020204" pitchFamily="34" charset="-122"/>
              </a:rPr>
              <a:t>，按照被投资单位是否为上市公司选填（“新三板”公开挂牌的公司暂按非上市公司填列）。</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经营状况</a:t>
            </a:r>
            <a:r>
              <a:rPr lang="zh-CN" altLang="zh-CN" sz="1200" dirty="0">
                <a:latin typeface="微软雅黑" panose="020B0503020204020204" pitchFamily="34" charset="-122"/>
                <a:ea typeface="微软雅黑" panose="020B0503020204020204" pitchFamily="34" charset="-122"/>
              </a:rPr>
              <a:t>，反映被投资单位经营状况，按照正常经营、停业歇业、代注销、已注销待清理、其他选择填列。</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本期实收投资收益</a:t>
            </a:r>
            <a:r>
              <a:rPr lang="zh-CN" altLang="zh-CN" sz="1200" dirty="0">
                <a:latin typeface="微软雅黑" panose="020B0503020204020204" pitchFamily="34" charset="-122"/>
                <a:ea typeface="微软雅黑" panose="020B0503020204020204" pitchFamily="34" charset="-122"/>
              </a:rPr>
              <a:t>，指单位本年度已经收取的投资收益，不含企业上缴的企业国有资本收益。</a:t>
            </a:r>
            <a:endParaRPr lang="en-US" altLang="zh-CN" sz="1200" b="1" dirty="0">
              <a:latin typeface="微软雅黑" panose="020B0503020204020204" pitchFamily="34" charset="-122"/>
              <a:ea typeface="微软雅黑" panose="020B0503020204020204" pitchFamily="34" charset="-122"/>
            </a:endParaRPr>
          </a:p>
          <a:p>
            <a:pPr marL="228600" indent="-228600">
              <a:lnSpc>
                <a:spcPts val="1600"/>
              </a:lnSpc>
              <a:buFont typeface="+mj-ea"/>
              <a:buAutoNum type="circleNumDbPlain" startAt="11"/>
            </a:pPr>
            <a:r>
              <a:rPr lang="zh-CN" altLang="zh-CN" sz="1200" b="1" dirty="0">
                <a:latin typeface="微软雅黑" panose="020B0503020204020204" pitchFamily="34" charset="-122"/>
                <a:ea typeface="微软雅黑" panose="020B0503020204020204" pitchFamily="34" charset="-122"/>
              </a:rPr>
              <a:t>删除</a:t>
            </a:r>
            <a:r>
              <a:rPr lang="zh-CN" altLang="zh-CN" sz="1200" dirty="0">
                <a:latin typeface="微软雅黑" panose="020B0503020204020204" pitchFamily="34" charset="-122"/>
                <a:ea typeface="微软雅黑" panose="020B0503020204020204" pitchFamily="34" charset="-122"/>
              </a:rPr>
              <a:t>“初始投资额”、“追加投资额”、“已处置投资额”、“购买日期”、“到期日”、“初始投资日期”，以及“所有者权益”下面全部选项。</a:t>
            </a:r>
          </a:p>
        </p:txBody>
      </p:sp>
      <p:sp>
        <p:nvSpPr>
          <p:cNvPr id="14" name="矩形 13"/>
          <p:cNvSpPr/>
          <p:nvPr/>
        </p:nvSpPr>
        <p:spPr>
          <a:xfrm>
            <a:off x="0" y="2842739"/>
            <a:ext cx="9128112" cy="297517"/>
          </a:xfrm>
          <a:prstGeom prst="rect">
            <a:avLst/>
          </a:prstGeom>
        </p:spPr>
        <p:txBody>
          <a:bodyPr wrap="square">
            <a:spAutoFit/>
          </a:bodyPr>
          <a:lstStyle/>
          <a:p>
            <a:pPr>
              <a:lnSpc>
                <a:spcPts val="1600"/>
              </a:lnSpc>
            </a:pPr>
            <a:r>
              <a:rPr lang="zh-CN" altLang="zh-CN" sz="1200" dirty="0">
                <a:latin typeface="微软雅黑" panose="020B0503020204020204" pitchFamily="34" charset="-122"/>
                <a:ea typeface="微软雅黑" panose="020B0503020204020204" pitchFamily="34" charset="-122"/>
              </a:rPr>
              <a:t>主要指标解读及注意事项</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wd">
                                    <p:tmPct val="2000"/>
                                  </p:iterate>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汇总表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sp>
        <p:nvSpPr>
          <p:cNvPr id="2" name="矩形 1"/>
          <p:cNvSpPr/>
          <p:nvPr/>
        </p:nvSpPr>
        <p:spPr>
          <a:xfrm>
            <a:off x="293370" y="1012214"/>
            <a:ext cx="8380623" cy="307777"/>
          </a:xfrm>
          <a:prstGeom prst="rect">
            <a:avLst/>
          </a:prstGeom>
        </p:spPr>
        <p:txBody>
          <a:bodyPr wrap="square">
            <a:spAutoFit/>
          </a:bodyPr>
          <a:lstStyle/>
          <a:p>
            <a:r>
              <a:rPr lang="zh-CN" altLang="zh-CN" sz="1400" dirty="0">
                <a:latin typeface="微软雅黑" panose="020B0503020204020204" pitchFamily="34" charset="-122"/>
                <a:ea typeface="微软雅黑" panose="020B0503020204020204" pitchFamily="34" charset="-122"/>
              </a:rPr>
              <a:t>汇总表均为系统提取填列，无需手工填列。汇总打印报表金额单位为“万元”（保留两位小数）。</a:t>
            </a:r>
          </a:p>
        </p:txBody>
      </p:sp>
      <p:graphicFrame>
        <p:nvGraphicFramePr>
          <p:cNvPr id="61" name="Group 3"/>
          <p:cNvGraphicFramePr/>
          <p:nvPr/>
        </p:nvGraphicFramePr>
        <p:xfrm>
          <a:off x="341903" y="1322409"/>
          <a:ext cx="8116195" cy="3755079"/>
        </p:xfrm>
        <a:graphic>
          <a:graphicData uri="http://schemas.openxmlformats.org/drawingml/2006/table">
            <a:tbl>
              <a:tblPr/>
              <a:tblGrid>
                <a:gridCol w="2658791"/>
                <a:gridCol w="5457404"/>
              </a:tblGrid>
              <a:tr h="36082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8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报表编号</a:t>
                      </a:r>
                      <a:endParaRPr kumimoji="0" lang="en-US" altLang="zh-CN" sz="18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报表名称</a:t>
                      </a:r>
                      <a:endPar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89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fontAlgn="ctr"/>
                      <a:r>
                        <a:rPr lang="zh-CN" altLang="en-US" sz="1600" b="0" i="0" u="none" strike="noStrike" dirty="0">
                          <a:solidFill>
                            <a:schemeClr val="bg1"/>
                          </a:solidFill>
                          <a:effectLst/>
                          <a:latin typeface="微软雅黑" panose="020B0503020204020204" pitchFamily="34" charset="-122"/>
                          <a:ea typeface="微软雅黑" panose="020B0503020204020204" pitchFamily="34" charset="-122"/>
                        </a:rPr>
                        <a:t>资产负债简表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330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机构人员情况表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3389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资产情况汇总表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资产配置情况汇总表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资产使用情况汇总表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资产处置情况汇总表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资产收益情况汇总表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财资综</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anose="020B0503020204020204" pitchFamily="34" charset="-122"/>
                          <a:ea typeface="微软雅黑" panose="020B0503020204020204" pitchFamily="34" charset="-122"/>
                          <a:cs typeface="+mn-cs"/>
                        </a:rPr>
                        <a:t>行政单位公共基础设施情况汇总表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bl>
          </a:graphicData>
        </a:graphic>
      </p:graphicFrame>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lt">
                                    <p:tmPct val="2000"/>
                                  </p:iterate>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167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02</a:t>
            </a:r>
            <a:r>
              <a:rPr lang="zh-CN" altLang="en-US" sz="2000" b="1">
                <a:solidFill>
                  <a:srgbClr val="545454"/>
                </a:solidFill>
                <a:latin typeface="微软雅黑" panose="020B0503020204020204" pitchFamily="34" charset="-122"/>
                <a:ea typeface="微软雅黑" panose="020B0503020204020204" pitchFamily="34" charset="-122"/>
              </a:rPr>
              <a:t>机构人员情况表</a:t>
            </a:r>
            <a:endParaRPr lang="en-US" altLang="zh-CN" sz="2000" b="1">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85108" y="1117799"/>
            <a:ext cx="7992000" cy="3696398"/>
          </a:xfrm>
          <a:prstGeom prst="rect">
            <a:avLst/>
          </a:prstGeom>
        </p:spPr>
      </p:pic>
      <p:sp>
        <p:nvSpPr>
          <p:cNvPr id="15" name="矩形 14"/>
          <p:cNvSpPr/>
          <p:nvPr/>
        </p:nvSpPr>
        <p:spPr>
          <a:xfrm>
            <a:off x="185999" y="4842105"/>
            <a:ext cx="8380623" cy="307777"/>
          </a:xfrm>
          <a:prstGeom prst="rect">
            <a:avLst/>
          </a:prstGeom>
        </p:spPr>
        <p:txBody>
          <a:bodyPr wrap="square">
            <a:spAutoFit/>
          </a:bodyPr>
          <a:lstStyle/>
          <a:p>
            <a:r>
              <a:rPr lang="zh-CN" altLang="en-US" sz="1400">
                <a:latin typeface="微软雅黑" panose="020B0503020204020204" pitchFamily="34" charset="-122"/>
                <a:ea typeface="微软雅黑" panose="020B0503020204020204" pitchFamily="34" charset="-122"/>
              </a:rPr>
              <a:t>机构人员情况表</a:t>
            </a:r>
            <a:r>
              <a:rPr lang="zh-CN" altLang="en-US" sz="1400" b="1">
                <a:latin typeface="微软雅黑" panose="020B0503020204020204" pitchFamily="34" charset="-122"/>
                <a:ea typeface="微软雅黑" panose="020B0503020204020204" pitchFamily="34" charset="-122"/>
              </a:rPr>
              <a:t>与单户表一致</a:t>
            </a:r>
            <a:r>
              <a:rPr lang="zh-CN" altLang="zh-CN" sz="1400">
                <a:latin typeface="微软雅黑" panose="020B0503020204020204" pitchFamily="34" charset="-122"/>
                <a:ea typeface="微软雅黑" panose="020B0503020204020204" pitchFamily="34" charset="-122"/>
              </a:rPr>
              <a:t>。</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p:cNvGrpSpPr/>
          <p:nvPr/>
        </p:nvGrpSpPr>
        <p:grpSpPr>
          <a:xfrm>
            <a:off x="144000" y="1000114"/>
            <a:ext cx="5544000" cy="4098257"/>
            <a:chOff x="52499" y="1171011"/>
            <a:chExt cx="5544000" cy="4098257"/>
          </a:xfrm>
        </p:grpSpPr>
        <p:pic>
          <p:nvPicPr>
            <p:cNvPr id="8" name="图片 7"/>
            <p:cNvPicPr>
              <a:picLocks noChangeAspect="1"/>
            </p:cNvPicPr>
            <p:nvPr/>
          </p:nvPicPr>
          <p:blipFill>
            <a:blip r:embed="rId3"/>
            <a:stretch>
              <a:fillRect/>
            </a:stretch>
          </p:blipFill>
          <p:spPr>
            <a:xfrm>
              <a:off x="52499" y="1171011"/>
              <a:ext cx="5544000" cy="4098257"/>
            </a:xfrm>
            <a:prstGeom prst="rect">
              <a:avLst/>
            </a:prstGeom>
          </p:spPr>
        </p:pic>
        <p:sp>
          <p:nvSpPr>
            <p:cNvPr id="9" name="矩形 8"/>
            <p:cNvSpPr/>
            <p:nvPr/>
          </p:nvSpPr>
          <p:spPr>
            <a:xfrm>
              <a:off x="52499" y="4110799"/>
              <a:ext cx="1065372"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571486"/>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03</a:t>
            </a:r>
            <a:r>
              <a:rPr lang="zh-CN" altLang="en-US" sz="2000" b="1">
                <a:solidFill>
                  <a:srgbClr val="545454"/>
                </a:solidFill>
                <a:latin typeface="微软雅黑" panose="020B0503020204020204" pitchFamily="34" charset="-122"/>
                <a:ea typeface="微软雅黑" panose="020B0503020204020204" pitchFamily="34" charset="-122"/>
              </a:rPr>
              <a:t>资产情况汇总表</a:t>
            </a:r>
            <a:endParaRPr lang="en-US" altLang="zh-CN" sz="2000" b="1">
              <a:solidFill>
                <a:srgbClr val="545454"/>
              </a:solidFill>
              <a:latin typeface="微软雅黑" panose="020B0503020204020204" pitchFamily="34" charset="-122"/>
              <a:ea typeface="微软雅黑" panose="020B0503020204020204" pitchFamily="34" charset="-122"/>
            </a:endParaRPr>
          </a:p>
        </p:txBody>
      </p:sp>
      <p:sp>
        <p:nvSpPr>
          <p:cNvPr id="19" name="剪去同侧角的矩形 18"/>
          <p:cNvSpPr/>
          <p:nvPr/>
        </p:nvSpPr>
        <p:spPr>
          <a:xfrm rot="16200000">
            <a:off x="5338827" y="1332048"/>
            <a:ext cx="4203091" cy="3432490"/>
          </a:xfrm>
          <a:prstGeom prst="snip2SameRect">
            <a:avLst>
              <a:gd name="adj1" fmla="val 10113"/>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矩形 19"/>
          <p:cNvSpPr/>
          <p:nvPr/>
        </p:nvSpPr>
        <p:spPr>
          <a:xfrm>
            <a:off x="5940152" y="1128665"/>
            <a:ext cx="3110477" cy="4524315"/>
          </a:xfrm>
          <a:prstGeom prst="rect">
            <a:avLst/>
          </a:prstGeom>
        </p:spPr>
        <p:txBody>
          <a:bodyPr wrap="square">
            <a:spAutoFit/>
          </a:bodyPr>
          <a:lstStyle/>
          <a:p>
            <a:pPr defTabSz="913765" fontAlgn="auto">
              <a:lnSpc>
                <a:spcPct val="150000"/>
              </a:lnSpc>
              <a:spcBef>
                <a:spcPts val="0"/>
              </a:spcBef>
              <a:spcAft>
                <a:spcPts val="0"/>
              </a:spcAft>
            </a:pPr>
            <a:r>
              <a:rPr lang="zh-CN" altLang="en-US" sz="1600" b="1" dirty="0">
                <a:solidFill>
                  <a:schemeClr val="bg1"/>
                </a:solidFill>
                <a:latin typeface="微软雅黑" panose="020B0503020204020204" pitchFamily="34" charset="-122"/>
                <a:ea typeface="微软雅黑" panose="020B0503020204020204" pitchFamily="34" charset="-122"/>
              </a:rPr>
              <a:t>解析说明：</a:t>
            </a:r>
            <a:endParaRPr lang="en-US" altLang="zh-CN" sz="1600" b="1" dirty="0">
              <a:solidFill>
                <a:schemeClr val="bg1"/>
              </a:solidFill>
              <a:latin typeface="微软雅黑" panose="020B0503020204020204" pitchFamily="34" charset="-122"/>
              <a:ea typeface="微软雅黑" panose="020B0503020204020204" pitchFamily="34" charset="-122"/>
            </a:endParaRPr>
          </a:p>
          <a:p>
            <a:pPr indent="444500" defTabSz="913765" fontAlgn="auto">
              <a:lnSpc>
                <a:spcPct val="15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反映流动资产、固定资产、无形资产、在建工程、长期投资和其他资产的期初和期末账面数情况，以及期末实有数情况。</a:t>
            </a:r>
          </a:p>
          <a:p>
            <a:pPr marL="342900" indent="-342900" defTabSz="913765" fontAlgn="auto">
              <a:lnSpc>
                <a:spcPct val="150000"/>
              </a:lnSpc>
              <a:spcBef>
                <a:spcPts val="0"/>
              </a:spcBef>
              <a:spcAft>
                <a:spcPts val="0"/>
              </a:spcAft>
              <a:buFont typeface="+mj-ea"/>
              <a:buAutoNum type="circleNumDbPlain"/>
            </a:pPr>
            <a:r>
              <a:rPr lang="zh-CN" altLang="en-US" sz="1600" dirty="0">
                <a:solidFill>
                  <a:schemeClr val="bg1"/>
                </a:solidFill>
                <a:latin typeface="微软雅黑" panose="020B0503020204020204" pitchFamily="34" charset="-122"/>
                <a:ea typeface="微软雅黑" panose="020B0503020204020204" pitchFamily="34" charset="-122"/>
              </a:rPr>
              <a:t>报表栏次以行政、事业、民非为主维度统计。</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defTabSz="913765" fontAlgn="auto">
              <a:lnSpc>
                <a:spcPct val="150000"/>
              </a:lnSpc>
              <a:spcBef>
                <a:spcPts val="0"/>
              </a:spcBef>
              <a:spcAft>
                <a:spcPts val="0"/>
              </a:spcAft>
              <a:buFont typeface="+mj-ea"/>
              <a:buAutoNum type="circleNumDbPlain"/>
            </a:pPr>
            <a:r>
              <a:rPr lang="zh-CN" altLang="en-US" sz="1600" dirty="0">
                <a:solidFill>
                  <a:schemeClr val="bg1"/>
                </a:solidFill>
                <a:latin typeface="微软雅黑" panose="020B0503020204020204" pitchFamily="34" charset="-122"/>
                <a:ea typeface="微软雅黑" panose="020B0503020204020204" pitchFamily="34" charset="-122"/>
              </a:rPr>
              <a:t>报表行次以资产类别为维度，并增加补充材料，反映使用其他单位房屋情况。</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defTabSz="913765" fontAlgn="auto">
              <a:lnSpc>
                <a:spcPct val="150000"/>
              </a:lnSpc>
              <a:spcBef>
                <a:spcPts val="0"/>
              </a:spcBef>
              <a:spcAft>
                <a:spcPts val="0"/>
              </a:spcAft>
              <a:buFont typeface="+mj-ea"/>
              <a:buAutoNum type="circleNumDbPlain"/>
            </a:pP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defTabSz="913765" fontAlgn="auto">
              <a:lnSpc>
                <a:spcPct val="150000"/>
              </a:lnSpc>
              <a:spcBef>
                <a:spcPts val="0"/>
              </a:spcBef>
              <a:spcAft>
                <a:spcPts val="0"/>
              </a:spcAft>
              <a:buFont typeface="+mj-ea"/>
              <a:buAutoNum type="circleNumDbPlain"/>
            </a:pP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ppt_x</p:attrName>
                                        </p:attrNameLst>
                                      </p:cBhvr>
                                      <p:tavLst>
                                        <p:tav tm="0">
                                          <p:val>
                                            <p:strVal val="#ppt_x+#ppt_w*1.125000"/>
                                          </p:val>
                                        </p:tav>
                                        <p:tav tm="100000">
                                          <p:val>
                                            <p:strVal val="#ppt_x"/>
                                          </p:val>
                                        </p:tav>
                                      </p:tavLst>
                                    </p:anim>
                                    <p:animEffect transition="in" filter="wipe(left)">
                                      <p:cBhvr>
                                        <p:cTn id="17" dur="500"/>
                                        <p:tgtEl>
                                          <p:spTgt spid="19"/>
                                        </p:tgtEl>
                                      </p:cBhvr>
                                    </p:animEffec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22" presetClass="entr" presetSubtype="2" fill="hold" nodeType="withEffect">
                                  <p:stCondLst>
                                    <p:cond delay="0"/>
                                  </p:stCondLst>
                                  <p:iterate type="lt">
                                    <p:tmPct val="2000"/>
                                  </p:iterate>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wipe(right)">
                                      <p:cBhvr>
                                        <p:cTn id="23" dur="500"/>
                                        <p:tgtEl>
                                          <p:spTgt spid="20">
                                            <p:txEl>
                                              <p:pRg st="1" end="1"/>
                                            </p:txEl>
                                          </p:spTgt>
                                        </p:tgtEl>
                                      </p:cBhvr>
                                    </p:animEffect>
                                  </p:childTnLst>
                                </p:cTn>
                              </p:par>
                              <p:par>
                                <p:cTn id="24" presetID="22" presetClass="entr" presetSubtype="2" fill="hold" nodeType="withEffect">
                                  <p:stCondLst>
                                    <p:cond delay="0"/>
                                  </p:stCondLst>
                                  <p:iterate type="lt">
                                    <p:tmPct val="2000"/>
                                  </p:iterate>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wipe(right)">
                                      <p:cBhvr>
                                        <p:cTn id="26" dur="500"/>
                                        <p:tgtEl>
                                          <p:spTgt spid="20">
                                            <p:txEl>
                                              <p:pRg st="2" end="2"/>
                                            </p:txEl>
                                          </p:spTgt>
                                        </p:tgtEl>
                                      </p:cBhvr>
                                    </p:animEffect>
                                  </p:childTnLst>
                                </p:cTn>
                              </p:par>
                              <p:par>
                                <p:cTn id="27" presetID="22" presetClass="entr" presetSubtype="2" fill="hold" nodeType="withEffect">
                                  <p:stCondLst>
                                    <p:cond delay="0"/>
                                  </p:stCondLst>
                                  <p:iterate type="lt">
                                    <p:tmPct val="2000"/>
                                  </p:iterate>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wipe(right)">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2118162"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资产报告的编报意义</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1071262" y="3885546"/>
            <a:ext cx="6895589" cy="705122"/>
          </a:xfrm>
          <a:prstGeom prst="roundRect">
            <a:avLst>
              <a:gd name="adj" fmla="val 7333"/>
            </a:avLst>
          </a:prstGeom>
          <a:solidFill>
            <a:srgbClr val="052E65"/>
          </a:solidFill>
          <a:ln w="9525">
            <a:noFill/>
            <a:round/>
          </a:ln>
          <a:effectLst/>
        </p:spPr>
        <p:txBody>
          <a:bodyPr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sp>
        <p:nvSpPr>
          <p:cNvPr id="13" name="Freeform 23"/>
          <p:cNvSpPr/>
          <p:nvPr/>
        </p:nvSpPr>
        <p:spPr bwMode="auto">
          <a:xfrm>
            <a:off x="1752674" y="2707878"/>
            <a:ext cx="2348235" cy="1177668"/>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wrap="none"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grpSp>
        <p:nvGrpSpPr>
          <p:cNvPr id="14" name="组合 13"/>
          <p:cNvGrpSpPr/>
          <p:nvPr/>
        </p:nvGrpSpPr>
        <p:grpSpPr>
          <a:xfrm>
            <a:off x="1071262" y="1352582"/>
            <a:ext cx="1665232" cy="1355296"/>
            <a:chOff x="2025650" y="1289050"/>
            <a:chExt cx="1544563" cy="1257131"/>
          </a:xfrm>
          <a:solidFill>
            <a:schemeClr val="accent1">
              <a:lumMod val="75000"/>
            </a:schemeClr>
          </a:solidFill>
        </p:grpSpPr>
        <p:sp>
          <p:nvSpPr>
            <p:cNvPr id="15" name="AutoShape 10"/>
            <p:cNvSpPr>
              <a:spLocks noChangeArrowheads="1"/>
            </p:cNvSpPr>
            <p:nvPr/>
          </p:nvSpPr>
          <p:spPr bwMode="auto">
            <a:xfrm>
              <a:off x="2025650" y="1289050"/>
              <a:ext cx="1544563" cy="1257131"/>
            </a:xfrm>
            <a:prstGeom prst="roundRect">
              <a:avLst>
                <a:gd name="adj" fmla="val 7333"/>
              </a:avLst>
            </a:prstGeom>
            <a:solidFill>
              <a:srgbClr val="052E65"/>
            </a:solidFill>
            <a:ln w="9525">
              <a:noFill/>
              <a:round/>
            </a:ln>
            <a:effectLst/>
          </p:spPr>
          <p:txBody>
            <a:bodyPr anchor="ctr"/>
            <a:lstStyle/>
            <a:p>
              <a:pPr>
                <a:defRPr/>
              </a:pPr>
              <a:endParaRPr lang="zh-CN" altLang="en-US" kern="0" dirty="0">
                <a:solidFill>
                  <a:sysClr val="windowText" lastClr="000000"/>
                </a:solidFill>
                <a:ea typeface="微软雅黑" panose="020B0503020204020204" pitchFamily="34" charset="-122"/>
              </a:endParaRPr>
            </a:p>
          </p:txBody>
        </p:sp>
        <p:sp>
          <p:nvSpPr>
            <p:cNvPr id="16" name="Text Box 12"/>
            <p:cNvSpPr txBox="1">
              <a:spLocks noChangeArrowheads="1"/>
            </p:cNvSpPr>
            <p:nvPr/>
          </p:nvSpPr>
          <p:spPr bwMode="auto">
            <a:xfrm>
              <a:off x="2086791" y="1521696"/>
              <a:ext cx="1422280" cy="710314"/>
            </a:xfrm>
            <a:prstGeom prst="rect">
              <a:avLst/>
            </a:prstGeom>
            <a:noFill/>
            <a:ln w="9525">
              <a:noFill/>
              <a:miter lim="800000"/>
            </a:ln>
            <a:effectLst/>
          </p:spPr>
          <p:txBody>
            <a:bodyPr wrap="square" lIns="72574" tIns="36287" rIns="72574" bIns="36287">
              <a:spAutoFit/>
            </a:bodyPr>
            <a:lstStyle/>
            <a:p>
              <a:pPr algn="ctr">
                <a:defRPr/>
              </a:pPr>
              <a:r>
                <a:rPr lang="zh-CN" altLang="en-US" sz="1500" kern="0" dirty="0">
                  <a:solidFill>
                    <a:srgbClr val="FFFFFF"/>
                  </a:solidFill>
                  <a:latin typeface="微软雅黑" panose="020B0503020204020204" pitchFamily="34" charset="-122"/>
                  <a:ea typeface="微软雅黑" panose="020B0503020204020204" pitchFamily="34" charset="-122"/>
                </a:rPr>
                <a:t>适应向人大报告国有资产管理情况制度要求</a:t>
              </a:r>
            </a:p>
          </p:txBody>
        </p:sp>
      </p:grpSp>
      <p:sp>
        <p:nvSpPr>
          <p:cNvPr id="17" name="Freeform 24"/>
          <p:cNvSpPr/>
          <p:nvPr/>
        </p:nvSpPr>
        <p:spPr bwMode="auto">
          <a:xfrm>
            <a:off x="4297402" y="2707878"/>
            <a:ext cx="385755" cy="1177668"/>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w="9525">
            <a:noFill/>
            <a:round/>
          </a:ln>
          <a:effectLst/>
        </p:spPr>
        <p:txBody>
          <a:bodyPr wrap="none"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grpSp>
        <p:nvGrpSpPr>
          <p:cNvPr id="18" name="组合 17"/>
          <p:cNvGrpSpPr/>
          <p:nvPr/>
        </p:nvGrpSpPr>
        <p:grpSpPr>
          <a:xfrm>
            <a:off x="3657624" y="1352582"/>
            <a:ext cx="1665313" cy="1355296"/>
            <a:chOff x="3714750" y="1289050"/>
            <a:chExt cx="1544638" cy="1257131"/>
          </a:xfrm>
          <a:solidFill>
            <a:schemeClr val="accent1">
              <a:lumMod val="75000"/>
            </a:schemeClr>
          </a:solidFill>
        </p:grpSpPr>
        <p:sp>
          <p:nvSpPr>
            <p:cNvPr id="19" name="AutoShape 14"/>
            <p:cNvSpPr>
              <a:spLocks noChangeArrowheads="1"/>
            </p:cNvSpPr>
            <p:nvPr/>
          </p:nvSpPr>
          <p:spPr bwMode="auto">
            <a:xfrm>
              <a:off x="3714750" y="1289050"/>
              <a:ext cx="1544638" cy="1257131"/>
            </a:xfrm>
            <a:prstGeom prst="roundRect">
              <a:avLst>
                <a:gd name="adj" fmla="val 7333"/>
              </a:avLst>
            </a:prstGeom>
            <a:solidFill>
              <a:srgbClr val="052E65"/>
            </a:solidFill>
            <a:ln w="9525">
              <a:noFill/>
              <a:round/>
            </a:ln>
            <a:effectLst/>
          </p:spPr>
          <p:txBody>
            <a:bodyPr anchor="ctr"/>
            <a:lstStyle/>
            <a:p>
              <a:pPr>
                <a:defRPr/>
              </a:pPr>
              <a:endParaRPr lang="zh-CN" altLang="en-US" kern="0" dirty="0">
                <a:solidFill>
                  <a:sysClr val="windowText" lastClr="000000"/>
                </a:solidFill>
                <a:ea typeface="微软雅黑" panose="020B0503020204020204" pitchFamily="34" charset="-122"/>
              </a:endParaRPr>
            </a:p>
          </p:txBody>
        </p:sp>
        <p:sp>
          <p:nvSpPr>
            <p:cNvPr id="20" name="Text Box 16"/>
            <p:cNvSpPr txBox="1">
              <a:spLocks noChangeArrowheads="1"/>
            </p:cNvSpPr>
            <p:nvPr/>
          </p:nvSpPr>
          <p:spPr bwMode="auto">
            <a:xfrm>
              <a:off x="3772773" y="1644031"/>
              <a:ext cx="1428589" cy="496201"/>
            </a:xfrm>
            <a:prstGeom prst="rect">
              <a:avLst/>
            </a:prstGeom>
            <a:noFill/>
            <a:ln w="9525">
              <a:noFill/>
              <a:miter lim="800000"/>
            </a:ln>
            <a:effectLst/>
          </p:spPr>
          <p:txBody>
            <a:bodyPr wrap="square" lIns="72574" tIns="36287" rIns="72574" bIns="36287">
              <a:spAutoFit/>
            </a:bodyPr>
            <a:lstStyle/>
            <a:p>
              <a:pPr lvl="0" algn="ctr">
                <a:defRPr/>
              </a:pPr>
              <a:r>
                <a:rPr lang="zh-CN" altLang="en-US" sz="1500" kern="0" dirty="0">
                  <a:solidFill>
                    <a:srgbClr val="FFFFFF"/>
                  </a:solidFill>
                  <a:latin typeface="微软雅黑" panose="020B0503020204020204" pitchFamily="34" charset="-122"/>
                  <a:ea typeface="微软雅黑" panose="020B0503020204020204" pitchFamily="34" charset="-122"/>
                </a:rPr>
                <a:t>建立和完善资产配置标准体系</a:t>
              </a:r>
            </a:p>
          </p:txBody>
        </p:sp>
      </p:grpSp>
      <p:sp>
        <p:nvSpPr>
          <p:cNvPr id="21" name="Freeform 25"/>
          <p:cNvSpPr/>
          <p:nvPr/>
        </p:nvSpPr>
        <p:spPr bwMode="auto">
          <a:xfrm flipH="1">
            <a:off x="4891632" y="2707878"/>
            <a:ext cx="2347200" cy="1177668"/>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wrap="none"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grpSp>
        <p:nvGrpSpPr>
          <p:cNvPr id="22" name="组合 21"/>
          <p:cNvGrpSpPr/>
          <p:nvPr/>
        </p:nvGrpSpPr>
        <p:grpSpPr>
          <a:xfrm>
            <a:off x="6304026" y="1352582"/>
            <a:ext cx="1662825" cy="1355296"/>
            <a:chOff x="5396633" y="1289050"/>
            <a:chExt cx="1542330" cy="1257131"/>
          </a:xfrm>
          <a:solidFill>
            <a:schemeClr val="accent1">
              <a:lumMod val="75000"/>
            </a:schemeClr>
          </a:solidFill>
        </p:grpSpPr>
        <p:sp>
          <p:nvSpPr>
            <p:cNvPr id="23" name="AutoShape 18"/>
            <p:cNvSpPr>
              <a:spLocks noChangeArrowheads="1"/>
            </p:cNvSpPr>
            <p:nvPr/>
          </p:nvSpPr>
          <p:spPr bwMode="auto">
            <a:xfrm>
              <a:off x="5396633" y="1289050"/>
              <a:ext cx="1542330" cy="1257131"/>
            </a:xfrm>
            <a:prstGeom prst="roundRect">
              <a:avLst>
                <a:gd name="adj" fmla="val 7333"/>
              </a:avLst>
            </a:prstGeom>
            <a:solidFill>
              <a:srgbClr val="052E65"/>
            </a:solidFill>
            <a:ln w="9525">
              <a:noFill/>
              <a:round/>
            </a:ln>
            <a:effectLst/>
          </p:spPr>
          <p:txBody>
            <a:bodyPr anchor="ctr"/>
            <a:lstStyle/>
            <a:p>
              <a:pPr>
                <a:defRPr/>
              </a:pPr>
              <a:endParaRPr lang="zh-CN" altLang="en-US" kern="0" dirty="0">
                <a:solidFill>
                  <a:sysClr val="windowText" lastClr="000000"/>
                </a:solidFill>
                <a:ea typeface="微软雅黑" panose="020B0503020204020204" pitchFamily="34" charset="-122"/>
              </a:endParaRPr>
            </a:p>
          </p:txBody>
        </p:sp>
        <p:sp>
          <p:nvSpPr>
            <p:cNvPr id="24" name="Text Box 20"/>
            <p:cNvSpPr txBox="1">
              <a:spLocks noChangeArrowheads="1"/>
            </p:cNvSpPr>
            <p:nvPr/>
          </p:nvSpPr>
          <p:spPr bwMode="auto">
            <a:xfrm>
              <a:off x="5552337" y="1644031"/>
              <a:ext cx="1319549" cy="496201"/>
            </a:xfrm>
            <a:prstGeom prst="rect">
              <a:avLst/>
            </a:prstGeom>
            <a:noFill/>
            <a:ln w="9525">
              <a:noFill/>
              <a:miter lim="800000"/>
            </a:ln>
            <a:effectLst/>
          </p:spPr>
          <p:txBody>
            <a:bodyPr lIns="72574" tIns="36287" rIns="72574" bIns="36287">
              <a:spAutoFit/>
            </a:bodyPr>
            <a:lstStyle/>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促进提高国有资产管理水平</a:t>
              </a:r>
            </a:p>
          </p:txBody>
        </p:sp>
      </p:grpSp>
      <p:sp>
        <p:nvSpPr>
          <p:cNvPr id="25" name="Text Box 21"/>
          <p:cNvSpPr txBox="1">
            <a:spLocks noChangeArrowheads="1"/>
          </p:cNvSpPr>
          <p:nvPr/>
        </p:nvSpPr>
        <p:spPr bwMode="auto">
          <a:xfrm>
            <a:off x="3029173" y="4053269"/>
            <a:ext cx="2884184" cy="417560"/>
          </a:xfrm>
          <a:prstGeom prst="rect">
            <a:avLst/>
          </a:prstGeom>
          <a:noFill/>
          <a:ln w="9525">
            <a:noFill/>
            <a:miter lim="800000"/>
          </a:ln>
          <a:effectLst/>
        </p:spPr>
        <p:txBody>
          <a:bodyPr wrap="square" lIns="78242" tIns="39121" rIns="78242" bIns="39121">
            <a:spAutoFit/>
          </a:bodyPr>
          <a:lstStyle/>
          <a:p>
            <a:pPr algn="ctr">
              <a:defRPr/>
            </a:pPr>
            <a:r>
              <a:rPr lang="zh-CN" altLang="en-US" sz="2200" kern="0" dirty="0">
                <a:solidFill>
                  <a:srgbClr val="FFFFFF"/>
                </a:solidFill>
                <a:ea typeface="微软雅黑" panose="020B0503020204020204" pitchFamily="34" charset="-122"/>
              </a:rPr>
              <a:t>资产报告</a:t>
            </a:r>
          </a:p>
        </p:txBody>
      </p:sp>
      <p:grpSp>
        <p:nvGrpSpPr>
          <p:cNvPr id="8" name="组合 7"/>
          <p:cNvGrpSpPr/>
          <p:nvPr/>
        </p:nvGrpSpPr>
        <p:grpSpPr>
          <a:xfrm>
            <a:off x="-4445" y="85090"/>
            <a:ext cx="9174480" cy="453390"/>
            <a:chOff x="-7" y="134"/>
            <a:chExt cx="14448" cy="714"/>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2"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6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13" grpId="0" animBg="1"/>
      <p:bldP spid="17" grpId="0" animBg="1"/>
      <p:bldP spid="21" grpId="0" animBg="1"/>
      <p:bldP spid="25"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04</a:t>
            </a:r>
            <a:r>
              <a:rPr lang="zh-CN" altLang="en-US" sz="2000" b="1">
                <a:solidFill>
                  <a:srgbClr val="545454"/>
                </a:solidFill>
                <a:latin typeface="微软雅黑" panose="020B0503020204020204" pitchFamily="34" charset="-122"/>
                <a:ea typeface="微软雅黑" panose="020B0503020204020204" pitchFamily="34" charset="-122"/>
              </a:rPr>
              <a:t>资产配置汇总表</a:t>
            </a:r>
            <a:endParaRPr lang="en-US" altLang="zh-CN" sz="2000" b="1">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0629" y="1105267"/>
            <a:ext cx="9036000" cy="3478889"/>
          </a:xfrm>
          <a:prstGeom prst="rect">
            <a:avLst/>
          </a:prstGeom>
        </p:spPr>
      </p:pic>
      <p:sp>
        <p:nvSpPr>
          <p:cNvPr id="4" name="矩形 3"/>
          <p:cNvSpPr/>
          <p:nvPr/>
        </p:nvSpPr>
        <p:spPr>
          <a:xfrm>
            <a:off x="167666" y="4698426"/>
            <a:ext cx="7891109" cy="338554"/>
          </a:xfrm>
          <a:prstGeom prst="rect">
            <a:avLst/>
          </a:prstGeom>
        </p:spPr>
        <p:txBody>
          <a:bodyPr wrap="square">
            <a:spAutoFit/>
          </a:bodyPr>
          <a:lstStyle/>
          <a:p>
            <a:r>
              <a:rPr lang="zh-CN" altLang="zh-CN" sz="1600">
                <a:latin typeface="微软雅黑" panose="020B0503020204020204" pitchFamily="34" charset="-122"/>
                <a:ea typeface="微软雅黑" panose="020B0503020204020204" pitchFamily="34" charset="-122"/>
              </a:rPr>
              <a:t>主要反映本年通过不同配置方式新增固定资产和无形资产的账面数情况。</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grpId="0" nodeType="afterEffect">
                                  <p:stCondLst>
                                    <p:cond delay="0"/>
                                  </p:stCondLst>
                                  <p:iterate type="lt">
                                    <p:tmPct val="2000"/>
                                  </p:iterate>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05</a:t>
            </a:r>
            <a:r>
              <a:rPr lang="zh-CN" altLang="en-US" sz="2000" b="1">
                <a:solidFill>
                  <a:srgbClr val="545454"/>
                </a:solidFill>
                <a:latin typeface="微软雅黑" panose="020B0503020204020204" pitchFamily="34" charset="-122"/>
                <a:ea typeface="微软雅黑" panose="020B0503020204020204" pitchFamily="34" charset="-122"/>
              </a:rPr>
              <a:t>资产使用汇总表</a:t>
            </a:r>
            <a:endParaRPr lang="en-US" altLang="zh-CN" sz="2000" b="1">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9968" y="1129767"/>
            <a:ext cx="9036000" cy="3531639"/>
          </a:xfrm>
          <a:prstGeom prst="rect">
            <a:avLst/>
          </a:prstGeom>
        </p:spPr>
      </p:pic>
      <p:sp>
        <p:nvSpPr>
          <p:cNvPr id="3" name="矩形 2"/>
          <p:cNvSpPr/>
          <p:nvPr/>
        </p:nvSpPr>
        <p:spPr>
          <a:xfrm>
            <a:off x="0" y="4661406"/>
            <a:ext cx="8915286" cy="461665"/>
          </a:xfrm>
          <a:prstGeom prst="rect">
            <a:avLst/>
          </a:prstGeom>
        </p:spPr>
        <p:txBody>
          <a:bodyPr wrap="square">
            <a:spAutoFit/>
          </a:bodyPr>
          <a:lstStyle/>
          <a:p>
            <a:pPr marL="228600" indent="-228600">
              <a:buFont typeface="+mj-ea"/>
              <a:buAutoNum type="circleNumDbPlain"/>
            </a:pPr>
            <a:r>
              <a:rPr lang="zh-CN" altLang="zh-CN" sz="1200">
                <a:latin typeface="微软雅黑" panose="020B0503020204020204" pitchFamily="34" charset="-122"/>
                <a:ea typeface="微软雅黑" panose="020B0503020204020204" pitchFamily="34" charset="-122"/>
              </a:rPr>
              <a:t>反映年末资产的使用状况，分为自用、出租出借、闲置和其他</a:t>
            </a:r>
            <a:r>
              <a:rPr lang="zh-CN" altLang="en-US"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marL="228600" indent="-228600">
              <a:buFont typeface="+mj-ea"/>
              <a:buAutoNum type="circleNumDbPlain"/>
            </a:pPr>
            <a:r>
              <a:rPr lang="zh-CN" altLang="zh-CN" sz="1200">
                <a:latin typeface="微软雅黑" panose="020B0503020204020204" pitchFamily="34" charset="-122"/>
                <a:ea typeface="微软雅黑" panose="020B0503020204020204" pitchFamily="34" charset="-122"/>
              </a:rPr>
              <a:t>反映截至年末利用流动资产、固定资产、无形资产、在建工程和其他资产（股权再投资放在其他资产）对外投资的情况。</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06</a:t>
            </a:r>
            <a:r>
              <a:rPr lang="zh-CN" altLang="en-US" sz="2000" b="1">
                <a:solidFill>
                  <a:srgbClr val="545454"/>
                </a:solidFill>
                <a:latin typeface="微软雅黑" panose="020B0503020204020204" pitchFamily="34" charset="-122"/>
                <a:ea typeface="微软雅黑" panose="020B0503020204020204" pitchFamily="34" charset="-122"/>
              </a:rPr>
              <a:t>资产处置汇总表</a:t>
            </a:r>
            <a:endParaRPr lang="en-US" altLang="zh-CN" sz="2000" b="1">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9768" y="1087199"/>
            <a:ext cx="9072000" cy="3894883"/>
          </a:xfrm>
          <a:prstGeom prst="rect">
            <a:avLst/>
          </a:prstGeom>
        </p:spPr>
      </p:pic>
      <p:sp>
        <p:nvSpPr>
          <p:cNvPr id="12" name="对角圆角矩形 11"/>
          <p:cNvSpPr/>
          <p:nvPr/>
        </p:nvSpPr>
        <p:spPr>
          <a:xfrm>
            <a:off x="3505228" y="3936462"/>
            <a:ext cx="5638772" cy="1178439"/>
          </a:xfrm>
          <a:prstGeom prst="round2DiagRect">
            <a:avLst/>
          </a:prstGeom>
          <a:gradFill>
            <a:gsLst>
              <a:gs pos="35000">
                <a:schemeClr val="accent5">
                  <a:tint val="37000"/>
                  <a:satMod val="300000"/>
                  <a:alpha val="71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3" name="矩形 12"/>
          <p:cNvSpPr/>
          <p:nvPr/>
        </p:nvSpPr>
        <p:spPr>
          <a:xfrm>
            <a:off x="3657624" y="3936462"/>
            <a:ext cx="5465820" cy="1107996"/>
          </a:xfrm>
          <a:prstGeom prst="rect">
            <a:avLst/>
          </a:prstGeom>
        </p:spPr>
        <p:txBody>
          <a:bodyPr wrap="square">
            <a:spAutoFit/>
          </a:bodyPr>
          <a:lstStyle/>
          <a:p>
            <a:pPr>
              <a:lnSpc>
                <a:spcPct val="150000"/>
              </a:lnSpc>
            </a:pPr>
            <a:r>
              <a:rPr lang="zh-CN" altLang="en-US" sz="1600" b="1">
                <a:latin typeface="微软雅黑" panose="020B0503020204020204" pitchFamily="34" charset="-122"/>
                <a:ea typeface="微软雅黑" panose="020B0503020204020204" pitchFamily="34" charset="-122"/>
                <a:cs typeface="Times New Roman" panose="02020603050405020304" pitchFamily="18" charset="0"/>
              </a:rPr>
              <a:t>解析说明</a:t>
            </a:r>
            <a:r>
              <a:rPr lang="en-US" altLang="zh-CN" sz="1600" b="1">
                <a:latin typeface="微软雅黑" panose="020B0503020204020204" pitchFamily="34" charset="-122"/>
                <a:ea typeface="微软雅黑" panose="020B0503020204020204" pitchFamily="34" charset="-122"/>
                <a:cs typeface="Times New Roman" panose="02020603050405020304" pitchFamily="18" charset="0"/>
              </a:rPr>
              <a:t>:</a:t>
            </a:r>
          </a:p>
          <a:p>
            <a:pPr indent="444500">
              <a:lnSpc>
                <a:spcPct val="150000"/>
              </a:lnSpc>
            </a:pPr>
            <a:r>
              <a:rPr lang="zh-CN" altLang="en-US" sz="1400">
                <a:latin typeface="微软雅黑" panose="020B0503020204020204" pitchFamily="34" charset="-122"/>
                <a:ea typeface="微软雅黑" panose="020B0503020204020204" pitchFamily="34" charset="-122"/>
                <a:cs typeface="Times New Roman" panose="02020603050405020304" pitchFamily="18" charset="0"/>
              </a:rPr>
              <a:t>反映本年处置流动资产、固定资产、无形资产、在建工程、长期投资和其他资产的情况。</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bldLvl="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07</a:t>
            </a:r>
            <a:r>
              <a:rPr lang="zh-CN" altLang="en-US" sz="2000" b="1">
                <a:solidFill>
                  <a:srgbClr val="545454"/>
                </a:solidFill>
                <a:latin typeface="微软雅黑" panose="020B0503020204020204" pitchFamily="34" charset="-122"/>
                <a:ea typeface="微软雅黑" panose="020B0503020204020204" pitchFamily="34" charset="-122"/>
              </a:rPr>
              <a:t>资产收益汇总表</a:t>
            </a:r>
            <a:endParaRPr lang="en-US" altLang="zh-CN" sz="2000" b="1">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9811" y="1086239"/>
            <a:ext cx="5536262" cy="4032000"/>
          </a:xfrm>
          <a:prstGeom prst="rect">
            <a:avLst/>
          </a:prstGeom>
        </p:spPr>
      </p:pic>
      <p:sp>
        <p:nvSpPr>
          <p:cNvPr id="4" name="矩形 3"/>
          <p:cNvSpPr/>
          <p:nvPr/>
        </p:nvSpPr>
        <p:spPr>
          <a:xfrm>
            <a:off x="5566073" y="862843"/>
            <a:ext cx="3577927" cy="3970318"/>
          </a:xfrm>
          <a:prstGeom prst="rect">
            <a:avLst/>
          </a:prstGeom>
        </p:spPr>
        <p:txBody>
          <a:bodyPr wrap="square">
            <a:spAutoFit/>
          </a:bodyPr>
          <a:lstStyle/>
          <a:p>
            <a:pPr>
              <a:lnSpc>
                <a:spcPct val="150000"/>
              </a:lnSpc>
            </a:pPr>
            <a:endParaRPr lang="en-US" altLang="zh-CN"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解析说明：</a:t>
            </a:r>
            <a:endParaRPr lang="en-US" altLang="zh-CN" sz="1400">
              <a:latin typeface="微软雅黑" panose="020B0503020204020204" pitchFamily="34" charset="-122"/>
              <a:ea typeface="微软雅黑" panose="020B0503020204020204" pitchFamily="34" charset="-122"/>
            </a:endParaRPr>
          </a:p>
          <a:p>
            <a:pPr indent="355600">
              <a:lnSpc>
                <a:spcPct val="150000"/>
              </a:lnSpc>
            </a:pPr>
            <a:r>
              <a:rPr lang="zh-CN" altLang="zh-CN" sz="1400">
                <a:latin typeface="微软雅黑" panose="020B0503020204020204" pitchFamily="34" charset="-122"/>
                <a:ea typeface="微软雅黑" panose="020B0503020204020204" pitchFamily="34" charset="-122"/>
              </a:rPr>
              <a:t>反映资产有偿使用和处置事项的本年实际取得收益情况。</a:t>
            </a:r>
            <a:r>
              <a:rPr lang="zh-CN" altLang="zh-CN" sz="1400" b="1">
                <a:latin typeface="微软雅黑" panose="020B0503020204020204" pitchFamily="34" charset="-122"/>
                <a:ea typeface="微软雅黑" panose="020B0503020204020204" pitchFamily="34" charset="-122"/>
              </a:rPr>
              <a:t>出租出借收益</a:t>
            </a:r>
            <a:r>
              <a:rPr lang="zh-CN" altLang="zh-CN" sz="1400">
                <a:latin typeface="微软雅黑" panose="020B0503020204020204" pitchFamily="34" charset="-122"/>
                <a:ea typeface="微软雅黑" panose="020B0503020204020204" pitchFamily="34" charset="-122"/>
              </a:rPr>
              <a:t>包括流动资产、固定资产、无形资产、在建工程、其他资产的本年和往期出租出借事项本期取得收益情况；重点关注房屋及构筑物（房屋）、通用设备（车辆、单价</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万元以上）、专用设备（单价</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万元以上）。</a:t>
            </a:r>
            <a:r>
              <a:rPr lang="zh-CN" altLang="zh-CN" sz="1400" b="1">
                <a:latin typeface="微软雅黑" panose="020B0503020204020204" pitchFamily="34" charset="-122"/>
                <a:ea typeface="微软雅黑" panose="020B0503020204020204" pitchFamily="34" charset="-122"/>
              </a:rPr>
              <a:t>对外投资收益</a:t>
            </a:r>
            <a:r>
              <a:rPr lang="zh-CN" altLang="zh-CN" sz="1400">
                <a:latin typeface="微软雅黑" panose="020B0503020204020204" pitchFamily="34" charset="-122"/>
                <a:ea typeface="微软雅黑" panose="020B0503020204020204" pitchFamily="34" charset="-122"/>
              </a:rPr>
              <a:t>包括短期投资、长期股权投资和长期债权投资收益。</a:t>
            </a:r>
            <a:r>
              <a:rPr lang="zh-CN" altLang="zh-CN" sz="1400" b="1">
                <a:latin typeface="微软雅黑" panose="020B0503020204020204" pitchFamily="34" charset="-122"/>
                <a:ea typeface="微软雅黑" panose="020B0503020204020204" pitchFamily="34" charset="-122"/>
              </a:rPr>
              <a:t>处置收益</a:t>
            </a:r>
            <a:r>
              <a:rPr lang="zh-CN" altLang="zh-CN" sz="1400">
                <a:latin typeface="微软雅黑" panose="020B0503020204020204" pitchFamily="34" charset="-122"/>
                <a:ea typeface="微软雅黑" panose="020B0503020204020204" pitchFamily="34" charset="-122"/>
              </a:rPr>
              <a:t>反映本期和往期资产处置事项的本年取得收益情况。</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汇总表</a:t>
            </a:r>
            <a:r>
              <a:rPr lang="en-US" altLang="zh-CN" sz="1600" b="1">
                <a:solidFill>
                  <a:srgbClr val="545454"/>
                </a:solidFill>
                <a:latin typeface="微软雅黑" panose="020B0503020204020204" pitchFamily="34" charset="-122"/>
                <a:ea typeface="微软雅黑" panose="020B0503020204020204" pitchFamily="34" charset="-122"/>
              </a:rPr>
              <a:t>__</a:t>
            </a:r>
            <a:r>
              <a:rPr lang="zh-CN" altLang="en-US" sz="2000" b="1">
                <a:solidFill>
                  <a:srgbClr val="545454"/>
                </a:solidFill>
                <a:latin typeface="微软雅黑" panose="020B0503020204020204" pitchFamily="34" charset="-122"/>
                <a:ea typeface="微软雅黑" panose="020B0503020204020204" pitchFamily="34" charset="-122"/>
              </a:rPr>
              <a:t>财资综</a:t>
            </a:r>
            <a:r>
              <a:rPr lang="en-US" altLang="zh-CN" sz="2000" b="1">
                <a:solidFill>
                  <a:srgbClr val="545454"/>
                </a:solidFill>
                <a:latin typeface="微软雅黑" panose="020B0503020204020204" pitchFamily="34" charset="-122"/>
                <a:ea typeface="微软雅黑" panose="020B0503020204020204" pitchFamily="34" charset="-122"/>
              </a:rPr>
              <a:t>08</a:t>
            </a:r>
            <a:r>
              <a:rPr lang="zh-CN" altLang="en-US" sz="2000" b="1">
                <a:solidFill>
                  <a:srgbClr val="545454"/>
                </a:solidFill>
                <a:latin typeface="微软雅黑" panose="020B0503020204020204" pitchFamily="34" charset="-122"/>
                <a:ea typeface="微软雅黑" panose="020B0503020204020204" pitchFamily="34" charset="-122"/>
              </a:rPr>
              <a:t>行政单位公共基础设施汇总表</a:t>
            </a:r>
            <a:endParaRPr lang="en-US" altLang="zh-CN" sz="2000" b="1">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15997" y="1136834"/>
            <a:ext cx="8172000" cy="3545519"/>
          </a:xfrm>
          <a:prstGeom prst="rect">
            <a:avLst/>
          </a:prstGeom>
        </p:spPr>
      </p:pic>
      <p:sp>
        <p:nvSpPr>
          <p:cNvPr id="3" name="矩形 2"/>
          <p:cNvSpPr/>
          <p:nvPr/>
        </p:nvSpPr>
        <p:spPr>
          <a:xfrm>
            <a:off x="167666" y="4771845"/>
            <a:ext cx="5032147" cy="307777"/>
          </a:xfrm>
          <a:prstGeom prst="rect">
            <a:avLst/>
          </a:prstGeom>
        </p:spPr>
        <p:txBody>
          <a:bodyPr wrap="none">
            <a:spAutoFit/>
          </a:bodyPr>
          <a:lstStyle/>
          <a:p>
            <a:r>
              <a:rPr lang="zh-CN" altLang="zh-CN" sz="1400">
                <a:latin typeface="微软雅黑" panose="020B0503020204020204" pitchFamily="34" charset="-122"/>
                <a:ea typeface="微软雅黑" panose="020B0503020204020204" pitchFamily="34" charset="-122"/>
              </a:rPr>
              <a:t>反映行政单位账面反映的公共基础设施情况</a:t>
            </a:r>
            <a:r>
              <a:rPr lang="zh-CN" altLang="en-US" sz="1400">
                <a:latin typeface="微软雅黑" panose="020B0503020204020204" pitchFamily="34" charset="-122"/>
                <a:ea typeface="微软雅黑" panose="020B0503020204020204" pitchFamily="34" charset="-122"/>
              </a:rPr>
              <a:t>，与单户表一致。</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3000"/>
                                  </p:iterate>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填报说明</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a:srcRect b="50522"/>
          <a:stretch>
            <a:fillRect/>
          </a:stretch>
        </p:blipFill>
        <p:spPr>
          <a:xfrm>
            <a:off x="222817" y="1085853"/>
            <a:ext cx="4362450" cy="3162254"/>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rotWithShape="1">
          <a:blip r:embed="rId3"/>
          <a:srcRect t="50670"/>
          <a:stretch>
            <a:fillRect/>
          </a:stretch>
        </p:blipFill>
        <p:spPr>
          <a:xfrm>
            <a:off x="4597909" y="1085853"/>
            <a:ext cx="4362450" cy="3152823"/>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231954" y="4321469"/>
            <a:ext cx="8607134" cy="861774"/>
          </a:xfrm>
          <a:prstGeom prst="rect">
            <a:avLst/>
          </a:prstGeom>
        </p:spPr>
        <p:txBody>
          <a:bodyPr wrap="square">
            <a:spAutoFit/>
          </a:bodyPr>
          <a:lstStyle/>
          <a:p>
            <a:pPr indent="355600">
              <a:lnSpc>
                <a:spcPts val="2000"/>
              </a:lnSpc>
            </a:pPr>
            <a:r>
              <a:rPr lang="zh-CN" altLang="en-US" sz="1400" dirty="0">
                <a:latin typeface="微软雅黑" panose="020B0503020204020204" pitchFamily="34" charset="-122"/>
                <a:ea typeface="微软雅黑" panose="020B0503020204020204" pitchFamily="34" charset="-122"/>
              </a:rPr>
              <a:t>相关要求请参考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行政事业单位国有资产年度报告管理办法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（财资</a:t>
            </a:r>
            <a:r>
              <a:rPr lang="en-US" altLang="zh-CN" sz="1400" dirty="0">
                <a:latin typeface="微软雅黑" panose="020B0503020204020204" pitchFamily="34" charset="-122"/>
                <a:ea typeface="微软雅黑" panose="020B0503020204020204" pitchFamily="34" charset="-122"/>
              </a:rPr>
              <a:t>〔2017〕3</a:t>
            </a:r>
            <a:r>
              <a:rPr lang="zh-CN" altLang="en-US" sz="1400" dirty="0">
                <a:latin typeface="微软雅黑" panose="020B0503020204020204" pitchFamily="34" charset="-122"/>
                <a:ea typeface="微软雅黑" panose="020B0503020204020204" pitchFamily="34" charset="-122"/>
              </a:rPr>
              <a:t>号）的规定编写，是对报表情况的说明，请各单位对数据填报范围、数据审核情况和数据差异情况进行说明，系统可以提取每张表格做的说明形成编报说明的有关内容。</a:t>
            </a: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2000"/>
                            </p:stCondLst>
                            <p:childTnLst>
                              <p:par>
                                <p:cTn id="22" presetID="22" presetClass="entr" presetSubtype="2" fill="hold" grpId="0" nodeType="afterEffect">
                                  <p:stCondLst>
                                    <p:cond delay="0"/>
                                  </p:stCondLst>
                                  <p:iterate type="lt">
                                    <p:tmPct val="2000"/>
                                  </p:iterate>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分析报告</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sp>
        <p:nvSpPr>
          <p:cNvPr id="2" name="矩形 1"/>
          <p:cNvSpPr/>
          <p:nvPr/>
        </p:nvSpPr>
        <p:spPr>
          <a:xfrm>
            <a:off x="-4345" y="1078486"/>
            <a:ext cx="9114232" cy="700576"/>
          </a:xfrm>
          <a:prstGeom prst="rect">
            <a:avLst/>
          </a:prstGeom>
        </p:spPr>
        <p:txBody>
          <a:bodyPr wrap="square">
            <a:spAutoFit/>
          </a:bodyPr>
          <a:lstStyle/>
          <a:p>
            <a:pPr indent="355600">
              <a:lnSpc>
                <a:spcPct val="150000"/>
              </a:lnSpc>
            </a:pPr>
            <a:r>
              <a:rPr lang="zh-CN" altLang="en-US" sz="1400" dirty="0">
                <a:latin typeface="微软雅黑" panose="020B0503020204020204" pitchFamily="34" charset="-122"/>
                <a:ea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rPr>
              <a:t>2017</a:t>
            </a:r>
            <a:r>
              <a:rPr lang="zh-CN" altLang="en-US" sz="1400" dirty="0">
                <a:latin typeface="微软雅黑" panose="020B0503020204020204" pitchFamily="34" charset="-122"/>
                <a:ea typeface="微软雅黑" panose="020B0503020204020204" pitchFamily="34" charset="-122"/>
              </a:rPr>
              <a:t>年年报基础上，进一步完善了分析报告的内容。细化了分析报告提纲，请各单位按照提纲要求，结合单位实际情况，从以下几方面认真做好资产管理工作的总结分析：</a:t>
            </a:r>
            <a:endParaRPr lang="en-US" altLang="zh-CN" sz="14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81966" y="1878516"/>
            <a:ext cx="8508145" cy="3196670"/>
            <a:chOff x="467544" y="1772816"/>
            <a:chExt cx="2088232" cy="2687455"/>
          </a:xfrm>
        </p:grpSpPr>
        <p:sp>
          <p:nvSpPr>
            <p:cNvPr id="16" name="圆角矩形 15"/>
            <p:cNvSpPr/>
            <p:nvPr/>
          </p:nvSpPr>
          <p:spPr>
            <a:xfrm>
              <a:off x="467544" y="1772816"/>
              <a:ext cx="2088232" cy="432048"/>
            </a:xfrm>
            <a:prstGeom prst="roundRect">
              <a:avLst>
                <a:gd name="adj" fmla="val 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700" b="1" kern="0" dirty="0">
                  <a:solidFill>
                    <a:srgbClr val="FFFFFF"/>
                  </a:solidFill>
                  <a:latin typeface="微软雅黑" panose="020B0503020204020204" pitchFamily="34" charset="-122"/>
                  <a:ea typeface="微软雅黑" panose="020B0503020204020204" pitchFamily="34" charset="-122"/>
                </a:rPr>
                <a:t>分析报告主要内容</a:t>
              </a:r>
              <a:endParaRPr kumimoji="0" lang="zh-CN" altLang="en-US" sz="1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467544" y="2204863"/>
              <a:ext cx="2088232" cy="2255408"/>
            </a:xfrm>
            <a:prstGeom prst="rect">
              <a:avLst/>
            </a:prstGeom>
            <a:solidFill>
              <a:srgbClr val="FFFFFF">
                <a:lumMod val="65000"/>
                <a:alpha val="30000"/>
              </a:srgbClr>
            </a:solidFill>
            <a:ln w="25400" cap="flat" cmpd="sng" algn="ctr">
              <a:noFill/>
              <a:prstDash val="sysDash"/>
            </a:ln>
            <a:effectLst/>
          </p:spPr>
          <p:txBody>
            <a:bodyPr rtlCol="0" anchor="ctr"/>
            <a:lstStyle/>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（一）主要举措。包括在资产管理体制机制、资产配置使用和处置环节、信息化建设等方面的主要做法。</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（二）主要成效。分析本单位利用资产履行职能的情况，反映行政事业单位国有资产在保障单位正常运转、提供社会公共服务、促进民生和保障事业发展等方面所发挥的作用。</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（三）支撑改革方面。在推进行政事业单位各项改革所发挥的作用。</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（四）改进行政事业单位国有资产管理方面开展的工作情况。</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（五）加强单位资产会计核算管理的工作情况。</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（六）加强单位在建工程管理，减少已使用未转固在建工程情况。</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（七）提高单位货币资金使用效益情况。八是单位数据治理工作开展情况。</a:t>
              </a:r>
            </a:p>
          </p:txBody>
        </p:sp>
      </p:gr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wd">
                                        <p:tmPct val="2000"/>
                                      </p:iterate>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2019"/>
                                </p:stCondLst>
                                <p:childTnLst>
                                  <p:par>
                                    <p:cTn id="18" presetID="2" presetClass="entr" presetSubtype="2" fill="hold" nodeType="afterEffect" p14:presetBounceEnd="4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48000">
                                          <p:cBhvr additive="base">
                                            <p:cTn id="20"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wd">
                                        <p:tmPct val="2000"/>
                                      </p:iterate>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2019"/>
                                </p:stCondLst>
                                <p:childTnLst>
                                  <p:par>
                                    <p:cTn id="18" presetID="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其他注意事项</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sp>
        <p:nvSpPr>
          <p:cNvPr id="3" name="矩形 2"/>
          <p:cNvSpPr/>
          <p:nvPr/>
        </p:nvSpPr>
        <p:spPr>
          <a:xfrm>
            <a:off x="-4345" y="1047790"/>
            <a:ext cx="9148345" cy="1156855"/>
          </a:xfrm>
          <a:prstGeom prst="rect">
            <a:avLst/>
          </a:prstGeom>
        </p:spPr>
        <p:txBody>
          <a:bodyPr wrap="square">
            <a:spAutoFit/>
          </a:bodyPr>
          <a:lstStyle/>
          <a:p>
            <a:pPr indent="444500">
              <a:lnSpc>
                <a:spcPct val="150000"/>
              </a:lnSpc>
            </a:pPr>
            <a:r>
              <a:rPr lang="zh-CN" altLang="en-US" sz="1600" dirty="0">
                <a:latin typeface="微软雅黑" panose="020B0503020204020204" pitchFamily="34" charset="-122"/>
                <a:ea typeface="微软雅黑" panose="020B0503020204020204" pitchFamily="34" charset="-122"/>
              </a:rPr>
              <a:t>如果单位存在代编资产，应对代编资产事项填报调整表。代编资产事项包括：因一级预算单位拨给不属于本套报表编报范围单位的财政拨款形成的国有资产，或由本单位代为核算的国有资产，由项目单位填报调整表，具体填报方法如下：</a:t>
            </a:r>
          </a:p>
        </p:txBody>
      </p:sp>
      <p:sp>
        <p:nvSpPr>
          <p:cNvPr id="20" name="矩形​​ 3"/>
          <p:cNvSpPr/>
          <p:nvPr/>
        </p:nvSpPr>
        <p:spPr>
          <a:xfrm>
            <a:off x="501724" y="2204645"/>
            <a:ext cx="1150937" cy="935038"/>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052E65"/>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3"/>
          <p:cNvSpPr/>
          <p:nvPr/>
        </p:nvSpPr>
        <p:spPr>
          <a:xfrm>
            <a:off x="501724" y="3284145"/>
            <a:ext cx="1150937" cy="936625"/>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052E65"/>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8"/>
          <p:cNvSpPr/>
          <p:nvPr/>
        </p:nvSpPr>
        <p:spPr>
          <a:xfrm>
            <a:off x="501724" y="4292208"/>
            <a:ext cx="1123950" cy="792162"/>
          </a:xfrm>
          <a:prstGeom prst="rect">
            <a:avLst/>
          </a:prstGeom>
          <a:solidFill>
            <a:srgbClr val="052E65"/>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矩形​​ 10"/>
          <p:cNvSpPr/>
          <p:nvPr/>
        </p:nvSpPr>
        <p:spPr>
          <a:xfrm>
            <a:off x="1752674" y="2217345"/>
            <a:ext cx="6237287" cy="792163"/>
          </a:xfrm>
          <a:prstGeom prst="rect">
            <a:avLst/>
          </a:prstGeom>
          <a:solidFill>
            <a:srgbClr val="5BBAF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11"/>
          <p:cNvSpPr/>
          <p:nvPr/>
        </p:nvSpPr>
        <p:spPr>
          <a:xfrm>
            <a:off x="1752674" y="3296845"/>
            <a:ext cx="6237287" cy="792163"/>
          </a:xfrm>
          <a:prstGeom prst="rect">
            <a:avLst/>
          </a:prstGeom>
          <a:solidFill>
            <a:srgbClr val="5BBAF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12"/>
          <p:cNvSpPr/>
          <p:nvPr/>
        </p:nvSpPr>
        <p:spPr>
          <a:xfrm>
            <a:off x="1752674" y="4289033"/>
            <a:ext cx="6237287" cy="792162"/>
          </a:xfrm>
          <a:prstGeom prst="rect">
            <a:avLst/>
          </a:prstGeom>
          <a:solidFill>
            <a:srgbClr val="5BBAF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TextBox 14"/>
          <p:cNvSpPr txBox="1"/>
          <p:nvPr/>
        </p:nvSpPr>
        <p:spPr>
          <a:xfrm>
            <a:off x="1926930" y="2351708"/>
            <a:ext cx="6003917" cy="584775"/>
          </a:xfrm>
          <a:prstGeom prst="rect">
            <a:avLst/>
          </a:prstGeom>
          <a:noFill/>
        </p:spPr>
        <p:txBody>
          <a:bodyPr wrap="square">
            <a:spAutoFit/>
          </a:bodyPr>
          <a:lstStyle/>
          <a:p>
            <a:pPr fontAlgn="auto">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报表封面信息中 “报表类型”选择“调整表”填列，其他封面信息全部按代编单位实际情况填列。</a:t>
            </a:r>
          </a:p>
        </p:txBody>
      </p:sp>
      <p:sp>
        <p:nvSpPr>
          <p:cNvPr id="27" name="TextBox 15"/>
          <p:cNvSpPr txBox="1"/>
          <p:nvPr/>
        </p:nvSpPr>
        <p:spPr>
          <a:xfrm>
            <a:off x="1926930" y="3523649"/>
            <a:ext cx="3877985" cy="338554"/>
          </a:xfrm>
          <a:prstGeom prst="rect">
            <a:avLst/>
          </a:prstGeom>
          <a:noFill/>
        </p:spPr>
        <p:txBody>
          <a:bodyPr wrap="square">
            <a:spAutoFit/>
          </a:bodyPr>
          <a:lstStyle>
            <a:defPPr>
              <a:defRPr lang="en-US"/>
            </a:defPPr>
            <a:lvl1pPr fontAlgn="auto">
              <a:spcBef>
                <a:spcPts val="0"/>
              </a:spcBef>
              <a:spcAft>
                <a:spcPts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表中内容需要按资产实际情况逐项填列。</a:t>
            </a:r>
          </a:p>
        </p:txBody>
      </p:sp>
      <p:sp>
        <p:nvSpPr>
          <p:cNvPr id="28" name="TextBox 16"/>
          <p:cNvSpPr txBox="1"/>
          <p:nvPr/>
        </p:nvSpPr>
        <p:spPr>
          <a:xfrm>
            <a:off x="1926884" y="4408601"/>
            <a:ext cx="6003917" cy="584775"/>
          </a:xfrm>
          <a:prstGeom prst="rect">
            <a:avLst/>
          </a:prstGeom>
          <a:noFill/>
        </p:spPr>
        <p:txBody>
          <a:bodyPr wrap="square">
            <a:spAutoFit/>
          </a:bodyPr>
          <a:lstStyle>
            <a:defPPr>
              <a:defRPr lang="en-US"/>
            </a:defPPr>
            <a:lvl1pPr fontAlgn="auto">
              <a:spcBef>
                <a:spcPts val="0"/>
              </a:spcBef>
              <a:spcAft>
                <a:spcPts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代编调整表的单位原则上仅限于一级预算单位，各级财政部门不得使用“调整表”。</a:t>
            </a:r>
          </a:p>
        </p:txBody>
      </p:sp>
      <p:sp>
        <p:nvSpPr>
          <p:cNvPr id="29" name="TextBox 19"/>
          <p:cNvSpPr txBox="1">
            <a:spLocks noChangeArrowheads="1"/>
          </p:cNvSpPr>
          <p:nvPr/>
        </p:nvSpPr>
        <p:spPr bwMode="auto">
          <a:xfrm>
            <a:off x="860499" y="2339583"/>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Arial Unicode MS" pitchFamily="34" charset="-122"/>
                <a:ea typeface="Arial Unicode MS" pitchFamily="34" charset="-122"/>
                <a:cs typeface="Arial Unicode MS" pitchFamily="34" charset="-122"/>
              </a:rPr>
              <a:t>1</a:t>
            </a:r>
            <a:endParaRPr lang="zh-CN" altLang="en-US" sz="3200" dirty="0">
              <a:solidFill>
                <a:schemeClr val="bg1"/>
              </a:solidFill>
              <a:latin typeface="Arial Unicode MS" pitchFamily="34" charset="-122"/>
              <a:ea typeface="Arial Unicode MS" pitchFamily="34" charset="-122"/>
              <a:cs typeface="Arial Unicode MS" pitchFamily="34" charset="-122"/>
            </a:endParaRPr>
          </a:p>
        </p:txBody>
      </p:sp>
      <p:sp>
        <p:nvSpPr>
          <p:cNvPr id="38" name="TextBox 20"/>
          <p:cNvSpPr txBox="1">
            <a:spLocks noChangeArrowheads="1"/>
          </p:cNvSpPr>
          <p:nvPr/>
        </p:nvSpPr>
        <p:spPr bwMode="auto">
          <a:xfrm>
            <a:off x="860499" y="3419083"/>
            <a:ext cx="41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Arial Unicode MS" pitchFamily="34" charset="-122"/>
                <a:ea typeface="Arial Unicode MS" pitchFamily="34" charset="-122"/>
                <a:cs typeface="Arial Unicode MS" pitchFamily="34" charset="-122"/>
              </a:rPr>
              <a:t>2</a:t>
            </a:r>
            <a:endParaRPr lang="zh-CN" altLang="en-US" sz="3200" dirty="0">
              <a:solidFill>
                <a:schemeClr val="bg1"/>
              </a:solidFill>
              <a:latin typeface="Arial Unicode MS" pitchFamily="34" charset="-122"/>
              <a:ea typeface="Arial Unicode MS" pitchFamily="34" charset="-122"/>
              <a:cs typeface="Arial Unicode MS" pitchFamily="34" charset="-122"/>
            </a:endParaRPr>
          </a:p>
        </p:txBody>
      </p:sp>
      <p:sp>
        <p:nvSpPr>
          <p:cNvPr id="39" name="TextBox 21"/>
          <p:cNvSpPr txBox="1">
            <a:spLocks noChangeArrowheads="1"/>
          </p:cNvSpPr>
          <p:nvPr/>
        </p:nvSpPr>
        <p:spPr bwMode="auto">
          <a:xfrm>
            <a:off x="860499" y="4427145"/>
            <a:ext cx="412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Arial Unicode MS" pitchFamily="34" charset="-122"/>
                <a:ea typeface="Arial Unicode MS" pitchFamily="34" charset="-122"/>
                <a:cs typeface="Arial Unicode MS" pitchFamily="34" charset="-122"/>
              </a:rPr>
              <a:t>3</a:t>
            </a:r>
            <a:endParaRPr lang="zh-CN" altLang="en-US" sz="3200" dirty="0">
              <a:solidFill>
                <a:schemeClr val="bg1"/>
              </a:solidFill>
              <a:latin typeface="Arial Unicode MS" pitchFamily="34" charset="-122"/>
              <a:ea typeface="Arial Unicode MS" pitchFamily="34" charset="-122"/>
              <a:cs typeface="Arial Unicode MS" pitchFamily="34" charset="-122"/>
            </a:endParaRPr>
          </a:p>
        </p:txBody>
      </p:sp>
      <p:grpSp>
        <p:nvGrpSpPr>
          <p:cNvPr id="5" name="组合 4"/>
          <p:cNvGrpSpPr/>
          <p:nvPr/>
        </p:nvGrpSpPr>
        <p:grpSpPr>
          <a:xfrm>
            <a:off x="-4445" y="85090"/>
            <a:ext cx="9174480" cy="450215"/>
            <a:chOff x="-7" y="134"/>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13" name="文本框 2"/>
            <p:cNvSpPr txBox="1"/>
            <p:nvPr/>
          </p:nvSpPr>
          <p:spPr>
            <a:xfrm>
              <a:off x="-7" y="134"/>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第四部分 主要指标解析</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lt">
                                    <p:tmPct val="2000"/>
                                  </p:iterate>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par>
                          <p:cTn id="17" fill="hold">
                            <p:stCondLst>
                              <p:cond delay="2279"/>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2779"/>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par>
                          <p:cTn id="43" fill="hold">
                            <p:stCondLst>
                              <p:cond delay="3279"/>
                            </p:stCondLst>
                            <p:childTnLst>
                              <p:par>
                                <p:cTn id="44" presetID="2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20" grpId="0" animBg="1"/>
      <p:bldP spid="21" grpId="0" animBg="1"/>
      <p:bldP spid="22" grpId="0" animBg="1"/>
      <p:bldP spid="23" grpId="0" animBg="1"/>
      <p:bldP spid="24" grpId="0" animBg="1"/>
      <p:bldP spid="25" grpId="0" animBg="1"/>
      <p:bldP spid="26" grpId="0"/>
      <p:bldP spid="27" grpId="0"/>
      <p:bldP spid="28" grpId="0"/>
      <p:bldP spid="29" grpId="0"/>
      <p:bldP spid="38" grpId="0"/>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custDataLst>
              <p:tags r:id="rId2"/>
            </p:custDataLst>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总体情况和</a:t>
            </a:r>
            <a:r>
              <a:rPr lang="zh-CN" altLang="zh-CN" sz="2400" b="1" kern="0" dirty="0">
                <a:solidFill>
                  <a:srgbClr val="FFFFFF"/>
                </a:solidFill>
                <a:latin typeface="微软雅黑" panose="020B0503020204020204" pitchFamily="34" charset="-122"/>
                <a:ea typeface="微软雅黑" panose="020B0503020204020204" pitchFamily="34" charset="-122"/>
              </a:rPr>
              <a:t>编报体系</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12" name="六边形 11"/>
          <p:cNvSpPr/>
          <p:nvPr>
            <p:custDataLst>
              <p:tags r:id="rId3"/>
            </p:custDataLst>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01</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4"/>
            </p:custDataLst>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资产报告修订调整情况</a:t>
            </a:r>
          </a:p>
        </p:txBody>
      </p:sp>
      <p:sp>
        <p:nvSpPr>
          <p:cNvPr id="14" name="六边形 13"/>
          <p:cNvSpPr/>
          <p:nvPr>
            <p:custDataLst>
              <p:tags r:id="rId5"/>
            </p:custDataLst>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02</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资产报告编报解读</a:t>
            </a:r>
          </a:p>
        </p:txBody>
      </p:sp>
      <p:sp>
        <p:nvSpPr>
          <p:cNvPr id="16" name="六边形 15"/>
          <p:cNvSpPr/>
          <p:nvPr>
            <p:custDataLst>
              <p:tags r:id="rId7"/>
            </p:custDataLst>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03</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anose="020B0503020204020204" pitchFamily="34" charset="-122"/>
                <a:ea typeface="微软雅黑" panose="020B0503020204020204" pitchFamily="34" charset="-122"/>
              </a:rPr>
              <a:t>Table of Contents</a:t>
            </a:r>
            <a:endParaRPr lang="zh-CN" altLang="en-US" spc="300" dirty="0">
              <a:solidFill>
                <a:schemeClr val="bg1"/>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9"/>
            </p:custDataLst>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panose="020F0502020204030204"/>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panose="020F0502020204030204"/>
              </a:endParaRPr>
            </a:p>
          </p:txBody>
        </p:sp>
      </p:grpSp>
      <p:sp>
        <p:nvSpPr>
          <p:cNvPr id="17" name="任意多边形 14"/>
          <p:cNvSpPr/>
          <p:nvPr>
            <p:custDataLst>
              <p:tags r:id="rId10"/>
            </p:custDataLst>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主要指标解析</a:t>
            </a:r>
          </a:p>
        </p:txBody>
      </p:sp>
      <p:sp>
        <p:nvSpPr>
          <p:cNvPr id="18" name="六边形 17"/>
          <p:cNvSpPr/>
          <p:nvPr>
            <p:custDataLst>
              <p:tags r:id="rId11"/>
            </p:custDataLst>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anose="020B0503020204020204" pitchFamily="34" charset="-122"/>
                <a:ea typeface="微软雅黑" panose="020B0503020204020204" pitchFamily="34" charset="-122"/>
              </a:rPr>
              <a:t>04</a:t>
            </a:r>
            <a:endParaRPr lang="zh-CN" altLang="en-US" sz="2400" dirty="0">
              <a:solidFill>
                <a:srgbClr val="4D4D4D"/>
              </a:solidFill>
              <a:latin typeface="微软雅黑" panose="020B0503020204020204" pitchFamily="34" charset="-122"/>
              <a:ea typeface="微软雅黑" panose="020B0503020204020204" pitchFamily="34" charset="-122"/>
            </a:endParaRPr>
          </a:p>
        </p:txBody>
      </p:sp>
      <p:sp>
        <p:nvSpPr>
          <p:cNvPr id="21" name="任意多边形 14"/>
          <p:cNvSpPr/>
          <p:nvPr>
            <p:custDataLst>
              <p:tags r:id="rId12"/>
            </p:custDataLst>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anose="020B0503020204020204" pitchFamily="34" charset="-122"/>
                <a:ea typeface="微软雅黑" panose="020B0503020204020204" pitchFamily="34" charset="-122"/>
              </a:rPr>
              <a:t>资产月报解读</a:t>
            </a:r>
          </a:p>
        </p:txBody>
      </p:sp>
      <p:sp>
        <p:nvSpPr>
          <p:cNvPr id="22" name="六边形 21"/>
          <p:cNvSpPr/>
          <p:nvPr>
            <p:custDataLst>
              <p:tags r:id="rId13"/>
            </p:custDataLst>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anose="020B0503020204020204" pitchFamily="34" charset="-122"/>
                <a:ea typeface="微软雅黑" panose="020B0503020204020204" pitchFamily="34" charset="-122"/>
              </a:rPr>
              <a:t>05</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6643" y="710260"/>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编报范围</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3" name="组合 1"/>
          <p:cNvGrpSpPr/>
          <p:nvPr/>
        </p:nvGrpSpPr>
        <p:grpSpPr>
          <a:xfrm>
            <a:off x="3635896" y="1851670"/>
            <a:ext cx="4781699" cy="2460467"/>
            <a:chOff x="533507" y="1124370"/>
            <a:chExt cx="8123239" cy="2531924"/>
          </a:xfrm>
        </p:grpSpPr>
        <p:sp>
          <p:nvSpPr>
            <p:cNvPr id="38" name="AutoShape 74"/>
            <p:cNvSpPr>
              <a:spLocks noChangeArrowheads="1"/>
            </p:cNvSpPr>
            <p:nvPr/>
          </p:nvSpPr>
          <p:spPr bwMode="gray">
            <a:xfrm>
              <a:off x="533507" y="1124370"/>
              <a:ext cx="8123239" cy="2357437"/>
            </a:xfrm>
            <a:prstGeom prst="roundRect">
              <a:avLst>
                <a:gd name="adj" fmla="val 10347"/>
              </a:avLst>
            </a:prstGeom>
            <a:solidFill>
              <a:schemeClr val="bg1">
                <a:lumMod val="95000"/>
              </a:schemeClr>
            </a:solidFill>
            <a:ln w="50800">
              <a:solidFill>
                <a:srgbClr val="548DEA"/>
              </a:solidFill>
              <a:round/>
            </a:ln>
            <a:effectLst>
              <a:outerShdw dist="107763" dir="2700000" algn="ctr" rotWithShape="0">
                <a:srgbClr val="C0C0C0">
                  <a:alpha val="50000"/>
                </a:srgbClr>
              </a:outerShdw>
            </a:effectLst>
          </p:spPr>
          <p:txBody>
            <a:bodyPr wrap="none" anchor="ctr"/>
            <a:lstStyle/>
            <a:p>
              <a:pPr>
                <a:defRPr/>
              </a:pPr>
              <a:endParaRPr lang="zh-CN" altLang="en-US"/>
            </a:p>
          </p:txBody>
        </p:sp>
        <p:sp>
          <p:nvSpPr>
            <p:cNvPr id="39" name="Text Box 78"/>
            <p:cNvSpPr txBox="1">
              <a:spLocks noChangeArrowheads="1"/>
            </p:cNvSpPr>
            <p:nvPr/>
          </p:nvSpPr>
          <p:spPr bwMode="gray">
            <a:xfrm>
              <a:off x="584307" y="1213249"/>
              <a:ext cx="8058150" cy="244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微软雅黑" panose="020B0503020204020204" pitchFamily="34" charset="-122"/>
                  <a:ea typeface="微软雅黑" panose="020B0503020204020204" pitchFamily="34" charset="-122"/>
                </a:rPr>
                <a:t>经机构编制管理部门批准成立的，执行政府会计制度的各级各类行政事业单位、社会团体；占有、使用国有资产，执行民间非营利组织会计制度的社会团体等</a:t>
              </a:r>
              <a:r>
                <a:rPr lang="zh-CN" altLang="en-US" dirty="0" smtClean="0">
                  <a:latin typeface="微软雅黑" panose="020B0503020204020204" pitchFamily="34" charset="-122"/>
                  <a:ea typeface="微软雅黑" panose="020B0503020204020204" pitchFamily="34" charset="-122"/>
                </a:rPr>
                <a:t>单位，截至月末的全部国有资产。</a:t>
              </a: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23" name="Group 1"/>
          <p:cNvGrpSpPr/>
          <p:nvPr/>
        </p:nvGrpSpPr>
        <p:grpSpPr>
          <a:xfrm>
            <a:off x="1115616" y="2151194"/>
            <a:ext cx="1800200" cy="1459243"/>
            <a:chOff x="1149331" y="1844073"/>
            <a:chExt cx="3381005" cy="2707051"/>
          </a:xfrm>
        </p:grpSpPr>
        <p:sp>
          <p:nvSpPr>
            <p:cNvPr id="24"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miter lim="400000"/>
            </a:ln>
          </p:spPr>
          <p:txBody>
            <a:bodyPr anchor="ctr"/>
            <a:lstStyle/>
            <a:p>
              <a:pPr algn="ctr"/>
              <a:endParaRPr/>
            </a:p>
          </p:txBody>
        </p:sp>
        <p:sp>
          <p:nvSpPr>
            <p:cNvPr id="25" name="Freeform: Shape 16"/>
            <p:cNvSpPr/>
            <p:nvPr/>
          </p:nvSpPr>
          <p:spPr>
            <a:xfrm rot="18900000">
              <a:off x="2074339" y="2166052"/>
              <a:ext cx="1495816" cy="2350867"/>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endParaRPr/>
            </a:p>
          </p:txBody>
        </p:sp>
      </p:grpSp>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13"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标注: 弯曲线形(带强调线) 72"/>
          <p:cNvSpPr/>
          <p:nvPr/>
        </p:nvSpPr>
        <p:spPr>
          <a:xfrm>
            <a:off x="57716" y="2570022"/>
            <a:ext cx="2394337" cy="814687"/>
          </a:xfrm>
          <a:prstGeom prst="accentCallout2">
            <a:avLst>
              <a:gd name="adj1" fmla="val 74355"/>
              <a:gd name="adj2" fmla="val 98764"/>
              <a:gd name="adj3" fmla="val 73149"/>
              <a:gd name="adj4" fmla="val 121736"/>
              <a:gd name="adj5" fmla="val 35121"/>
              <a:gd name="adj6" fmla="val 136716"/>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solidFill>
                  <a:schemeClr val="tx1"/>
                </a:solidFill>
                <a:latin typeface="微软雅黑" panose="020B0503020204020204" pitchFamily="34" charset="-122"/>
                <a:ea typeface="微软雅黑" panose="020B0503020204020204" pitchFamily="34" charset="-122"/>
              </a:rPr>
              <a:t>资产报告全面反映资产存量、配置、使用、处置、收益各个环节的价值情况</a:t>
            </a:r>
          </a:p>
        </p:txBody>
      </p:sp>
      <p:sp>
        <p:nvSpPr>
          <p:cNvPr id="9" name="标注: 弯曲线形(带强调线) 8"/>
          <p:cNvSpPr/>
          <p:nvPr/>
        </p:nvSpPr>
        <p:spPr>
          <a:xfrm>
            <a:off x="6518870" y="3045122"/>
            <a:ext cx="2390530" cy="814687"/>
          </a:xfrm>
          <a:prstGeom prst="accentCallout2">
            <a:avLst>
              <a:gd name="adj1" fmla="val 20605"/>
              <a:gd name="adj2" fmla="val -2273"/>
              <a:gd name="adj3" fmla="val 20605"/>
              <a:gd name="adj4" fmla="val -11698"/>
              <a:gd name="adj5" fmla="val 55917"/>
              <a:gd name="adj6" fmla="val -25464"/>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solidFill>
                  <a:schemeClr val="tx1"/>
                </a:solidFill>
                <a:latin typeface="微软雅黑" panose="020B0503020204020204" pitchFamily="34" charset="-122"/>
                <a:ea typeface="微软雅黑" panose="020B0503020204020204" pitchFamily="34" charset="-122"/>
              </a:rPr>
              <a:t>资产报告内容覆盖资产存量、配置、使用、处置、收益等，从“入口”到“出口”的全链条管理过程</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2118162"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资产报告的编报特点</a:t>
            </a:r>
            <a:endParaRPr lang="en-US" altLang="zh-CN" sz="1600" b="1">
              <a:solidFill>
                <a:srgbClr val="545454"/>
              </a:solidFill>
              <a:latin typeface="微软雅黑" panose="020B0503020204020204" pitchFamily="34" charset="-122"/>
              <a:ea typeface="微软雅黑" panose="020B0503020204020204" pitchFamily="34" charset="-122"/>
            </a:endParaRPr>
          </a:p>
        </p:txBody>
      </p:sp>
      <p:sp>
        <p:nvSpPr>
          <p:cNvPr id="50" name="任意多边形 14"/>
          <p:cNvSpPr>
            <a:spLocks noChangeArrowheads="1"/>
          </p:cNvSpPr>
          <p:nvPr/>
        </p:nvSpPr>
        <p:spPr bwMode="auto">
          <a:xfrm rot="1723431">
            <a:off x="4483766" y="2520015"/>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052E65"/>
          </a:solidFill>
          <a:ln w="25400" cmpd="sng">
            <a:solidFill>
              <a:srgbClr val="FFFFFF"/>
            </a:solidFill>
            <a:miter lim="800000"/>
          </a:ln>
        </p:spPr>
        <p:txBody>
          <a:bodyPr lIns="2385060" tIns="1267461" rIns="133604" bIns="1612899" anchor="ctr"/>
          <a:lstStyle/>
          <a:p>
            <a:pPr algn="ctr">
              <a:lnSpc>
                <a:spcPct val="90000"/>
              </a:lnSpc>
              <a:spcAft>
                <a:spcPct val="35000"/>
              </a:spcAft>
            </a:pPr>
            <a:endParaRPr lang="zh-CN" altLang="en-US" sz="3800">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1" name="任意多边形 15"/>
          <p:cNvSpPr>
            <a:spLocks noChangeArrowheads="1"/>
          </p:cNvSpPr>
          <p:nvPr/>
        </p:nvSpPr>
        <p:spPr bwMode="auto">
          <a:xfrm rot="1723431">
            <a:off x="2631155" y="1164291"/>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52E65"/>
          </a:solidFill>
          <a:ln w="25400" cmpd="sng">
            <a:solidFill>
              <a:srgbClr val="FFFFFF"/>
            </a:solidFill>
            <a:miter lim="800000"/>
          </a:ln>
        </p:spPr>
        <p:txBody>
          <a:bodyPr lIns="2244090" tIns="2081530" rIns="374650" bIns="781050" anchor="ctr"/>
          <a:lstStyle/>
          <a:p>
            <a:pPr algn="ctr">
              <a:lnSpc>
                <a:spcPct val="90000"/>
              </a:lnSpc>
              <a:spcAft>
                <a:spcPct val="35000"/>
              </a:spcAft>
            </a:pPr>
            <a:endParaRPr lang="zh-CN" altLang="en-US" sz="3900">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2" name="任意多边形 16"/>
          <p:cNvSpPr>
            <a:spLocks noChangeArrowheads="1"/>
          </p:cNvSpPr>
          <p:nvPr/>
        </p:nvSpPr>
        <p:spPr bwMode="auto">
          <a:xfrm rot="1723431">
            <a:off x="2631155" y="1164291"/>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52E65"/>
          </a:solidFill>
          <a:ln w="25400" cmpd="sng">
            <a:solidFill>
              <a:srgbClr val="FFFFFF"/>
            </a:solidFill>
            <a:miter lim="800000"/>
          </a:ln>
        </p:spPr>
        <p:txBody>
          <a:bodyPr lIns="1299210" tIns="2731771" rIns="1299210" bIns="130809" anchor="ctr"/>
          <a:lstStyle/>
          <a:p>
            <a:pPr algn="ctr">
              <a:lnSpc>
                <a:spcPct val="90000"/>
              </a:lnSpc>
              <a:spcAft>
                <a:spcPct val="35000"/>
              </a:spcAft>
            </a:pPr>
            <a:endParaRPr lang="zh-CN" altLang="en-US" sz="3900">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3" name="任意多边形 17"/>
          <p:cNvSpPr>
            <a:spLocks noChangeArrowheads="1"/>
          </p:cNvSpPr>
          <p:nvPr/>
        </p:nvSpPr>
        <p:spPr bwMode="auto">
          <a:xfrm rot="1723431">
            <a:off x="2631155" y="1164291"/>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52E65"/>
          </a:solidFill>
          <a:ln w="25400" cmpd="sng">
            <a:solidFill>
              <a:srgbClr val="FFFFFF"/>
            </a:solidFill>
            <a:miter lim="800000"/>
          </a:ln>
        </p:spPr>
        <p:txBody>
          <a:bodyPr lIns="374650" tIns="2081530" rIns="2244090" bIns="781050" anchor="ctr"/>
          <a:lstStyle/>
          <a:p>
            <a:pPr algn="ctr">
              <a:lnSpc>
                <a:spcPct val="90000"/>
              </a:lnSpc>
              <a:spcAft>
                <a:spcPct val="35000"/>
              </a:spcAft>
            </a:pPr>
            <a:endParaRPr lang="zh-CN" altLang="en-US" sz="3900">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4" name="任意多边形 18"/>
          <p:cNvSpPr>
            <a:spLocks noChangeArrowheads="1"/>
          </p:cNvSpPr>
          <p:nvPr/>
        </p:nvSpPr>
        <p:spPr bwMode="auto">
          <a:xfrm rot="1723431">
            <a:off x="2631155" y="1164292"/>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052E65"/>
          </a:solidFill>
          <a:ln w="25400" cmpd="sng">
            <a:solidFill>
              <a:srgbClr val="FFFFFF"/>
            </a:solidFill>
            <a:miter lim="800000"/>
          </a:ln>
        </p:spPr>
        <p:txBody>
          <a:bodyPr lIns="124714" tIns="1258571" rIns="2376170" bIns="1604009" anchor="ctr"/>
          <a:lstStyle/>
          <a:p>
            <a:pPr algn="ctr">
              <a:lnSpc>
                <a:spcPct val="90000"/>
              </a:lnSpc>
              <a:spcAft>
                <a:spcPct val="35000"/>
              </a:spcAft>
            </a:pPr>
            <a:endParaRPr lang="zh-CN" altLang="en-US" sz="3100">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5" name="任意多边形 19"/>
          <p:cNvSpPr>
            <a:spLocks noChangeArrowheads="1"/>
          </p:cNvSpPr>
          <p:nvPr/>
        </p:nvSpPr>
        <p:spPr bwMode="auto">
          <a:xfrm rot="1723431">
            <a:off x="2631155" y="1164291"/>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052E65"/>
          </a:solidFill>
          <a:ln w="25400" cmpd="sng">
            <a:solidFill>
              <a:srgbClr val="FFFFFF"/>
            </a:solidFill>
            <a:miter lim="800000"/>
          </a:ln>
        </p:spPr>
        <p:txBody>
          <a:bodyPr lIns="776478" tIns="361951" rIns="1776222" bIns="2536189" anchor="ctr"/>
          <a:lstStyle/>
          <a:p>
            <a:pPr algn="ctr">
              <a:lnSpc>
                <a:spcPct val="90000"/>
              </a:lnSpc>
              <a:spcAft>
                <a:spcPct val="35000"/>
              </a:spcAft>
            </a:pPr>
            <a:endParaRPr lang="zh-CN" altLang="en-US" sz="2900">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6" name="椭圆 20"/>
          <p:cNvSpPr>
            <a:spLocks noChangeArrowheads="1"/>
          </p:cNvSpPr>
          <p:nvPr/>
        </p:nvSpPr>
        <p:spPr bwMode="auto">
          <a:xfrm>
            <a:off x="4209129" y="2751791"/>
            <a:ext cx="506412" cy="506413"/>
          </a:xfrm>
          <a:prstGeom prst="ellipse">
            <a:avLst/>
          </a:prstGeom>
          <a:solidFill>
            <a:srgbClr val="0B87D6"/>
          </a:solidFill>
          <a:ln w="25400" cmpd="sng">
            <a:solidFill>
              <a:schemeClr val="bg1"/>
            </a:solidFill>
            <a:miter lim="800000"/>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57" name="TextBox 21"/>
          <p:cNvSpPr>
            <a:spLocks noChangeArrowheads="1"/>
          </p:cNvSpPr>
          <p:nvPr/>
        </p:nvSpPr>
        <p:spPr bwMode="auto">
          <a:xfrm>
            <a:off x="4272629" y="2383491"/>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58" name="TextBox 22"/>
          <p:cNvSpPr>
            <a:spLocks noChangeArrowheads="1"/>
          </p:cNvSpPr>
          <p:nvPr/>
        </p:nvSpPr>
        <p:spPr bwMode="auto">
          <a:xfrm>
            <a:off x="3899567" y="2526366"/>
            <a:ext cx="403225" cy="34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59" name="TextBox 23"/>
          <p:cNvSpPr>
            <a:spLocks noChangeArrowheads="1"/>
          </p:cNvSpPr>
          <p:nvPr/>
        </p:nvSpPr>
        <p:spPr bwMode="auto">
          <a:xfrm>
            <a:off x="3823367" y="2894666"/>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60" name="TextBox 24"/>
          <p:cNvSpPr>
            <a:spLocks noChangeArrowheads="1"/>
          </p:cNvSpPr>
          <p:nvPr/>
        </p:nvSpPr>
        <p:spPr bwMode="auto">
          <a:xfrm>
            <a:off x="4039267" y="3199466"/>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61" name="TextBox 25"/>
          <p:cNvSpPr>
            <a:spLocks noChangeArrowheads="1"/>
          </p:cNvSpPr>
          <p:nvPr/>
        </p:nvSpPr>
        <p:spPr bwMode="auto">
          <a:xfrm>
            <a:off x="4420267" y="3232803"/>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62" name="TextBox 26"/>
          <p:cNvSpPr>
            <a:spLocks noChangeArrowheads="1"/>
          </p:cNvSpPr>
          <p:nvPr/>
        </p:nvSpPr>
        <p:spPr bwMode="auto">
          <a:xfrm>
            <a:off x="4706017" y="2929591"/>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63" name="TextBox 27"/>
          <p:cNvSpPr>
            <a:spLocks noChangeArrowheads="1"/>
          </p:cNvSpPr>
          <p:nvPr/>
        </p:nvSpPr>
        <p:spPr bwMode="auto">
          <a:xfrm>
            <a:off x="3939159" y="1355458"/>
            <a:ext cx="1172042"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与信息化管理相结合</a:t>
            </a:r>
          </a:p>
        </p:txBody>
      </p:sp>
      <p:sp>
        <p:nvSpPr>
          <p:cNvPr id="64" name="TextBox 28"/>
          <p:cNvSpPr>
            <a:spLocks noChangeArrowheads="1"/>
          </p:cNvSpPr>
          <p:nvPr/>
        </p:nvSpPr>
        <p:spPr bwMode="auto">
          <a:xfrm>
            <a:off x="2763940" y="2877354"/>
            <a:ext cx="919092"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与价值管理相结合</a:t>
            </a:r>
          </a:p>
        </p:txBody>
      </p:sp>
      <p:sp>
        <p:nvSpPr>
          <p:cNvPr id="65" name="TextBox 29"/>
          <p:cNvSpPr>
            <a:spLocks noChangeArrowheads="1"/>
          </p:cNvSpPr>
          <p:nvPr/>
        </p:nvSpPr>
        <p:spPr bwMode="auto">
          <a:xfrm>
            <a:off x="3334416" y="3757861"/>
            <a:ext cx="1010779"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与实物管理相结合</a:t>
            </a:r>
          </a:p>
        </p:txBody>
      </p:sp>
      <p:sp>
        <p:nvSpPr>
          <p:cNvPr id="66" name="TextBox 30"/>
          <p:cNvSpPr>
            <a:spLocks noChangeArrowheads="1"/>
          </p:cNvSpPr>
          <p:nvPr/>
        </p:nvSpPr>
        <p:spPr bwMode="auto">
          <a:xfrm>
            <a:off x="3027775" y="1843892"/>
            <a:ext cx="988725"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与财务管理相结合</a:t>
            </a:r>
          </a:p>
        </p:txBody>
      </p:sp>
      <p:sp>
        <p:nvSpPr>
          <p:cNvPr id="67" name="TextBox 31"/>
          <p:cNvSpPr>
            <a:spLocks noChangeArrowheads="1"/>
          </p:cNvSpPr>
          <p:nvPr/>
        </p:nvSpPr>
        <p:spPr bwMode="auto">
          <a:xfrm>
            <a:off x="4433943" y="3842171"/>
            <a:ext cx="1012965"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与预算管理相结合</a:t>
            </a:r>
          </a:p>
        </p:txBody>
      </p:sp>
      <p:sp>
        <p:nvSpPr>
          <p:cNvPr id="68" name="TextBox 32"/>
          <p:cNvSpPr>
            <a:spLocks noChangeArrowheads="1"/>
          </p:cNvSpPr>
          <p:nvPr/>
        </p:nvSpPr>
        <p:spPr bwMode="auto">
          <a:xfrm>
            <a:off x="5082809" y="2939206"/>
            <a:ext cx="928529"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与资产管理相结合</a:t>
            </a:r>
          </a:p>
        </p:txBody>
      </p:sp>
      <p:sp>
        <p:nvSpPr>
          <p:cNvPr id="3" name="矩形 2"/>
          <p:cNvSpPr/>
          <p:nvPr/>
        </p:nvSpPr>
        <p:spPr>
          <a:xfrm>
            <a:off x="4934487" y="1901524"/>
            <a:ext cx="800219" cy="830997"/>
          </a:xfrm>
          <a:prstGeom prst="rect">
            <a:avLst/>
          </a:prstGeom>
        </p:spPr>
        <p:txBody>
          <a:bodyPr wrap="none">
            <a:spAutoFit/>
          </a:bodyPr>
          <a:lstStyle/>
          <a:p>
            <a:r>
              <a:rPr lang="zh-CN" altLang="en-US" sz="2400" b="1">
                <a:solidFill>
                  <a:srgbClr val="052E65"/>
                </a:solidFill>
                <a:latin typeface="微软雅黑" panose="020B0503020204020204" pitchFamily="34" charset="-122"/>
                <a:ea typeface="微软雅黑" panose="020B0503020204020204" pitchFamily="34" charset="-122"/>
                <a:sym typeface="微软雅黑" panose="020B0503020204020204" pitchFamily="34" charset="-122"/>
              </a:rPr>
              <a:t>编报</a:t>
            </a:r>
            <a:endParaRPr lang="en-US" altLang="zh-CN" sz="2400" b="1">
              <a:solidFill>
                <a:srgbClr val="052E65"/>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b="1">
                <a:solidFill>
                  <a:srgbClr val="052E65"/>
                </a:solidFill>
                <a:latin typeface="微软雅黑" panose="020B0503020204020204" pitchFamily="34" charset="-122"/>
                <a:ea typeface="微软雅黑" panose="020B0503020204020204" pitchFamily="34" charset="-122"/>
                <a:sym typeface="微软雅黑" panose="020B0503020204020204" pitchFamily="34" charset="-122"/>
              </a:rPr>
              <a:t>特点</a:t>
            </a:r>
            <a:endParaRPr lang="zh-CN" altLang="en-US" sz="2400"/>
          </a:p>
        </p:txBody>
      </p:sp>
      <p:sp>
        <p:nvSpPr>
          <p:cNvPr id="70" name="标注: 弯曲线形(带强调线) 69"/>
          <p:cNvSpPr/>
          <p:nvPr/>
        </p:nvSpPr>
        <p:spPr>
          <a:xfrm>
            <a:off x="6067568" y="4265994"/>
            <a:ext cx="2390530" cy="814687"/>
          </a:xfrm>
          <a:prstGeom prst="accentCallout2">
            <a:avLst>
              <a:gd name="adj1" fmla="val 57709"/>
              <a:gd name="adj2" fmla="val -2273"/>
              <a:gd name="adj3" fmla="val 56781"/>
              <a:gd name="adj4" fmla="val -12733"/>
              <a:gd name="adj5" fmla="val 3972"/>
              <a:gd name="adj6" fmla="val -23739"/>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solidFill>
                  <a:schemeClr val="tx1"/>
                </a:solidFill>
                <a:latin typeface="微软雅黑" panose="020B0503020204020204" pitchFamily="34" charset="-122"/>
                <a:ea typeface="微软雅黑" panose="020B0503020204020204" pitchFamily="34" charset="-122"/>
              </a:rPr>
              <a:t>在填报指标、取数口径上重视与新增资产配置预算、年度决算相应指标保持一致</a:t>
            </a:r>
          </a:p>
        </p:txBody>
      </p:sp>
      <p:sp>
        <p:nvSpPr>
          <p:cNvPr id="71" name="标注: 弯曲线形(带强调线) 70"/>
          <p:cNvSpPr/>
          <p:nvPr/>
        </p:nvSpPr>
        <p:spPr>
          <a:xfrm>
            <a:off x="5721151" y="850531"/>
            <a:ext cx="3118817" cy="814687"/>
          </a:xfrm>
          <a:prstGeom prst="accentCallout2">
            <a:avLst>
              <a:gd name="adj1" fmla="val 22460"/>
              <a:gd name="adj2" fmla="val -1009"/>
              <a:gd name="adj3" fmla="val 22460"/>
              <a:gd name="adj4" fmla="val -19055"/>
              <a:gd name="adj5" fmla="val 56845"/>
              <a:gd name="adj6" fmla="val -37332"/>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solidFill>
                  <a:schemeClr val="tx1"/>
                </a:solidFill>
                <a:latin typeface="微软雅黑" panose="020B0503020204020204" pitchFamily="34" charset="-122"/>
                <a:ea typeface="微软雅黑" panose="020B0503020204020204" pitchFamily="34" charset="-122"/>
              </a:rPr>
              <a:t>资产报告要求各单位依托行政事业单位资产管理信息系统开展资产报告的编制、汇总、分析和报送工作，体现了资产报告和信息化管理相结合的内容</a:t>
            </a:r>
          </a:p>
        </p:txBody>
      </p:sp>
      <p:sp>
        <p:nvSpPr>
          <p:cNvPr id="72" name="标注: 弯曲线形(带强调线) 71"/>
          <p:cNvSpPr/>
          <p:nvPr/>
        </p:nvSpPr>
        <p:spPr>
          <a:xfrm>
            <a:off x="153901" y="4204901"/>
            <a:ext cx="2660748" cy="814687"/>
          </a:xfrm>
          <a:prstGeom prst="accentCallout2">
            <a:avLst>
              <a:gd name="adj1" fmla="val 74355"/>
              <a:gd name="adj2" fmla="val 98764"/>
              <a:gd name="adj3" fmla="val 73149"/>
              <a:gd name="adj4" fmla="val 121736"/>
              <a:gd name="adj5" fmla="val 35121"/>
              <a:gd name="adj6" fmla="val 136716"/>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solidFill>
                  <a:schemeClr val="tx1"/>
                </a:solidFill>
                <a:latin typeface="微软雅黑" panose="020B0503020204020204" pitchFamily="34" charset="-122"/>
                <a:ea typeface="微软雅黑" panose="020B0503020204020204" pitchFamily="34" charset="-122"/>
              </a:rPr>
              <a:t>资产报表中包括账面数和实有数，要求在全面盘点的基础上填报资产实有情况</a:t>
            </a:r>
          </a:p>
        </p:txBody>
      </p:sp>
      <p:sp>
        <p:nvSpPr>
          <p:cNvPr id="74" name="标注: 弯曲线形(带强调线) 73"/>
          <p:cNvSpPr/>
          <p:nvPr/>
        </p:nvSpPr>
        <p:spPr>
          <a:xfrm>
            <a:off x="222138" y="1178348"/>
            <a:ext cx="2660748" cy="814687"/>
          </a:xfrm>
          <a:prstGeom prst="accentCallout2">
            <a:avLst>
              <a:gd name="adj1" fmla="val 12804"/>
              <a:gd name="adj2" fmla="val 98764"/>
              <a:gd name="adj3" fmla="val 12805"/>
              <a:gd name="adj4" fmla="val 109910"/>
              <a:gd name="adj5" fmla="val 61673"/>
              <a:gd name="adj6" fmla="val 116022"/>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a:solidFill>
                  <a:schemeClr val="tx1"/>
                </a:solidFill>
                <a:latin typeface="微软雅黑" panose="020B0503020204020204" pitchFamily="34" charset="-122"/>
                <a:ea typeface="微软雅黑" panose="020B0503020204020204" pitchFamily="34" charset="-122"/>
              </a:rPr>
              <a:t>要求各单位做好各项资产的日常会计核算，做到账账、账表相符，保证资产报告数据真实准确</a:t>
            </a:r>
          </a:p>
        </p:txBody>
      </p:sp>
      <p:grpSp>
        <p:nvGrpSpPr>
          <p:cNvPr id="5" name="组合 4"/>
          <p:cNvGrpSpPr/>
          <p:nvPr/>
        </p:nvGrpSpPr>
        <p:grpSpPr>
          <a:xfrm>
            <a:off x="-4445" y="85090"/>
            <a:ext cx="9174480" cy="453390"/>
            <a:chOff x="-7" y="134"/>
            <a:chExt cx="14448" cy="714"/>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7"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heel(1)">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p:cBhvr>
                                        <p:cTn id="42" dur="500"/>
                                        <p:tgtEl>
                                          <p:spTgt spid="6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 calcmode="lin" valueType="num">
                                      <p:cBhvr>
                                        <p:cTn id="47" dur="500" fill="hold"/>
                                        <p:tgtEl>
                                          <p:spTgt spid="68"/>
                                        </p:tgtEl>
                                        <p:attrNameLst>
                                          <p:attrName>style.rotation</p:attrName>
                                        </p:attrNameLst>
                                      </p:cBhvr>
                                      <p:tavLst>
                                        <p:tav tm="0">
                                          <p:val>
                                            <p:fltVal val="90"/>
                                          </p:val>
                                        </p:tav>
                                        <p:tav tm="100000">
                                          <p:val>
                                            <p:fltVal val="0"/>
                                          </p:val>
                                        </p:tav>
                                      </p:tavLst>
                                    </p:anim>
                                    <p:animEffect>
                                      <p:cBhvr>
                                        <p:cTn id="48" dur="500"/>
                                        <p:tgtEl>
                                          <p:spTgt spid="6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p:cBhvr>
                                        <p:cTn id="55" dur="500"/>
                                        <p:tgtEl>
                                          <p:spTgt spid="61"/>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 calcmode="lin" valueType="num">
                                      <p:cBhvr>
                                        <p:cTn id="60" dur="500" fill="hold"/>
                                        <p:tgtEl>
                                          <p:spTgt spid="67"/>
                                        </p:tgtEl>
                                        <p:attrNameLst>
                                          <p:attrName>style.rotation</p:attrName>
                                        </p:attrNameLst>
                                      </p:cBhvr>
                                      <p:tavLst>
                                        <p:tav tm="0">
                                          <p:val>
                                            <p:fltVal val="90"/>
                                          </p:val>
                                        </p:tav>
                                        <p:tav tm="100000">
                                          <p:val>
                                            <p:fltVal val="0"/>
                                          </p:val>
                                        </p:tav>
                                      </p:tavLst>
                                    </p:anim>
                                    <p:animEffect>
                                      <p:cBhvr>
                                        <p:cTn id="61" dur="500"/>
                                        <p:tgtEl>
                                          <p:spTgt spid="6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p:cBhvr>
                                        <p:cTn id="68" dur="500"/>
                                        <p:tgtEl>
                                          <p:spTgt spid="6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 calcmode="lin" valueType="num">
                                      <p:cBhvr>
                                        <p:cTn id="73" dur="500" fill="hold"/>
                                        <p:tgtEl>
                                          <p:spTgt spid="65"/>
                                        </p:tgtEl>
                                        <p:attrNameLst>
                                          <p:attrName>style.rotation</p:attrName>
                                        </p:attrNameLst>
                                      </p:cBhvr>
                                      <p:tavLst>
                                        <p:tav tm="0">
                                          <p:val>
                                            <p:fltVal val="90"/>
                                          </p:val>
                                        </p:tav>
                                        <p:tav tm="100000">
                                          <p:val>
                                            <p:fltVal val="0"/>
                                          </p:val>
                                        </p:tav>
                                      </p:tavLst>
                                    </p:anim>
                                    <p:animEffect>
                                      <p:cBhvr>
                                        <p:cTn id="74" dur="500"/>
                                        <p:tgtEl>
                                          <p:spTgt spid="6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right)">
                                      <p:cBhvr>
                                        <p:cTn id="77" dur="500"/>
                                        <p:tgtEl>
                                          <p:spTgt spid="72"/>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p:cBhvr>
                                        <p:cTn id="81" dur="500"/>
                                        <p:tgtEl>
                                          <p:spTgt spid="5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fltVal val="0"/>
                                          </p:val>
                                        </p:tav>
                                        <p:tav tm="100000">
                                          <p:val>
                                            <p:strVal val="#ppt_h"/>
                                          </p:val>
                                        </p:tav>
                                      </p:tavLst>
                                    </p:anim>
                                    <p:anim calcmode="lin" valueType="num">
                                      <p:cBhvr>
                                        <p:cTn id="86" dur="500" fill="hold"/>
                                        <p:tgtEl>
                                          <p:spTgt spid="64"/>
                                        </p:tgtEl>
                                        <p:attrNameLst>
                                          <p:attrName>style.rotation</p:attrName>
                                        </p:attrNameLst>
                                      </p:cBhvr>
                                      <p:tavLst>
                                        <p:tav tm="0">
                                          <p:val>
                                            <p:fltVal val="90"/>
                                          </p:val>
                                        </p:tav>
                                        <p:tav tm="100000">
                                          <p:val>
                                            <p:fltVal val="0"/>
                                          </p:val>
                                        </p:tav>
                                      </p:tavLst>
                                    </p:anim>
                                    <p:animEffect>
                                      <p:cBhvr>
                                        <p:cTn id="87" dur="500"/>
                                        <p:tgtEl>
                                          <p:spTgt spid="64"/>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wipe(right)">
                                      <p:cBhvr>
                                        <p:cTn id="90" dur="500"/>
                                        <p:tgtEl>
                                          <p:spTgt spid="73"/>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p:cBhvr>
                                        <p:cTn id="94" dur="500"/>
                                        <p:tgtEl>
                                          <p:spTgt spid="5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p:cTn id="97" dur="500" fill="hold"/>
                                        <p:tgtEl>
                                          <p:spTgt spid="66"/>
                                        </p:tgtEl>
                                        <p:attrNameLst>
                                          <p:attrName>ppt_w</p:attrName>
                                        </p:attrNameLst>
                                      </p:cBhvr>
                                      <p:tavLst>
                                        <p:tav tm="0">
                                          <p:val>
                                            <p:fltVal val="0"/>
                                          </p:val>
                                        </p:tav>
                                        <p:tav tm="100000">
                                          <p:val>
                                            <p:strVal val="#ppt_w"/>
                                          </p:val>
                                        </p:tav>
                                      </p:tavLst>
                                    </p:anim>
                                    <p:anim calcmode="lin" valueType="num">
                                      <p:cBhvr>
                                        <p:cTn id="98" dur="500" fill="hold"/>
                                        <p:tgtEl>
                                          <p:spTgt spid="66"/>
                                        </p:tgtEl>
                                        <p:attrNameLst>
                                          <p:attrName>ppt_h</p:attrName>
                                        </p:attrNameLst>
                                      </p:cBhvr>
                                      <p:tavLst>
                                        <p:tav tm="0">
                                          <p:val>
                                            <p:fltVal val="0"/>
                                          </p:val>
                                        </p:tav>
                                        <p:tav tm="100000">
                                          <p:val>
                                            <p:strVal val="#ppt_h"/>
                                          </p:val>
                                        </p:tav>
                                      </p:tavLst>
                                    </p:anim>
                                    <p:anim calcmode="lin" valueType="num">
                                      <p:cBhvr>
                                        <p:cTn id="99" dur="500" fill="hold"/>
                                        <p:tgtEl>
                                          <p:spTgt spid="66"/>
                                        </p:tgtEl>
                                        <p:attrNameLst>
                                          <p:attrName>style.rotation</p:attrName>
                                        </p:attrNameLst>
                                      </p:cBhvr>
                                      <p:tavLst>
                                        <p:tav tm="0">
                                          <p:val>
                                            <p:fltVal val="90"/>
                                          </p:val>
                                        </p:tav>
                                        <p:tav tm="100000">
                                          <p:val>
                                            <p:fltVal val="0"/>
                                          </p:val>
                                        </p:tav>
                                      </p:tavLst>
                                    </p:anim>
                                    <p:animEffect>
                                      <p:cBhvr>
                                        <p:cTn id="100" dur="500"/>
                                        <p:tgtEl>
                                          <p:spTgt spid="66"/>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right)">
                                      <p:cBhvr>
                                        <p:cTn id="103" dur="500"/>
                                        <p:tgtEl>
                                          <p:spTgt spid="74"/>
                                        </p:tgtEl>
                                      </p:cBhvr>
                                    </p:animEffect>
                                  </p:childTnLst>
                                </p:cTn>
                              </p:par>
                            </p:childTnLst>
                          </p:cTn>
                        </p:par>
                        <p:par>
                          <p:cTn id="104" fill="hold">
                            <p:stCondLst>
                              <p:cond delay="4500"/>
                            </p:stCondLst>
                            <p:childTnLst>
                              <p:par>
                                <p:cTn id="105" presetID="10" presetClass="entr" presetSubtype="0"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p:cBhvr>
                                        <p:cTn id="107" dur="500"/>
                                        <p:tgtEl>
                                          <p:spTgt spid="57"/>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500" fill="hold"/>
                                        <p:tgtEl>
                                          <p:spTgt spid="63"/>
                                        </p:tgtEl>
                                        <p:attrNameLst>
                                          <p:attrName>ppt_w</p:attrName>
                                        </p:attrNameLst>
                                      </p:cBhvr>
                                      <p:tavLst>
                                        <p:tav tm="0">
                                          <p:val>
                                            <p:fltVal val="0"/>
                                          </p:val>
                                        </p:tav>
                                        <p:tav tm="100000">
                                          <p:val>
                                            <p:strVal val="#ppt_w"/>
                                          </p:val>
                                        </p:tav>
                                      </p:tavLst>
                                    </p:anim>
                                    <p:anim calcmode="lin" valueType="num">
                                      <p:cBhvr>
                                        <p:cTn id="111" dur="500" fill="hold"/>
                                        <p:tgtEl>
                                          <p:spTgt spid="63"/>
                                        </p:tgtEl>
                                        <p:attrNameLst>
                                          <p:attrName>ppt_h</p:attrName>
                                        </p:attrNameLst>
                                      </p:cBhvr>
                                      <p:tavLst>
                                        <p:tav tm="0">
                                          <p:val>
                                            <p:fltVal val="0"/>
                                          </p:val>
                                        </p:tav>
                                        <p:tav tm="100000">
                                          <p:val>
                                            <p:strVal val="#ppt_h"/>
                                          </p:val>
                                        </p:tav>
                                      </p:tavLst>
                                    </p:anim>
                                    <p:anim calcmode="lin" valueType="num">
                                      <p:cBhvr>
                                        <p:cTn id="112" dur="500" fill="hold"/>
                                        <p:tgtEl>
                                          <p:spTgt spid="63"/>
                                        </p:tgtEl>
                                        <p:attrNameLst>
                                          <p:attrName>style.rotation</p:attrName>
                                        </p:attrNameLst>
                                      </p:cBhvr>
                                      <p:tavLst>
                                        <p:tav tm="0">
                                          <p:val>
                                            <p:fltVal val="90"/>
                                          </p:val>
                                        </p:tav>
                                        <p:tav tm="100000">
                                          <p:val>
                                            <p:fltVal val="0"/>
                                          </p:val>
                                        </p:tav>
                                      </p:tavLst>
                                    </p:anim>
                                    <p:animEffect>
                                      <p:cBhvr>
                                        <p:cTn id="113" dur="500"/>
                                        <p:tgtEl>
                                          <p:spTgt spid="6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left)">
                                      <p:cBhvr>
                                        <p:cTn id="11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9" grpId="0" bldLvl="0" animBg="1"/>
      <p:bldP spid="37" grpId="0"/>
      <p:bldP spid="50" grpId="0" bldLvl="0" animBg="1" autoUpdateAnimBg="0"/>
      <p:bldP spid="51" grpId="0" bldLvl="0" animBg="1" autoUpdateAnimBg="0"/>
      <p:bldP spid="52" grpId="0" bldLvl="0" animBg="1" autoUpdateAnimBg="0"/>
      <p:bldP spid="53" grpId="0" bldLvl="0" animBg="1" autoUpdateAnimBg="0"/>
      <p:bldP spid="54" grpId="0" bldLvl="0" animBg="1" autoUpdateAnimBg="0"/>
      <p:bldP spid="55" grpId="0" bldLvl="0" animBg="1" autoUpdateAnimBg="0"/>
      <p:bldP spid="56" grpId="0" bldLvl="0" animBg="1"/>
      <p:bldP spid="57" grpId="0" bldLvl="0" autoUpdateAnimBg="0"/>
      <p:bldP spid="58" grpId="0" bldLvl="0" autoUpdateAnimBg="0"/>
      <p:bldP spid="59" grpId="0" bldLvl="0" autoUpdateAnimBg="0"/>
      <p:bldP spid="60" grpId="0" bldLvl="0" autoUpdateAnimBg="0"/>
      <p:bldP spid="61" grpId="0" bldLvl="0" autoUpdateAnimBg="0"/>
      <p:bldP spid="62" grpId="0" bldLvl="0" autoUpdateAnimBg="0"/>
      <p:bldP spid="63" grpId="0" bldLvl="0" autoUpdateAnimBg="0"/>
      <p:bldP spid="64" grpId="0" bldLvl="0" autoUpdateAnimBg="0"/>
      <p:bldP spid="65" grpId="0" bldLvl="0" autoUpdateAnimBg="0"/>
      <p:bldP spid="66" grpId="0" bldLvl="0" autoUpdateAnimBg="0"/>
      <p:bldP spid="67" grpId="0" bldLvl="0" autoUpdateAnimBg="0"/>
      <p:bldP spid="68" grpId="0" bldLvl="0" autoUpdateAnimBg="0"/>
      <p:bldP spid="3" grpId="0"/>
      <p:bldP spid="70" grpId="0" bldLvl="0" animBg="1"/>
      <p:bldP spid="71" grpId="0" bldLvl="0" animBg="1"/>
      <p:bldP spid="72" grpId="0" bldLvl="0" animBg="1"/>
      <p:bldP spid="74"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编报时间</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53" name="组合 1"/>
          <p:cNvGrpSpPr/>
          <p:nvPr/>
        </p:nvGrpSpPr>
        <p:grpSpPr>
          <a:xfrm>
            <a:off x="3131840" y="2139702"/>
            <a:ext cx="4781699" cy="2205550"/>
            <a:chOff x="533507" y="1124370"/>
            <a:chExt cx="8123239" cy="5294444"/>
          </a:xfrm>
        </p:grpSpPr>
        <p:sp>
          <p:nvSpPr>
            <p:cNvPr id="54" name="AutoShape 74"/>
            <p:cNvSpPr>
              <a:spLocks noChangeArrowheads="1"/>
            </p:cNvSpPr>
            <p:nvPr/>
          </p:nvSpPr>
          <p:spPr bwMode="gray">
            <a:xfrm>
              <a:off x="533507" y="1124370"/>
              <a:ext cx="8123239" cy="5152838"/>
            </a:xfrm>
            <a:prstGeom prst="roundRect">
              <a:avLst>
                <a:gd name="adj" fmla="val 10347"/>
              </a:avLst>
            </a:prstGeom>
            <a:solidFill>
              <a:schemeClr val="bg1">
                <a:lumMod val="95000"/>
              </a:schemeClr>
            </a:solidFill>
            <a:ln w="50800">
              <a:solidFill>
                <a:srgbClr val="548DEA"/>
              </a:solidFill>
              <a:round/>
            </a:ln>
            <a:effectLst>
              <a:outerShdw dist="107763" dir="2700000" algn="ctr" rotWithShape="0">
                <a:srgbClr val="C0C0C0">
                  <a:alpha val="50000"/>
                </a:srgbClr>
              </a:outerShdw>
            </a:effectLst>
          </p:spPr>
          <p:txBody>
            <a:bodyPr wrap="none" anchor="ctr"/>
            <a:lstStyle/>
            <a:p>
              <a:pPr>
                <a:defRPr/>
              </a:pPr>
              <a:endParaRPr lang="zh-CN" altLang="en-US"/>
            </a:p>
          </p:txBody>
        </p:sp>
        <p:sp>
          <p:nvSpPr>
            <p:cNvPr id="55" name="Text Box 78"/>
            <p:cNvSpPr txBox="1">
              <a:spLocks noChangeArrowheads="1"/>
            </p:cNvSpPr>
            <p:nvPr/>
          </p:nvSpPr>
          <p:spPr bwMode="gray">
            <a:xfrm>
              <a:off x="584307" y="1213249"/>
              <a:ext cx="8058150" cy="520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微软雅黑" panose="020B0503020204020204" pitchFamily="34" charset="-122"/>
                  <a:ea typeface="微软雅黑" panose="020B0503020204020204" pitchFamily="34" charset="-122"/>
                </a:rPr>
                <a:t>从</a:t>
              </a:r>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月起</a:t>
              </a:r>
              <a:r>
                <a:rPr lang="zh-CN" altLang="en-US" dirty="0" smtClean="0">
                  <a:latin typeface="微软雅黑" panose="020B0503020204020204" pitchFamily="34" charset="-122"/>
                  <a:ea typeface="微软雅黑" panose="020B0503020204020204" pitchFamily="34" charset="-122"/>
                </a:rPr>
                <a:t>，地方</a:t>
              </a:r>
              <a:r>
                <a:rPr lang="zh-CN" altLang="en-US" dirty="0">
                  <a:latin typeface="微软雅黑" panose="020B0503020204020204" pitchFamily="34" charset="-122"/>
                  <a:ea typeface="微软雅黑" panose="020B0503020204020204" pitchFamily="34" charset="-122"/>
                </a:rPr>
                <a:t>财政部门每月</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日前将上月资产月报报送至财政部</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省直各部门，市县财政部门每月</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日前将上月资产月报报送至省财政厅。</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63" name="Group 41"/>
          <p:cNvGrpSpPr/>
          <p:nvPr/>
        </p:nvGrpSpPr>
        <p:grpSpPr>
          <a:xfrm>
            <a:off x="1269402" y="2011257"/>
            <a:ext cx="1313895" cy="1313895"/>
            <a:chOff x="8972997" y="3024494"/>
            <a:chExt cx="1313895" cy="1313895"/>
          </a:xfrm>
          <a:solidFill>
            <a:srgbClr val="0070C0"/>
          </a:solidFill>
        </p:grpSpPr>
        <p:grpSp>
          <p:nvGrpSpPr>
            <p:cNvPr id="64" name="Group 13"/>
            <p:cNvGrpSpPr/>
            <p:nvPr/>
          </p:nvGrpSpPr>
          <p:grpSpPr>
            <a:xfrm rot="387625">
              <a:off x="8972997" y="3024494"/>
              <a:ext cx="1313895" cy="1313895"/>
              <a:chOff x="1882067" y="2796467"/>
              <a:chExt cx="1313894" cy="1313894"/>
            </a:xfrm>
            <a:grpFill/>
          </p:grpSpPr>
          <p:sp>
            <p:nvSpPr>
              <p:cNvPr id="68" name="Block Arc 14"/>
              <p:cNvSpPr/>
              <p:nvPr/>
            </p:nvSpPr>
            <p:spPr>
              <a:xfrm rot="12943459">
                <a:off x="1882067" y="2796467"/>
                <a:ext cx="1313894" cy="1313894"/>
              </a:xfrm>
              <a:prstGeom prst="blockArc">
                <a:avLst>
                  <a:gd name="adj1" fmla="val 8964929"/>
                  <a:gd name="adj2" fmla="val 7324230"/>
                  <a:gd name="adj3" fmla="val 75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Oval 1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5" name="Group 16"/>
            <p:cNvGrpSpPr/>
            <p:nvPr/>
          </p:nvGrpSpPr>
          <p:grpSpPr>
            <a:xfrm>
              <a:off x="9477373" y="3481868"/>
              <a:ext cx="319091" cy="324201"/>
              <a:chOff x="7108030" y="2440377"/>
              <a:chExt cx="239318" cy="243151"/>
            </a:xfrm>
            <a:grpFill/>
          </p:grpSpPr>
          <p:sp>
            <p:nvSpPr>
              <p:cNvPr id="66"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Rectangle 18"/>
              <p:cNvSpPr/>
              <p:nvPr/>
            </p:nvSpPr>
            <p:spPr>
              <a:xfrm>
                <a:off x="7112630" y="2493527"/>
                <a:ext cx="230118" cy="3649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13" name="文本框 2"/>
          <p:cNvSpPr txBox="1"/>
          <p:nvPr/>
        </p:nvSpPr>
        <p:spPr>
          <a:xfrm>
            <a:off x="-4445" y="85725"/>
            <a:ext cx="6722745" cy="450215"/>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2"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randombar(horizontal)">
                                      <p:cBhvr>
                                        <p:cTn id="16" dur="500"/>
                                        <p:tgtEl>
                                          <p:spTgt spid="63"/>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57158" y="642924"/>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编报程序</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2910" y="1079759"/>
            <a:ext cx="7488832" cy="1270512"/>
            <a:chOff x="683568" y="1387558"/>
            <a:chExt cx="7488832" cy="1270512"/>
          </a:xfrm>
        </p:grpSpPr>
        <p:sp>
          <p:nvSpPr>
            <p:cNvPr id="21" name="Rectangle 6"/>
            <p:cNvSpPr>
              <a:spLocks noChangeArrowheads="1"/>
            </p:cNvSpPr>
            <p:nvPr/>
          </p:nvSpPr>
          <p:spPr bwMode="auto">
            <a:xfrm>
              <a:off x="683568" y="1851670"/>
              <a:ext cx="7488832" cy="806400"/>
            </a:xfrm>
            <a:prstGeom prst="rect">
              <a:avLst/>
            </a:prstGeom>
            <a:solidFill>
              <a:srgbClr val="FFFFFF">
                <a:alpha val="89018"/>
              </a:srgbClr>
            </a:solidFill>
            <a:ln w="25400">
              <a:solidFill>
                <a:schemeClr val="accent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AutoShape 7"/>
            <p:cNvSpPr>
              <a:spLocks noChangeArrowheads="1"/>
            </p:cNvSpPr>
            <p:nvPr/>
          </p:nvSpPr>
          <p:spPr bwMode="auto">
            <a:xfrm>
              <a:off x="872875" y="1387558"/>
              <a:ext cx="2650331" cy="944640"/>
            </a:xfrm>
            <a:prstGeom prst="roundRect">
              <a:avLst>
                <a:gd name="adj" fmla="val 16667"/>
              </a:avLst>
            </a:prstGeom>
            <a:solidFill>
              <a:srgbClr val="0070C0"/>
            </a:solidFill>
            <a:ln w="254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grpSp>
          <p:nvGrpSpPr>
            <p:cNvPr id="23" name="Group 478"/>
            <p:cNvGrpSpPr/>
            <p:nvPr/>
          </p:nvGrpSpPr>
          <p:grpSpPr>
            <a:xfrm>
              <a:off x="1968756" y="1627465"/>
              <a:ext cx="458571" cy="448410"/>
              <a:chOff x="4563268" y="2753915"/>
              <a:chExt cx="457200" cy="457200"/>
            </a:xfrm>
            <a:solidFill>
              <a:schemeClr val="bg1"/>
            </a:solidFill>
          </p:grpSpPr>
          <p:sp>
            <p:nvSpPr>
              <p:cNvPr id="24"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25"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26"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sp>
          <p:nvSpPr>
            <p:cNvPr id="40" name="文本框 39"/>
            <p:cNvSpPr txBox="1"/>
            <p:nvPr/>
          </p:nvSpPr>
          <p:spPr>
            <a:xfrm>
              <a:off x="3955847" y="2054815"/>
              <a:ext cx="3312368" cy="400110"/>
            </a:xfrm>
            <a:prstGeom prst="rect">
              <a:avLst/>
            </a:prstGeom>
            <a:noFill/>
          </p:spPr>
          <p:txBody>
            <a:bodyPr wrap="square" rtlCol="0">
              <a:spAutoFit/>
            </a:bodyPr>
            <a:lstStyle/>
            <a:p>
              <a:r>
                <a:rPr lang="zh-CN" altLang="en-US" sz="2000" b="1" dirty="0"/>
                <a:t>财政部统一开发软件</a:t>
              </a:r>
            </a:p>
          </p:txBody>
        </p:sp>
      </p:grpSp>
      <p:grpSp>
        <p:nvGrpSpPr>
          <p:cNvPr id="3" name="组合 2"/>
          <p:cNvGrpSpPr/>
          <p:nvPr/>
        </p:nvGrpSpPr>
        <p:grpSpPr>
          <a:xfrm>
            <a:off x="642910" y="2391584"/>
            <a:ext cx="7488832" cy="1283194"/>
            <a:chOff x="683568" y="3232772"/>
            <a:chExt cx="7488832" cy="1283194"/>
          </a:xfrm>
        </p:grpSpPr>
        <p:sp>
          <p:nvSpPr>
            <p:cNvPr id="20" name="Rectangle 9"/>
            <p:cNvSpPr>
              <a:spLocks noChangeArrowheads="1"/>
            </p:cNvSpPr>
            <p:nvPr/>
          </p:nvSpPr>
          <p:spPr bwMode="auto">
            <a:xfrm>
              <a:off x="683568" y="3709566"/>
              <a:ext cx="7488832" cy="806400"/>
            </a:xfrm>
            <a:prstGeom prst="rect">
              <a:avLst/>
            </a:prstGeom>
            <a:solidFill>
              <a:srgbClr val="FFFFFF">
                <a:alpha val="89018"/>
              </a:srgbClr>
            </a:solidFill>
            <a:ln w="25400">
              <a:solidFill>
                <a:srgbClr val="7E72D8"/>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AutoShape 10"/>
            <p:cNvSpPr>
              <a:spLocks noChangeArrowheads="1"/>
            </p:cNvSpPr>
            <p:nvPr/>
          </p:nvSpPr>
          <p:spPr bwMode="auto">
            <a:xfrm>
              <a:off x="872875" y="3232772"/>
              <a:ext cx="2650331" cy="944640"/>
            </a:xfrm>
            <a:prstGeom prst="roundRect">
              <a:avLst>
                <a:gd name="adj" fmla="val 16667"/>
              </a:avLst>
            </a:prstGeom>
            <a:solidFill>
              <a:srgbClr val="7E72D8"/>
            </a:solidFill>
            <a:ln w="254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Rectangle 11"/>
            <p:cNvSpPr>
              <a:spLocks noChangeArrowheads="1"/>
            </p:cNvSpPr>
            <p:nvPr/>
          </p:nvSpPr>
          <p:spPr bwMode="auto">
            <a:xfrm>
              <a:off x="872877" y="3237247"/>
              <a:ext cx="2650331" cy="94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76" tIns="0" rIns="100176"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grpSp>
          <p:nvGrpSpPr>
            <p:cNvPr id="29" name="Group 475"/>
            <p:cNvGrpSpPr/>
            <p:nvPr/>
          </p:nvGrpSpPr>
          <p:grpSpPr>
            <a:xfrm>
              <a:off x="1968756" y="3432739"/>
              <a:ext cx="458571" cy="607575"/>
              <a:chOff x="3720306" y="3668315"/>
              <a:chExt cx="314325" cy="457200"/>
            </a:xfrm>
            <a:solidFill>
              <a:schemeClr val="tx1">
                <a:lumMod val="50000"/>
                <a:lumOff val="50000"/>
              </a:schemeClr>
            </a:solidFill>
          </p:grpSpPr>
          <p:sp>
            <p:nvSpPr>
              <p:cNvPr id="38"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solidFill>
                <a:schemeClr val="bg1"/>
              </a:solidFill>
              <a:ln>
                <a:noFill/>
              </a:ln>
            </p:spPr>
            <p:txBody>
              <a:bodyPr/>
              <a:lstStyle/>
              <a:p>
                <a:pPr eaLnBrk="1" fontAlgn="auto" hangingPunct="1">
                  <a:spcBef>
                    <a:spcPts val="0"/>
                  </a:spcBef>
                  <a:spcAft>
                    <a:spcPts val="0"/>
                  </a:spcAft>
                  <a:defRPr/>
                </a:pPr>
                <a:endParaRPr lang="en-US">
                  <a:latin typeface="+mn-lt"/>
                </a:endParaRPr>
              </a:p>
            </p:txBody>
          </p:sp>
          <p:sp>
            <p:nvSpPr>
              <p:cNvPr id="39"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sp>
          <p:nvSpPr>
            <p:cNvPr id="41" name="文本框 40"/>
            <p:cNvSpPr txBox="1"/>
            <p:nvPr/>
          </p:nvSpPr>
          <p:spPr>
            <a:xfrm>
              <a:off x="3955847" y="3912711"/>
              <a:ext cx="3922033" cy="400110"/>
            </a:xfrm>
            <a:prstGeom prst="rect">
              <a:avLst/>
            </a:prstGeom>
            <a:noFill/>
          </p:spPr>
          <p:txBody>
            <a:bodyPr wrap="square" rtlCol="0">
              <a:spAutoFit/>
            </a:bodyPr>
            <a:lstStyle/>
            <a:p>
              <a:r>
                <a:rPr lang="zh-CN" altLang="en-US" sz="2000" b="1" dirty="0"/>
                <a:t>单位根据财务报表填报资产月报</a:t>
              </a:r>
            </a:p>
          </p:txBody>
        </p:sp>
      </p:grpSp>
      <p:grpSp>
        <p:nvGrpSpPr>
          <p:cNvPr id="43" name="组合 42"/>
          <p:cNvGrpSpPr/>
          <p:nvPr/>
        </p:nvGrpSpPr>
        <p:grpSpPr>
          <a:xfrm>
            <a:off x="642910" y="3720565"/>
            <a:ext cx="7488832" cy="1222074"/>
            <a:chOff x="755006" y="1242282"/>
            <a:chExt cx="7488832" cy="1222074"/>
          </a:xfrm>
        </p:grpSpPr>
        <p:sp>
          <p:nvSpPr>
            <p:cNvPr id="44" name="Rectangle 6"/>
            <p:cNvSpPr>
              <a:spLocks noChangeArrowheads="1"/>
            </p:cNvSpPr>
            <p:nvPr/>
          </p:nvSpPr>
          <p:spPr bwMode="auto">
            <a:xfrm>
              <a:off x="755006" y="1657956"/>
              <a:ext cx="7488832" cy="806400"/>
            </a:xfrm>
            <a:prstGeom prst="rect">
              <a:avLst/>
            </a:prstGeom>
            <a:solidFill>
              <a:srgbClr val="FFFFFF">
                <a:alpha val="89018"/>
              </a:srgbClr>
            </a:solidFill>
            <a:ln w="25400">
              <a:solidFill>
                <a:schemeClr val="accent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AutoShape 7"/>
            <p:cNvSpPr>
              <a:spLocks noChangeArrowheads="1"/>
            </p:cNvSpPr>
            <p:nvPr/>
          </p:nvSpPr>
          <p:spPr bwMode="auto">
            <a:xfrm>
              <a:off x="944313" y="1242282"/>
              <a:ext cx="2650331" cy="944640"/>
            </a:xfrm>
            <a:prstGeom prst="roundRect">
              <a:avLst>
                <a:gd name="adj" fmla="val 16667"/>
              </a:avLst>
            </a:prstGeom>
            <a:solidFill>
              <a:srgbClr val="0070C0"/>
            </a:solidFill>
            <a:ln w="254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grpSp>
          <p:nvGrpSpPr>
            <p:cNvPr id="46" name="Group 478"/>
            <p:cNvGrpSpPr/>
            <p:nvPr/>
          </p:nvGrpSpPr>
          <p:grpSpPr>
            <a:xfrm>
              <a:off x="2037730" y="1452654"/>
              <a:ext cx="458571" cy="448410"/>
              <a:chOff x="4632036" y="2575675"/>
              <a:chExt cx="457200" cy="457200"/>
            </a:xfrm>
            <a:solidFill>
              <a:schemeClr val="bg1"/>
            </a:solidFill>
          </p:grpSpPr>
          <p:sp>
            <p:nvSpPr>
              <p:cNvPr id="48" name="Freeform 124"/>
              <p:cNvSpPr>
                <a:spLocks noEditPoints="1"/>
              </p:cNvSpPr>
              <p:nvPr/>
            </p:nvSpPr>
            <p:spPr bwMode="auto">
              <a:xfrm>
                <a:off x="4632036" y="257567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49" name="Freeform 125"/>
              <p:cNvSpPr>
                <a:spLocks noEditPoints="1"/>
              </p:cNvSpPr>
              <p:nvPr/>
            </p:nvSpPr>
            <p:spPr bwMode="auto">
              <a:xfrm>
                <a:off x="4760624" y="270426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0" name="Freeform 126"/>
              <p:cNvSpPr>
                <a:spLocks noEditPoints="1"/>
              </p:cNvSpPr>
              <p:nvPr/>
            </p:nvSpPr>
            <p:spPr bwMode="auto">
              <a:xfrm>
                <a:off x="4803490" y="2747125"/>
                <a:ext cx="114300" cy="114301"/>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sp>
          <p:nvSpPr>
            <p:cNvPr id="47" name="文本框 39"/>
            <p:cNvSpPr txBox="1"/>
            <p:nvPr/>
          </p:nvSpPr>
          <p:spPr>
            <a:xfrm>
              <a:off x="4027285" y="1861101"/>
              <a:ext cx="4000528" cy="400110"/>
            </a:xfrm>
            <a:prstGeom prst="rect">
              <a:avLst/>
            </a:prstGeom>
            <a:noFill/>
          </p:spPr>
          <p:txBody>
            <a:bodyPr wrap="square" rtlCol="0">
              <a:spAutoFit/>
            </a:bodyPr>
            <a:lstStyle/>
            <a:p>
              <a:r>
                <a:rPr lang="zh-CN" altLang="en-US" sz="2000" b="1" dirty="0" smtClean="0"/>
                <a:t>主管部门、财政部门审核汇总</a:t>
              </a:r>
              <a:endParaRPr lang="zh-CN" altLang="en-US" sz="2000" b="1" dirty="0"/>
            </a:p>
          </p:txBody>
        </p:sp>
      </p:grpSp>
      <p:sp>
        <p:nvSpPr>
          <p:cNvPr id="13" name="文本框 2"/>
          <p:cNvSpPr txBox="1"/>
          <p:nvPr/>
        </p:nvSpPr>
        <p:spPr>
          <a:xfrm>
            <a:off x="-4445" y="85725"/>
            <a:ext cx="6722745" cy="450215"/>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4"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1000" fill="hold"/>
                                        <p:tgtEl>
                                          <p:spTgt spid="43"/>
                                        </p:tgtEl>
                                        <p:attrNameLst>
                                          <p:attrName>ppt_w</p:attrName>
                                        </p:attrNameLst>
                                      </p:cBhvr>
                                      <p:tavLst>
                                        <p:tav tm="0">
                                          <p:val>
                                            <p:fltVal val="0"/>
                                          </p:val>
                                        </p:tav>
                                        <p:tav tm="100000">
                                          <p:val>
                                            <p:strVal val="#ppt_w"/>
                                          </p:val>
                                        </p:tav>
                                      </p:tavLst>
                                    </p:anim>
                                    <p:anim calcmode="lin" valueType="num">
                                      <p:cBhvr>
                                        <p:cTn id="29" dur="1000" fill="hold"/>
                                        <p:tgtEl>
                                          <p:spTgt spid="43"/>
                                        </p:tgtEl>
                                        <p:attrNameLst>
                                          <p:attrName>ppt_h</p:attrName>
                                        </p:attrNameLst>
                                      </p:cBhvr>
                                      <p:tavLst>
                                        <p:tav tm="0">
                                          <p:val>
                                            <p:fltVal val="0"/>
                                          </p:val>
                                        </p:tav>
                                        <p:tav tm="100000">
                                          <p:val>
                                            <p:strVal val="#ppt_h"/>
                                          </p:val>
                                        </p:tav>
                                      </p:tavLst>
                                    </p:anim>
                                    <p:animEffect transition="in" filter="fade">
                                      <p:cBhvr>
                                        <p:cTn id="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报表内容</a:t>
            </a:r>
            <a:r>
              <a:rPr lang="en-US" altLang="zh-CN" sz="1600" b="1" dirty="0">
                <a:solidFill>
                  <a:srgbClr val="545454"/>
                </a:solidFill>
                <a:latin typeface="微软雅黑" panose="020B0503020204020204" pitchFamily="34" charset="-122"/>
                <a:ea typeface="微软雅黑" panose="020B0503020204020204" pitchFamily="34" charset="-122"/>
              </a:rPr>
              <a:t>_</a:t>
            </a:r>
            <a:r>
              <a:rPr lang="zh-CN" altLang="en-US" sz="2000" b="1" dirty="0">
                <a:solidFill>
                  <a:srgbClr val="545454"/>
                </a:solidFill>
                <a:latin typeface="微软雅黑" panose="020B0503020204020204" pitchFamily="34" charset="-122"/>
                <a:ea typeface="微软雅黑" panose="020B0503020204020204" pitchFamily="34" charset="-122"/>
              </a:rPr>
              <a:t>封面</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67666" y="1115443"/>
            <a:ext cx="8859479" cy="3672000"/>
          </a:xfrm>
          <a:prstGeom prst="rect">
            <a:avLst/>
          </a:prstGeom>
        </p:spPr>
      </p:pic>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报表内容</a:t>
            </a:r>
            <a:r>
              <a:rPr lang="en-US" altLang="zh-CN" sz="1600" b="1" dirty="0">
                <a:solidFill>
                  <a:srgbClr val="545454"/>
                </a:solidFill>
                <a:latin typeface="微软雅黑" panose="020B0503020204020204" pitchFamily="34" charset="-122"/>
                <a:ea typeface="微软雅黑" panose="020B0503020204020204" pitchFamily="34" charset="-122"/>
              </a:rPr>
              <a:t>_</a:t>
            </a:r>
            <a:r>
              <a:rPr lang="zh-CN" altLang="en-US" sz="2000" b="1" dirty="0">
                <a:solidFill>
                  <a:srgbClr val="545454"/>
                </a:solidFill>
                <a:latin typeface="微软雅黑" panose="020B0503020204020204" pitchFamily="34" charset="-122"/>
                <a:ea typeface="微软雅黑" panose="020B0503020204020204" pitchFamily="34" charset="-122"/>
              </a:rPr>
              <a:t>资产情况表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359973" y="952030"/>
            <a:ext cx="6837115" cy="4140000"/>
          </a:xfrm>
          <a:prstGeom prst="rect">
            <a:avLst/>
          </a:prstGeom>
        </p:spPr>
      </p:pic>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报表内容</a:t>
            </a:r>
            <a:r>
              <a:rPr lang="en-US" altLang="zh-CN" sz="1600" b="1" dirty="0">
                <a:solidFill>
                  <a:srgbClr val="545454"/>
                </a:solidFill>
                <a:latin typeface="微软雅黑" panose="020B0503020204020204" pitchFamily="34" charset="-122"/>
                <a:ea typeface="微软雅黑" panose="020B0503020204020204" pitchFamily="34" charset="-122"/>
              </a:rPr>
              <a:t>_</a:t>
            </a:r>
            <a:r>
              <a:rPr lang="zh-CN" altLang="en-US" sz="2000" b="1" dirty="0">
                <a:solidFill>
                  <a:srgbClr val="545454"/>
                </a:solidFill>
                <a:latin typeface="微软雅黑" panose="020B0503020204020204" pitchFamily="34" charset="-122"/>
                <a:ea typeface="微软雅黑" panose="020B0503020204020204" pitchFamily="34" charset="-122"/>
              </a:rPr>
              <a:t>资产</a:t>
            </a:r>
            <a:r>
              <a:rPr lang="zh-CN" altLang="en-US" sz="2000" b="1" dirty="0" smtClean="0">
                <a:solidFill>
                  <a:srgbClr val="545454"/>
                </a:solidFill>
                <a:latin typeface="微软雅黑" panose="020B0503020204020204" pitchFamily="34" charset="-122"/>
                <a:ea typeface="微软雅黑" panose="020B0503020204020204" pitchFamily="34" charset="-122"/>
              </a:rPr>
              <a:t>情况汇总表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341903" y="1053444"/>
            <a:ext cx="8379713" cy="4032000"/>
          </a:xfrm>
          <a:prstGeom prst="rect">
            <a:avLst/>
          </a:prstGeom>
        </p:spPr>
      </p:pic>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报表内容</a:t>
            </a:r>
            <a:r>
              <a:rPr lang="en-US" altLang="zh-CN" sz="1600" b="1" dirty="0" smtClean="0">
                <a:solidFill>
                  <a:srgbClr val="545454"/>
                </a:solidFill>
                <a:latin typeface="微软雅黑" panose="020B0503020204020204" pitchFamily="34" charset="-122"/>
                <a:ea typeface="微软雅黑" panose="020B0503020204020204" pitchFamily="34" charset="-122"/>
              </a:rPr>
              <a:t>_</a:t>
            </a:r>
            <a:r>
              <a:rPr lang="zh-CN" altLang="en-US" sz="2000" b="1" dirty="0">
                <a:solidFill>
                  <a:srgbClr val="545454"/>
                </a:solidFill>
                <a:latin typeface="微软雅黑" panose="020B0503020204020204" pitchFamily="34" charset="-122"/>
                <a:ea typeface="微软雅黑" panose="020B0503020204020204" pitchFamily="34" charset="-122"/>
              </a:rPr>
              <a:t>地方</a:t>
            </a:r>
            <a:r>
              <a:rPr lang="zh-CN" altLang="en-US" sz="2000" b="1" dirty="0" smtClean="0">
                <a:solidFill>
                  <a:srgbClr val="545454"/>
                </a:solidFill>
                <a:latin typeface="微软雅黑" panose="020B0503020204020204" pitchFamily="34" charset="-122"/>
                <a:ea typeface="微软雅黑" panose="020B0503020204020204" pitchFamily="34" charset="-122"/>
              </a:rPr>
              <a:t>资产分布情况表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44208" y="1088172"/>
            <a:ext cx="6269197" cy="3744000"/>
          </a:xfrm>
          <a:prstGeom prst="rect">
            <a:avLst/>
          </a:prstGeom>
        </p:spPr>
      </p:pic>
      <p:pic>
        <p:nvPicPr>
          <p:cNvPr id="7" name="图片 6"/>
          <p:cNvPicPr>
            <a:picLocks noChangeAspect="1"/>
          </p:cNvPicPr>
          <p:nvPr/>
        </p:nvPicPr>
        <p:blipFill>
          <a:blip r:embed="rId4"/>
          <a:stretch>
            <a:fillRect/>
          </a:stretch>
        </p:blipFill>
        <p:spPr>
          <a:xfrm>
            <a:off x="2471960" y="2132172"/>
            <a:ext cx="6672040" cy="2700000"/>
          </a:xfrm>
          <a:prstGeom prst="rect">
            <a:avLst/>
          </a:prstGeom>
        </p:spPr>
      </p:pic>
      <p:grpSp>
        <p:nvGrpSpPr>
          <p:cNvPr id="5" name="组合 4"/>
          <p:cNvGrpSpPr/>
          <p:nvPr/>
        </p:nvGrpSpPr>
        <p:grpSpPr>
          <a:xfrm>
            <a:off x="-4445" y="85725"/>
            <a:ext cx="9174480" cy="450215"/>
            <a:chOff x="-7" y="135"/>
            <a:chExt cx="14448" cy="709"/>
          </a:xfrm>
        </p:grpSpPr>
        <p:pic>
          <p:nvPicPr>
            <p:cNvPr id="2" name="图片 1" descr="吉林省财政厅（图片）"/>
            <p:cNvPicPr>
              <a:picLocks noChangeAspect="1"/>
            </p:cNvPicPr>
            <p:nvPr/>
          </p:nvPicPr>
          <p:blipFill>
            <a:blip r:embed="rId5"/>
            <a:srcRect t="16049" b="15763"/>
            <a:stretch>
              <a:fillRect/>
            </a:stretch>
          </p:blipFill>
          <p:spPr>
            <a:xfrm>
              <a:off x="10579" y="138"/>
              <a:ext cx="3862" cy="703"/>
            </a:xfrm>
            <a:prstGeom prst="rect">
              <a:avLst/>
            </a:prstGeom>
          </p:spPr>
        </p:pic>
        <p:sp>
          <p:nvSpPr>
            <p:cNvPr id="13"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报表内容</a:t>
            </a:r>
            <a:r>
              <a:rPr lang="en-US" altLang="zh-CN" sz="1600" b="1" dirty="0">
                <a:solidFill>
                  <a:srgbClr val="545454"/>
                </a:solidFill>
                <a:latin typeface="微软雅黑" panose="020B0503020204020204" pitchFamily="34" charset="-122"/>
                <a:ea typeface="微软雅黑" panose="020B0503020204020204" pitchFamily="34" charset="-122"/>
              </a:rPr>
              <a:t>_</a:t>
            </a:r>
            <a:r>
              <a:rPr lang="zh-CN" altLang="en-US" sz="2000" b="1" dirty="0" smtClean="0">
                <a:solidFill>
                  <a:srgbClr val="545454"/>
                </a:solidFill>
                <a:latin typeface="微软雅黑" panose="020B0503020204020204" pitchFamily="34" charset="-122"/>
                <a:ea typeface="微软雅黑" panose="020B0503020204020204" pitchFamily="34" charset="-122"/>
              </a:rPr>
              <a:t>资产月报复核确认表</a:t>
            </a:r>
            <a:endParaRPr lang="en-US" altLang="zh-CN" sz="2000" b="1" dirty="0">
              <a:solidFill>
                <a:srgbClr val="545454"/>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089382" y="1012491"/>
            <a:ext cx="7221381" cy="4068000"/>
          </a:xfrm>
          <a:prstGeom prst="rect">
            <a:avLst/>
          </a:prstGeom>
        </p:spPr>
      </p:pic>
      <p:grpSp>
        <p:nvGrpSpPr>
          <p:cNvPr id="5" name="组合 4"/>
          <p:cNvGrpSpPr/>
          <p:nvPr/>
        </p:nvGrpSpPr>
        <p:grpSpPr>
          <a:xfrm>
            <a:off x="-4445" y="85725"/>
            <a:ext cx="9174480" cy="450215"/>
            <a:chOff x="-7" y="135"/>
            <a:chExt cx="14448" cy="709"/>
          </a:xfrm>
        </p:grpSpPr>
        <p:pic>
          <p:nvPicPr>
            <p:cNvPr id="6" name="图片 5" descr="吉林省财政厅（图片）"/>
            <p:cNvPicPr>
              <a:picLocks noChangeAspect="1"/>
            </p:cNvPicPr>
            <p:nvPr/>
          </p:nvPicPr>
          <p:blipFill>
            <a:blip r:embed="rId4"/>
            <a:srcRect t="16049" b="15763"/>
            <a:stretch>
              <a:fillRect/>
            </a:stretch>
          </p:blipFill>
          <p:spPr>
            <a:xfrm>
              <a:off x="10579" y="138"/>
              <a:ext cx="3862" cy="703"/>
            </a:xfrm>
            <a:prstGeom prst="rect">
              <a:avLst/>
            </a:prstGeom>
          </p:spPr>
        </p:pic>
        <p:sp>
          <p:nvSpPr>
            <p:cNvPr id="13"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第五部分 资产月报解读</a:t>
              </a:r>
            </a:p>
          </p:txBody>
        </p:sp>
      </p:grpSp>
    </p:spTree>
  </p:cSld>
  <p:clrMapOvr>
    <a:masterClrMapping/>
  </p:clrMapOvr>
  <p:transition spd="slow" advTm="4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flipV="1">
            <a:off x="6687000" y="363855"/>
            <a:ext cx="2457000" cy="5715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sz="100">
              <a:cs typeface="+mn-ea"/>
              <a:sym typeface="+mn-lt"/>
            </a:endParaRPr>
          </a:p>
        </p:txBody>
      </p:sp>
      <p:sp>
        <p:nvSpPr>
          <p:cNvPr id="7" name="矩形 6"/>
          <p:cNvSpPr/>
          <p:nvPr/>
        </p:nvSpPr>
        <p:spPr>
          <a:xfrm flipV="1">
            <a:off x="0" y="363855"/>
            <a:ext cx="6912000" cy="57150"/>
          </a:xfrm>
          <a:prstGeom prst="rect">
            <a:avLst/>
          </a:prstGeom>
          <a:solidFill>
            <a:srgbClr val="17288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sz="100">
              <a:cs typeface="+mn-ea"/>
              <a:sym typeface="+mn-lt"/>
            </a:endParaRPr>
          </a:p>
        </p:txBody>
      </p:sp>
      <p:sp>
        <p:nvSpPr>
          <p:cNvPr id="13" name="文本占位符 7"/>
          <p:cNvSpPr txBox="1"/>
          <p:nvPr/>
        </p:nvSpPr>
        <p:spPr>
          <a:xfrm>
            <a:off x="173355" y="629585"/>
            <a:ext cx="5486400" cy="541046"/>
          </a:xfrm>
          <a:prstGeom prst="rect">
            <a:avLst/>
          </a:prstGeom>
          <a:ln w="12700" cmpd="sng">
            <a:noFill/>
          </a:ln>
        </p:spPr>
        <p:txBody>
          <a:bodyPr vert="horz" lIns="68580" tIns="34290" rIns="68580" bIns="34290" rtlCol="0" anchor="ctr"/>
          <a:lstStyle>
            <a:defPPr>
              <a:defRPr lang="zh-CN"/>
            </a:defPPr>
            <a:lvl1pPr marL="0" indent="0" algn="l" defTabSz="914400" rtl="0" eaLnBrk="1" latinLnBrk="0" hangingPunct="1">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dirty="0">
                <a:solidFill>
                  <a:srgbClr val="17288B"/>
                </a:solidFill>
                <a:latin typeface="+mn-lt"/>
                <a:ea typeface="+mn-ea"/>
                <a:cs typeface="+mn-ea"/>
                <a:sym typeface="+mn-lt"/>
              </a:rPr>
              <a:t>新旧会计制度的衔接</a:t>
            </a:r>
            <a:r>
              <a:rPr kumimoji="1" lang="en-US" altLang="zh-CN" dirty="0">
                <a:solidFill>
                  <a:srgbClr val="17288B"/>
                </a:solidFill>
                <a:latin typeface="+mn-lt"/>
                <a:ea typeface="+mn-ea"/>
                <a:cs typeface="+mn-ea"/>
                <a:sym typeface="+mn-lt"/>
              </a:rPr>
              <a:t>——</a:t>
            </a:r>
            <a:r>
              <a:rPr kumimoji="1" lang="zh-CN" altLang="en-US" dirty="0">
                <a:solidFill>
                  <a:srgbClr val="17288B"/>
                </a:solidFill>
                <a:latin typeface="+mn-lt"/>
                <a:ea typeface="+mn-ea"/>
                <a:cs typeface="+mn-ea"/>
                <a:sym typeface="+mn-lt"/>
              </a:rPr>
              <a:t>折旧变化</a:t>
            </a:r>
          </a:p>
        </p:txBody>
      </p:sp>
      <p:grpSp>
        <p:nvGrpSpPr>
          <p:cNvPr id="10" name="组合 9"/>
          <p:cNvGrpSpPr/>
          <p:nvPr/>
        </p:nvGrpSpPr>
        <p:grpSpPr>
          <a:xfrm>
            <a:off x="800315" y="1170013"/>
            <a:ext cx="7351406" cy="803575"/>
            <a:chOff x="1067086" y="1560018"/>
            <a:chExt cx="9801874" cy="1071433"/>
          </a:xfrm>
        </p:grpSpPr>
        <p:sp>
          <p:nvSpPr>
            <p:cNvPr id="40" name="Rectangle 1"/>
            <p:cNvSpPr>
              <a:spLocks noChangeArrowheads="1"/>
            </p:cNvSpPr>
            <p:nvPr/>
          </p:nvSpPr>
          <p:spPr bwMode="auto">
            <a:xfrm>
              <a:off x="2452911" y="1911897"/>
              <a:ext cx="8416049" cy="52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r>
                <a:rPr lang="zh-CN" altLang="en-US" sz="2100" dirty="0">
                  <a:latin typeface="+mn-lt"/>
                  <a:cs typeface="+mn-ea"/>
                  <a:sym typeface="+mn-lt"/>
                </a:rPr>
                <a:t>所有行政事业单位都需要进行资产折旧。</a:t>
              </a:r>
            </a:p>
          </p:txBody>
        </p:sp>
        <p:grpSp>
          <p:nvGrpSpPr>
            <p:cNvPr id="3" name="组合 2"/>
            <p:cNvGrpSpPr/>
            <p:nvPr/>
          </p:nvGrpSpPr>
          <p:grpSpPr>
            <a:xfrm>
              <a:off x="1067086" y="1560018"/>
              <a:ext cx="609796" cy="1071433"/>
              <a:chOff x="2378174" y="1992228"/>
              <a:chExt cx="609796" cy="1071433"/>
            </a:xfrm>
          </p:grpSpPr>
          <p:grpSp>
            <p:nvGrpSpPr>
              <p:cNvPr id="19" name="组合 18"/>
              <p:cNvGrpSpPr/>
              <p:nvPr/>
            </p:nvGrpSpPr>
            <p:grpSpPr>
              <a:xfrm>
                <a:off x="2378174" y="2248835"/>
                <a:ext cx="609796" cy="814826"/>
                <a:chOff x="5747015" y="2537592"/>
                <a:chExt cx="1463675" cy="1955801"/>
              </a:xfrm>
            </p:grpSpPr>
            <p:sp>
              <p:nvSpPr>
                <p:cNvPr id="20" name="MH_Other_1"/>
                <p:cNvSpPr/>
                <p:nvPr>
                  <p:custDataLst>
                    <p:tags r:id="rId11"/>
                  </p:custDataLst>
                </p:nvPr>
              </p:nvSpPr>
              <p:spPr>
                <a:xfrm>
                  <a:off x="5747015" y="3936180"/>
                  <a:ext cx="1463675" cy="557213"/>
                </a:xfrm>
                <a:prstGeom prst="ellipse">
                  <a:avLst/>
                </a:prstGeom>
                <a:noFill/>
                <a:ln w="5080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75">
                    <a:solidFill>
                      <a:schemeClr val="tx1"/>
                    </a:solidFill>
                    <a:cs typeface="+mn-ea"/>
                    <a:sym typeface="+mn-lt"/>
                  </a:endParaRPr>
                </a:p>
              </p:txBody>
            </p:sp>
            <p:sp>
              <p:nvSpPr>
                <p:cNvPr id="21" name="MH_Other_2"/>
                <p:cNvSpPr/>
                <p:nvPr>
                  <p:custDataLst>
                    <p:tags r:id="rId12"/>
                  </p:custDataLst>
                </p:nvPr>
              </p:nvSpPr>
              <p:spPr>
                <a:xfrm rot="8100000">
                  <a:off x="5923226" y="2537592"/>
                  <a:ext cx="1111250" cy="1111250"/>
                </a:xfrm>
                <a:prstGeom prst="teardrop">
                  <a:avLst>
                    <a:gd name="adj" fmla="val 12440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800" dirty="0">
                    <a:solidFill>
                      <a:schemeClr val="tx1"/>
                    </a:solidFill>
                    <a:cs typeface="+mn-ea"/>
                    <a:sym typeface="+mn-lt"/>
                  </a:endParaRPr>
                </a:p>
              </p:txBody>
            </p:sp>
            <p:sp>
              <p:nvSpPr>
                <p:cNvPr id="22" name="MH_Other_3"/>
                <p:cNvSpPr/>
                <p:nvPr>
                  <p:custDataLst>
                    <p:tags r:id="rId13"/>
                  </p:custDataLst>
                </p:nvPr>
              </p:nvSpPr>
              <p:spPr>
                <a:xfrm>
                  <a:off x="6299465" y="4166368"/>
                  <a:ext cx="358775" cy="841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sp>
              <p:nvSpPr>
                <p:cNvPr id="23" name="MH_Other_4"/>
                <p:cNvSpPr/>
                <p:nvPr>
                  <p:custDataLst>
                    <p:tags r:id="rId14"/>
                  </p:custDataLst>
                </p:nvPr>
              </p:nvSpPr>
              <p:spPr>
                <a:xfrm>
                  <a:off x="6261365" y="4156843"/>
                  <a:ext cx="434975" cy="1031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sp>
              <p:nvSpPr>
                <p:cNvPr id="24" name="MH_Other_5"/>
                <p:cNvSpPr/>
                <p:nvPr>
                  <p:custDataLst>
                    <p:tags r:id="rId15"/>
                  </p:custDataLst>
                </p:nvPr>
              </p:nvSpPr>
              <p:spPr>
                <a:xfrm rot="10800000">
                  <a:off x="6361376" y="3732979"/>
                  <a:ext cx="234950" cy="2032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grpSp>
          <p:sp>
            <p:nvSpPr>
              <p:cNvPr id="43" name="Rectangle 1"/>
              <p:cNvSpPr>
                <a:spLocks noChangeArrowheads="1"/>
              </p:cNvSpPr>
              <p:nvPr/>
            </p:nvSpPr>
            <p:spPr bwMode="auto">
              <a:xfrm>
                <a:off x="2404305" y="1992228"/>
                <a:ext cx="557531" cy="82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eaLnBrk="1" hangingPunct="1">
                  <a:lnSpc>
                    <a:spcPct val="150000"/>
                  </a:lnSpc>
                </a:pPr>
                <a:r>
                  <a:rPr lang="en-US" altLang="zh-CN" sz="2400" b="1" dirty="0">
                    <a:solidFill>
                      <a:schemeClr val="bg1"/>
                    </a:solidFill>
                    <a:latin typeface="+mn-lt"/>
                    <a:cs typeface="+mn-ea"/>
                    <a:sym typeface="+mn-lt"/>
                  </a:rPr>
                  <a:t>1</a:t>
                </a:r>
                <a:endParaRPr lang="zh-CN" altLang="en-US" sz="2400" b="1" dirty="0">
                  <a:solidFill>
                    <a:schemeClr val="bg1"/>
                  </a:solidFill>
                  <a:latin typeface="+mn-lt"/>
                  <a:cs typeface="+mn-ea"/>
                  <a:sym typeface="+mn-lt"/>
                </a:endParaRPr>
              </a:p>
            </p:txBody>
          </p:sp>
        </p:grpSp>
      </p:grpSp>
      <p:grpSp>
        <p:nvGrpSpPr>
          <p:cNvPr id="11" name="组合 10"/>
          <p:cNvGrpSpPr/>
          <p:nvPr/>
        </p:nvGrpSpPr>
        <p:grpSpPr>
          <a:xfrm>
            <a:off x="1503960" y="2305650"/>
            <a:ext cx="6773265" cy="736032"/>
            <a:chOff x="1964612" y="3074200"/>
            <a:chExt cx="9031020" cy="981376"/>
          </a:xfrm>
        </p:grpSpPr>
        <p:sp>
          <p:nvSpPr>
            <p:cNvPr id="41" name="Rectangle 1"/>
            <p:cNvSpPr>
              <a:spLocks noChangeArrowheads="1"/>
            </p:cNvSpPr>
            <p:nvPr/>
          </p:nvSpPr>
          <p:spPr bwMode="auto">
            <a:xfrm>
              <a:off x="3311936" y="3103076"/>
              <a:ext cx="768369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r>
                <a:rPr lang="zh-CN" altLang="en-US" sz="2100" dirty="0">
                  <a:latin typeface="+mn-lt"/>
                  <a:cs typeface="+mn-ea"/>
                  <a:sym typeface="+mn-lt"/>
                </a:rPr>
                <a:t>折旧计算方式从原来的当月新增次月折旧变更为</a:t>
              </a:r>
              <a:r>
                <a:rPr lang="zh-CN" altLang="en-US" sz="2100" b="1" dirty="0">
                  <a:latin typeface="+mn-lt"/>
                  <a:cs typeface="+mn-ea"/>
                  <a:sym typeface="+mn-lt"/>
                </a:rPr>
                <a:t>当月新增当月计提折旧，当月处置当月不折旧。</a:t>
              </a:r>
            </a:p>
          </p:txBody>
        </p:sp>
        <p:grpSp>
          <p:nvGrpSpPr>
            <p:cNvPr id="4" name="组合 3"/>
            <p:cNvGrpSpPr/>
            <p:nvPr/>
          </p:nvGrpSpPr>
          <p:grpSpPr>
            <a:xfrm>
              <a:off x="1964612" y="3074200"/>
              <a:ext cx="609796" cy="912538"/>
              <a:chOff x="2416675" y="3477436"/>
              <a:chExt cx="609796" cy="912538"/>
            </a:xfrm>
          </p:grpSpPr>
          <p:grpSp>
            <p:nvGrpSpPr>
              <p:cNvPr id="25" name="组合 24"/>
              <p:cNvGrpSpPr/>
              <p:nvPr/>
            </p:nvGrpSpPr>
            <p:grpSpPr>
              <a:xfrm>
                <a:off x="2416675" y="3575148"/>
                <a:ext cx="609796" cy="814826"/>
                <a:chOff x="5747015" y="2537592"/>
                <a:chExt cx="1463675" cy="1955801"/>
              </a:xfrm>
            </p:grpSpPr>
            <p:sp>
              <p:nvSpPr>
                <p:cNvPr id="26" name="MH_Other_1"/>
                <p:cNvSpPr/>
                <p:nvPr>
                  <p:custDataLst>
                    <p:tags r:id="rId6"/>
                  </p:custDataLst>
                </p:nvPr>
              </p:nvSpPr>
              <p:spPr>
                <a:xfrm>
                  <a:off x="5747015" y="3936180"/>
                  <a:ext cx="1463675" cy="557213"/>
                </a:xfrm>
                <a:prstGeom prst="ellipse">
                  <a:avLst/>
                </a:prstGeom>
                <a:noFill/>
                <a:ln w="5080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75">
                    <a:solidFill>
                      <a:schemeClr val="tx1"/>
                    </a:solidFill>
                    <a:cs typeface="+mn-ea"/>
                    <a:sym typeface="+mn-lt"/>
                  </a:endParaRPr>
                </a:p>
              </p:txBody>
            </p:sp>
            <p:sp>
              <p:nvSpPr>
                <p:cNvPr id="27" name="MH_Other_2"/>
                <p:cNvSpPr/>
                <p:nvPr>
                  <p:custDataLst>
                    <p:tags r:id="rId7"/>
                  </p:custDataLst>
                </p:nvPr>
              </p:nvSpPr>
              <p:spPr>
                <a:xfrm rot="8100000">
                  <a:off x="5923226" y="2537592"/>
                  <a:ext cx="1111250" cy="1111250"/>
                </a:xfrm>
                <a:prstGeom prst="teardrop">
                  <a:avLst>
                    <a:gd name="adj" fmla="val 12440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800" dirty="0">
                    <a:solidFill>
                      <a:schemeClr val="tx1"/>
                    </a:solidFill>
                    <a:cs typeface="+mn-ea"/>
                    <a:sym typeface="+mn-lt"/>
                  </a:endParaRPr>
                </a:p>
              </p:txBody>
            </p:sp>
            <p:sp>
              <p:nvSpPr>
                <p:cNvPr id="28" name="MH_Other_3"/>
                <p:cNvSpPr/>
                <p:nvPr>
                  <p:custDataLst>
                    <p:tags r:id="rId8"/>
                  </p:custDataLst>
                </p:nvPr>
              </p:nvSpPr>
              <p:spPr>
                <a:xfrm>
                  <a:off x="6299465" y="4166368"/>
                  <a:ext cx="358775" cy="841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sp>
              <p:nvSpPr>
                <p:cNvPr id="29" name="MH_Other_4"/>
                <p:cNvSpPr/>
                <p:nvPr>
                  <p:custDataLst>
                    <p:tags r:id="rId9"/>
                  </p:custDataLst>
                </p:nvPr>
              </p:nvSpPr>
              <p:spPr>
                <a:xfrm>
                  <a:off x="6261365" y="4156843"/>
                  <a:ext cx="434975" cy="1031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sp>
              <p:nvSpPr>
                <p:cNvPr id="30" name="MH_Other_5"/>
                <p:cNvSpPr/>
                <p:nvPr>
                  <p:custDataLst>
                    <p:tags r:id="rId10"/>
                  </p:custDataLst>
                </p:nvPr>
              </p:nvSpPr>
              <p:spPr>
                <a:xfrm rot="10800000">
                  <a:off x="6361376" y="3732979"/>
                  <a:ext cx="234950" cy="2032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grpSp>
          <p:sp>
            <p:nvSpPr>
              <p:cNvPr id="44" name="Rectangle 1"/>
              <p:cNvSpPr>
                <a:spLocks noChangeArrowheads="1"/>
              </p:cNvSpPr>
              <p:nvPr/>
            </p:nvSpPr>
            <p:spPr bwMode="auto">
              <a:xfrm>
                <a:off x="2442806" y="3477436"/>
                <a:ext cx="557531" cy="58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eaLnBrk="1" hangingPunct="1"/>
                <a:r>
                  <a:rPr lang="en-US" altLang="zh-CN" sz="2400" b="1" dirty="0">
                    <a:solidFill>
                      <a:schemeClr val="bg1"/>
                    </a:solidFill>
                    <a:latin typeface="+mn-lt"/>
                    <a:cs typeface="+mn-ea"/>
                    <a:sym typeface="+mn-lt"/>
                  </a:rPr>
                  <a:t>2</a:t>
                </a:r>
                <a:endParaRPr lang="zh-CN" altLang="en-US" sz="2400" b="1" dirty="0">
                  <a:solidFill>
                    <a:schemeClr val="bg1"/>
                  </a:solidFill>
                  <a:latin typeface="+mn-lt"/>
                  <a:cs typeface="+mn-ea"/>
                  <a:sym typeface="+mn-lt"/>
                </a:endParaRPr>
              </a:p>
            </p:txBody>
          </p:sp>
        </p:grpSp>
      </p:grpSp>
      <p:grpSp>
        <p:nvGrpSpPr>
          <p:cNvPr id="12" name="组合 11"/>
          <p:cNvGrpSpPr/>
          <p:nvPr/>
        </p:nvGrpSpPr>
        <p:grpSpPr>
          <a:xfrm>
            <a:off x="2178731" y="3557557"/>
            <a:ext cx="6746088" cy="714485"/>
            <a:chOff x="2904974" y="4743409"/>
            <a:chExt cx="8994784" cy="952646"/>
          </a:xfrm>
        </p:grpSpPr>
        <p:sp>
          <p:nvSpPr>
            <p:cNvPr id="42" name="Rectangle 1"/>
            <p:cNvSpPr>
              <a:spLocks noChangeArrowheads="1"/>
            </p:cNvSpPr>
            <p:nvPr/>
          </p:nvSpPr>
          <p:spPr bwMode="auto">
            <a:xfrm>
              <a:off x="4216062" y="4743555"/>
              <a:ext cx="768369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r>
                <a:rPr lang="zh-CN" altLang="en-US" sz="2100" dirty="0">
                  <a:latin typeface="+mn-lt"/>
                  <a:cs typeface="+mn-ea"/>
                  <a:sym typeface="+mn-lt"/>
                </a:rPr>
                <a:t>资产折旧年限也作了统一的规定，并允许各单位在规定的范围内进行调整。</a:t>
              </a:r>
            </a:p>
          </p:txBody>
        </p:sp>
        <p:grpSp>
          <p:nvGrpSpPr>
            <p:cNvPr id="9" name="组合 8"/>
            <p:cNvGrpSpPr/>
            <p:nvPr/>
          </p:nvGrpSpPr>
          <p:grpSpPr>
            <a:xfrm>
              <a:off x="2904974" y="4743409"/>
              <a:ext cx="609796" cy="883808"/>
              <a:chOff x="2452911" y="4826800"/>
              <a:chExt cx="609796" cy="883808"/>
            </a:xfrm>
          </p:grpSpPr>
          <p:grpSp>
            <p:nvGrpSpPr>
              <p:cNvPr id="31" name="组合 30"/>
              <p:cNvGrpSpPr/>
              <p:nvPr/>
            </p:nvGrpSpPr>
            <p:grpSpPr>
              <a:xfrm>
                <a:off x="2452911" y="4895782"/>
                <a:ext cx="609796" cy="814826"/>
                <a:chOff x="5747015" y="2537592"/>
                <a:chExt cx="1463675" cy="1955801"/>
              </a:xfrm>
            </p:grpSpPr>
            <p:sp>
              <p:nvSpPr>
                <p:cNvPr id="32" name="MH_Other_1"/>
                <p:cNvSpPr/>
                <p:nvPr>
                  <p:custDataLst>
                    <p:tags r:id="rId1"/>
                  </p:custDataLst>
                </p:nvPr>
              </p:nvSpPr>
              <p:spPr>
                <a:xfrm>
                  <a:off x="5747015" y="3936180"/>
                  <a:ext cx="1463675" cy="557213"/>
                </a:xfrm>
                <a:prstGeom prst="ellipse">
                  <a:avLst/>
                </a:prstGeom>
                <a:noFill/>
                <a:ln w="5080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75">
                    <a:solidFill>
                      <a:schemeClr val="tx1"/>
                    </a:solidFill>
                    <a:cs typeface="+mn-ea"/>
                    <a:sym typeface="+mn-lt"/>
                  </a:endParaRPr>
                </a:p>
              </p:txBody>
            </p:sp>
            <p:sp>
              <p:nvSpPr>
                <p:cNvPr id="33" name="MH_Other_2"/>
                <p:cNvSpPr/>
                <p:nvPr>
                  <p:custDataLst>
                    <p:tags r:id="rId2"/>
                  </p:custDataLst>
                </p:nvPr>
              </p:nvSpPr>
              <p:spPr>
                <a:xfrm rot="8100000">
                  <a:off x="5923226" y="2537592"/>
                  <a:ext cx="1111250" cy="1111250"/>
                </a:xfrm>
                <a:prstGeom prst="teardrop">
                  <a:avLst>
                    <a:gd name="adj" fmla="val 12440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1800" dirty="0">
                    <a:solidFill>
                      <a:schemeClr val="tx1"/>
                    </a:solidFill>
                    <a:cs typeface="+mn-ea"/>
                    <a:sym typeface="+mn-lt"/>
                  </a:endParaRPr>
                </a:p>
              </p:txBody>
            </p:sp>
            <p:sp>
              <p:nvSpPr>
                <p:cNvPr id="34" name="MH_Other_3"/>
                <p:cNvSpPr/>
                <p:nvPr>
                  <p:custDataLst>
                    <p:tags r:id="rId3"/>
                  </p:custDataLst>
                </p:nvPr>
              </p:nvSpPr>
              <p:spPr>
                <a:xfrm>
                  <a:off x="6299465" y="4166368"/>
                  <a:ext cx="358775" cy="841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sp>
              <p:nvSpPr>
                <p:cNvPr id="35" name="MH_Other_4"/>
                <p:cNvSpPr/>
                <p:nvPr>
                  <p:custDataLst>
                    <p:tags r:id="rId4"/>
                  </p:custDataLst>
                </p:nvPr>
              </p:nvSpPr>
              <p:spPr>
                <a:xfrm>
                  <a:off x="6261365" y="4156843"/>
                  <a:ext cx="434975" cy="1031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sp>
              <p:nvSpPr>
                <p:cNvPr id="36" name="MH_Other_5"/>
                <p:cNvSpPr/>
                <p:nvPr>
                  <p:custDataLst>
                    <p:tags r:id="rId5"/>
                  </p:custDataLst>
                </p:nvPr>
              </p:nvSpPr>
              <p:spPr>
                <a:xfrm rot="10800000">
                  <a:off x="6361376" y="3732979"/>
                  <a:ext cx="234950" cy="2032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600">
                    <a:solidFill>
                      <a:schemeClr val="tx1"/>
                    </a:solidFill>
                    <a:cs typeface="+mn-ea"/>
                    <a:sym typeface="+mn-lt"/>
                  </a:endParaRPr>
                </a:p>
              </p:txBody>
            </p:sp>
          </p:grpSp>
          <p:sp>
            <p:nvSpPr>
              <p:cNvPr id="45" name="Rectangle 1"/>
              <p:cNvSpPr>
                <a:spLocks noChangeArrowheads="1"/>
              </p:cNvSpPr>
              <p:nvPr/>
            </p:nvSpPr>
            <p:spPr bwMode="auto">
              <a:xfrm>
                <a:off x="2479042" y="4826800"/>
                <a:ext cx="557531" cy="58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eaLnBrk="1" hangingPunct="1"/>
                <a:r>
                  <a:rPr lang="en-US" altLang="zh-CN" sz="2400" b="1" dirty="0">
                    <a:solidFill>
                      <a:schemeClr val="bg1"/>
                    </a:solidFill>
                    <a:latin typeface="+mn-lt"/>
                    <a:cs typeface="+mn-ea"/>
                    <a:sym typeface="+mn-lt"/>
                  </a:rPr>
                  <a:t>3</a:t>
                </a:r>
                <a:endParaRPr lang="zh-CN" altLang="en-US" sz="2400" b="1" dirty="0">
                  <a:solidFill>
                    <a:schemeClr val="bg1"/>
                  </a:solidFill>
                  <a:latin typeface="+mn-lt"/>
                  <a:cs typeface="+mn-ea"/>
                  <a:sym typeface="+mn-lt"/>
                </a:endParaRPr>
              </a:p>
            </p:txBody>
          </p:sp>
        </p:grpSp>
      </p:grpSp>
      <p:grpSp>
        <p:nvGrpSpPr>
          <p:cNvPr id="5" name="组合 4"/>
          <p:cNvGrpSpPr/>
          <p:nvPr/>
        </p:nvGrpSpPr>
        <p:grpSpPr>
          <a:xfrm>
            <a:off x="-4445" y="85725"/>
            <a:ext cx="9174480" cy="450215"/>
            <a:chOff x="-7" y="135"/>
            <a:chExt cx="14448" cy="709"/>
          </a:xfrm>
        </p:grpSpPr>
        <p:pic>
          <p:nvPicPr>
            <p:cNvPr id="2" name="图片 1" descr="吉林省财政厅（图片）"/>
            <p:cNvPicPr>
              <a:picLocks noChangeAspect="1"/>
            </p:cNvPicPr>
            <p:nvPr/>
          </p:nvPicPr>
          <p:blipFill>
            <a:blip r:embed="rId17"/>
            <a:srcRect t="16049" b="15763"/>
            <a:stretch>
              <a:fillRect/>
            </a:stretch>
          </p:blipFill>
          <p:spPr>
            <a:xfrm>
              <a:off x="10579" y="138"/>
              <a:ext cx="3862" cy="703"/>
            </a:xfrm>
            <a:prstGeom prst="rect">
              <a:avLst/>
            </a:prstGeom>
          </p:spPr>
        </p:pic>
        <p:sp>
          <p:nvSpPr>
            <p:cNvPr id="8"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占位符 7"/>
          <p:cNvSpPr txBox="1"/>
          <p:nvPr/>
        </p:nvSpPr>
        <p:spPr>
          <a:xfrm>
            <a:off x="137160" y="651175"/>
            <a:ext cx="5384729" cy="541046"/>
          </a:xfrm>
          <a:prstGeom prst="rect">
            <a:avLst/>
          </a:prstGeom>
          <a:ln w="12700" cmpd="sng">
            <a:noFill/>
          </a:ln>
        </p:spPr>
        <p:txBody>
          <a:bodyPr vert="horz" lIns="68580" tIns="34290" rIns="68580" bIns="34290" rtlCol="0" anchor="ctr"/>
          <a:lstStyle>
            <a:defPPr>
              <a:defRPr lang="zh-CN"/>
            </a:defPPr>
            <a:lvl1pPr marL="0" indent="0" algn="l" defTabSz="914400" rtl="0" eaLnBrk="1" latinLnBrk="0" hangingPunct="1">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dirty="0">
                <a:solidFill>
                  <a:srgbClr val="17288B"/>
                </a:solidFill>
                <a:latin typeface="+mn-lt"/>
                <a:ea typeface="+mn-ea"/>
                <a:cs typeface="+mn-ea"/>
                <a:sym typeface="+mn-lt"/>
              </a:rPr>
              <a:t>新旧会计制度的衔接</a:t>
            </a:r>
            <a:r>
              <a:rPr kumimoji="1" lang="en-US" altLang="zh-CN" dirty="0">
                <a:solidFill>
                  <a:srgbClr val="17288B"/>
                </a:solidFill>
                <a:latin typeface="+mn-lt"/>
                <a:ea typeface="+mn-ea"/>
                <a:cs typeface="+mn-ea"/>
                <a:sym typeface="+mn-lt"/>
              </a:rPr>
              <a:t>——</a:t>
            </a:r>
            <a:r>
              <a:rPr kumimoji="1" lang="zh-CN" altLang="en-US" dirty="0">
                <a:solidFill>
                  <a:srgbClr val="17288B"/>
                </a:solidFill>
                <a:latin typeface="+mn-lt"/>
                <a:ea typeface="+mn-ea"/>
                <a:cs typeface="+mn-ea"/>
                <a:sym typeface="+mn-lt"/>
              </a:rPr>
              <a:t>资产折旧年限</a:t>
            </a:r>
          </a:p>
        </p:txBody>
      </p:sp>
      <p:graphicFrame>
        <p:nvGraphicFramePr>
          <p:cNvPr id="2" name="表格 1"/>
          <p:cNvGraphicFramePr>
            <a:graphicFrameLocks noGrp="1"/>
          </p:cNvGraphicFramePr>
          <p:nvPr/>
        </p:nvGraphicFramePr>
        <p:xfrm>
          <a:off x="195419" y="1192000"/>
          <a:ext cx="4174490" cy="3626485"/>
        </p:xfrm>
        <a:graphic>
          <a:graphicData uri="http://schemas.openxmlformats.org/drawingml/2006/table">
            <a:tbl>
              <a:tblPr firstRow="1" firstCol="1" bandRow="1">
                <a:tableStyleId>{5C22544A-7EE6-4342-B048-85BDC9FD1C3A}</a:tableStyleId>
              </a:tblPr>
              <a:tblGrid>
                <a:gridCol w="1000760"/>
                <a:gridCol w="1022350"/>
                <a:gridCol w="1221105"/>
                <a:gridCol w="930275"/>
              </a:tblGrid>
              <a:tr h="218440">
                <a:tc>
                  <a:txBody>
                    <a:bodyPr/>
                    <a:lstStyle/>
                    <a:p>
                      <a:pPr algn="ctr">
                        <a:spcAft>
                          <a:spcPts val="1200"/>
                        </a:spcAft>
                      </a:pPr>
                      <a:r>
                        <a:rPr lang="zh-CN" sz="900" kern="0" dirty="0">
                          <a:effectLst/>
                          <a:latin typeface="+mn-lt"/>
                          <a:ea typeface="+mn-ea"/>
                          <a:cs typeface="+mn-ea"/>
                          <a:sym typeface="+mn-lt"/>
                        </a:rPr>
                        <a:t>固定资产类别</a:t>
                      </a:r>
                      <a:endParaRPr lang="zh-CN" sz="825" kern="100" dirty="0">
                        <a:effectLst/>
                        <a:latin typeface="+mn-lt"/>
                        <a:ea typeface="+mn-ea"/>
                        <a:cs typeface="+mn-ea"/>
                        <a:sym typeface="+mn-lt"/>
                      </a:endParaRPr>
                    </a:p>
                  </a:txBody>
                  <a:tcPr marL="0" marR="0" marT="0" marB="0" anchor="ctr">
                    <a:solidFill>
                      <a:srgbClr val="00B0F0"/>
                    </a:solidFill>
                  </a:tcPr>
                </a:tc>
                <a:tc gridSpan="2">
                  <a:txBody>
                    <a:bodyPr/>
                    <a:lstStyle/>
                    <a:p>
                      <a:pPr algn="ctr">
                        <a:spcAft>
                          <a:spcPts val="1200"/>
                        </a:spcAft>
                      </a:pPr>
                      <a:r>
                        <a:rPr lang="zh-CN" sz="900" kern="0" dirty="0">
                          <a:effectLst/>
                          <a:latin typeface="+mn-lt"/>
                          <a:ea typeface="+mn-ea"/>
                          <a:cs typeface="+mn-ea"/>
                          <a:sym typeface="+mn-lt"/>
                        </a:rPr>
                        <a:t>　　内容</a:t>
                      </a:r>
                      <a:endParaRPr lang="zh-CN" sz="825" kern="100" dirty="0">
                        <a:effectLst/>
                        <a:latin typeface="+mn-lt"/>
                        <a:ea typeface="+mn-ea"/>
                        <a:cs typeface="+mn-ea"/>
                        <a:sym typeface="+mn-lt"/>
                      </a:endParaRPr>
                    </a:p>
                  </a:txBody>
                  <a:tcPr marL="0" marR="0" marT="0" marB="0" anchor="ctr">
                    <a:solidFill>
                      <a:srgbClr val="00B0F0"/>
                    </a:solidFill>
                  </a:tcPr>
                </a:tc>
                <a:tc hMerge="1">
                  <a:txBody>
                    <a:bodyPr/>
                    <a:lstStyle/>
                    <a:p>
                      <a:endParaRPr lang="zh-CN"/>
                    </a:p>
                  </a:txBody>
                  <a:tcPr/>
                </a:tc>
                <a:tc>
                  <a:txBody>
                    <a:bodyPr/>
                    <a:lstStyle/>
                    <a:p>
                      <a:pPr algn="ctr">
                        <a:spcAft>
                          <a:spcPts val="1200"/>
                        </a:spcAft>
                      </a:pPr>
                      <a:r>
                        <a:rPr lang="zh-CN" sz="900" kern="0" dirty="0">
                          <a:effectLst/>
                          <a:latin typeface="+mn-lt"/>
                          <a:ea typeface="+mn-ea"/>
                          <a:cs typeface="+mn-ea"/>
                          <a:sym typeface="+mn-lt"/>
                        </a:rPr>
                        <a:t>折旧年限（年）</a:t>
                      </a:r>
                      <a:endParaRPr lang="zh-CN" sz="825" kern="100" dirty="0">
                        <a:effectLst/>
                        <a:latin typeface="+mn-lt"/>
                        <a:ea typeface="+mn-ea"/>
                        <a:cs typeface="+mn-ea"/>
                        <a:sym typeface="+mn-lt"/>
                      </a:endParaRPr>
                    </a:p>
                  </a:txBody>
                  <a:tcPr marL="0" marR="0" marT="0" marB="0" anchor="ctr">
                    <a:solidFill>
                      <a:srgbClr val="00B0F0"/>
                    </a:solidFill>
                  </a:tcPr>
                </a:tc>
              </a:tr>
              <a:tr h="137160">
                <a:tc rowSpan="7">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房屋及构筑物</a:t>
                      </a:r>
                      <a:endParaRPr lang="zh-CN" sz="825" kern="100" dirty="0">
                        <a:effectLst/>
                        <a:latin typeface="+mn-lt"/>
                        <a:ea typeface="+mn-ea"/>
                        <a:cs typeface="+mn-ea"/>
                        <a:sym typeface="+mn-lt"/>
                      </a:endParaRPr>
                    </a:p>
                  </a:txBody>
                  <a:tcPr marL="0" marR="0" marT="0" marB="0" anchor="ctr">
                    <a:solidFill>
                      <a:srgbClr val="00B0F0"/>
                    </a:solidFill>
                  </a:tcPr>
                </a:tc>
                <a:tc rowSpan="4">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业务及管理用房</a:t>
                      </a:r>
                      <a:endParaRPr lang="zh-CN" sz="82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900" kern="0" dirty="0">
                          <a:effectLst/>
                          <a:latin typeface="+mn-lt"/>
                          <a:ea typeface="+mn-ea"/>
                          <a:cs typeface="+mn-ea"/>
                          <a:sym typeface="+mn-lt"/>
                        </a:rPr>
                        <a:t>　　钢结构</a:t>
                      </a:r>
                      <a:endParaRPr lang="zh-CN" sz="82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900" kern="0">
                          <a:effectLst/>
                          <a:latin typeface="+mn-lt"/>
                          <a:ea typeface="+mn-ea"/>
                          <a:cs typeface="+mn-ea"/>
                          <a:sym typeface="+mn-lt"/>
                        </a:rPr>
                        <a:t>　　不低于</a:t>
                      </a:r>
                      <a:r>
                        <a:rPr lang="en-US" sz="900" kern="0">
                          <a:effectLst/>
                          <a:latin typeface="+mn-lt"/>
                          <a:ea typeface="+mn-ea"/>
                          <a:cs typeface="+mn-ea"/>
                          <a:sym typeface="+mn-lt"/>
                        </a:rPr>
                        <a:t>50</a:t>
                      </a:r>
                      <a:endParaRPr lang="zh-CN" sz="825" kern="100">
                        <a:effectLst/>
                        <a:latin typeface="+mn-lt"/>
                        <a:ea typeface="+mn-ea"/>
                        <a:cs typeface="+mn-ea"/>
                        <a:sym typeface="+mn-lt"/>
                      </a:endParaRPr>
                    </a:p>
                  </a:txBody>
                  <a:tcPr marL="0" marR="0" marT="0" marB="0" anchor="ctr">
                    <a:solidFill>
                      <a:srgbClr val="E7F9FF"/>
                    </a:solidFill>
                  </a:tcPr>
                </a:tc>
              </a:tr>
              <a:tr h="163830">
                <a:tc vMerge="1">
                  <a:txBody>
                    <a:bodyPr/>
                    <a:lstStyle/>
                    <a:p>
                      <a:endParaRPr lang="zh-CN"/>
                    </a:p>
                  </a:txBody>
                  <a:tcPr/>
                </a:tc>
                <a:tc v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钢筋混凝土结构</a:t>
                      </a:r>
                      <a:endParaRPr lang="zh-CN" sz="82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50</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v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砖混结构</a:t>
                      </a:r>
                      <a:endParaRPr lang="zh-CN" sz="82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30</a:t>
                      </a:r>
                      <a:endParaRPr lang="zh-CN" sz="825" kern="100" dirty="0">
                        <a:effectLst/>
                        <a:latin typeface="+mn-lt"/>
                        <a:ea typeface="+mn-ea"/>
                        <a:cs typeface="+mn-ea"/>
                        <a:sym typeface="+mn-lt"/>
                      </a:endParaRPr>
                    </a:p>
                  </a:txBody>
                  <a:tcPr marL="0" marR="0" marT="0" marB="0" anchor="ctr">
                    <a:solidFill>
                      <a:srgbClr val="E7F9FF"/>
                    </a:solidFill>
                  </a:tcPr>
                </a:tc>
              </a:tr>
              <a:tr h="163830">
                <a:tc vMerge="1">
                  <a:txBody>
                    <a:bodyPr/>
                    <a:lstStyle/>
                    <a:p>
                      <a:endParaRPr lang="zh-CN"/>
                    </a:p>
                  </a:txBody>
                  <a:tcPr/>
                </a:tc>
                <a:tc v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砖木结构</a:t>
                      </a:r>
                      <a:endParaRPr lang="zh-CN" sz="82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30</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简易房</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8</a:t>
                      </a:r>
                      <a:endParaRPr lang="zh-CN" sz="825" kern="100" dirty="0">
                        <a:effectLst/>
                        <a:latin typeface="+mn-lt"/>
                        <a:ea typeface="+mn-ea"/>
                        <a:cs typeface="+mn-ea"/>
                        <a:sym typeface="+mn-lt"/>
                      </a:endParaRPr>
                    </a:p>
                  </a:txBody>
                  <a:tcPr marL="0" marR="0" marT="0" marB="0" anchor="ctr">
                    <a:solidFill>
                      <a:srgbClr val="E7F9FF"/>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房屋附属设施</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8</a:t>
                      </a:r>
                      <a:endParaRPr lang="zh-CN" sz="825" kern="100" dirty="0">
                        <a:effectLst/>
                        <a:latin typeface="+mn-lt"/>
                        <a:ea typeface="+mn-ea"/>
                        <a:cs typeface="+mn-ea"/>
                        <a:sym typeface="+mn-lt"/>
                      </a:endParaRPr>
                    </a:p>
                  </a:txBody>
                  <a:tcPr marL="0" marR="0" marT="0" marB="0" anchor="ctr">
                    <a:solidFill>
                      <a:srgbClr val="EAEFF7"/>
                    </a:solidFill>
                  </a:tcPr>
                </a:tc>
              </a:tr>
              <a:tr h="163830">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构筑物</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8</a:t>
                      </a:r>
                      <a:endParaRPr lang="zh-CN" sz="825" kern="100" dirty="0">
                        <a:effectLst/>
                        <a:latin typeface="+mn-lt"/>
                        <a:ea typeface="+mn-ea"/>
                        <a:cs typeface="+mn-ea"/>
                        <a:sym typeface="+mn-lt"/>
                      </a:endParaRPr>
                    </a:p>
                  </a:txBody>
                  <a:tcPr marL="0" marR="0" marT="0" marB="0" anchor="ctr">
                    <a:solidFill>
                      <a:srgbClr val="E7F9FF"/>
                    </a:solidFill>
                  </a:tcPr>
                </a:tc>
              </a:tr>
              <a:tr h="163830">
                <a:tc rowSpan="1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通用设备</a:t>
                      </a:r>
                      <a:endParaRPr lang="zh-CN" sz="825" kern="100" dirty="0">
                        <a:effectLst/>
                        <a:latin typeface="+mn-lt"/>
                        <a:ea typeface="+mn-ea"/>
                        <a:cs typeface="+mn-ea"/>
                        <a:sym typeface="+mn-lt"/>
                      </a:endParaRPr>
                    </a:p>
                  </a:txBody>
                  <a:tcPr marL="0" marR="0" marT="0" marB="0" anchor="ctr">
                    <a:solidFill>
                      <a:srgbClr val="00B0F0"/>
                    </a:solidFill>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计算机设备</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6</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办公设备</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6</a:t>
                      </a:r>
                      <a:endParaRPr lang="zh-CN" sz="825" kern="100" dirty="0">
                        <a:effectLst/>
                        <a:latin typeface="+mn-lt"/>
                        <a:ea typeface="+mn-ea"/>
                        <a:cs typeface="+mn-ea"/>
                        <a:sym typeface="+mn-lt"/>
                      </a:endParaRPr>
                    </a:p>
                  </a:txBody>
                  <a:tcPr marL="0" marR="0" marT="0" marB="0" anchor="ctr">
                    <a:solidFill>
                      <a:srgbClr val="E7F9FF"/>
                    </a:solidFill>
                  </a:tcPr>
                </a:tc>
              </a:tr>
              <a:tr h="163830">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车辆</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8</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图书档案设备</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7F9FF"/>
                    </a:solidFill>
                  </a:tcPr>
                </a:tc>
              </a:tr>
              <a:tr h="163830">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机械设备</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10</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电气设备</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7F9FF"/>
                    </a:solidFill>
                  </a:tcPr>
                </a:tc>
              </a:tr>
              <a:tr h="163830">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雷达、无线电和卫星导航设备</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10</a:t>
                      </a:r>
                      <a:endParaRPr lang="zh-CN" sz="825" kern="100" dirty="0">
                        <a:effectLst/>
                        <a:latin typeface="+mn-lt"/>
                        <a:ea typeface="+mn-ea"/>
                        <a:cs typeface="+mn-ea"/>
                        <a:sym typeface="+mn-lt"/>
                      </a:endParaRPr>
                    </a:p>
                  </a:txBody>
                  <a:tcPr marL="0" marR="0" marT="0" marB="0" anchor="ctr">
                    <a:solidFill>
                      <a:srgbClr val="EAEFF7"/>
                    </a:solidFill>
                  </a:tcPr>
                </a:tc>
              </a:tr>
              <a:tr h="163830">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通信设备</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7F9FF"/>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广播、电视、电影设备</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AEFF7"/>
                    </a:solidFill>
                  </a:tcPr>
                </a:tc>
              </a:tr>
              <a:tr h="163830">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仪器仪表</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7F9FF"/>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电子和通信测量设备</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计量标准器具及量具、衡器</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7F9FF"/>
                    </a:solidFill>
                  </a:tcPr>
                </a:tc>
              </a:tr>
              <a:tr h="164465">
                <a:tc row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家具、用具及装具</a:t>
                      </a:r>
                      <a:endParaRPr lang="zh-CN" sz="825" kern="100" dirty="0">
                        <a:effectLst/>
                        <a:latin typeface="+mn-lt"/>
                        <a:ea typeface="+mn-ea"/>
                        <a:cs typeface="+mn-ea"/>
                        <a:sym typeface="+mn-lt"/>
                      </a:endParaRPr>
                    </a:p>
                  </a:txBody>
                  <a:tcPr marL="0" marR="0" marT="0" marB="0" anchor="ctr">
                    <a:solidFill>
                      <a:srgbClr val="00B0F0"/>
                    </a:solidFill>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家具</a:t>
                      </a:r>
                      <a:endParaRPr lang="zh-CN" sz="825" kern="100" dirty="0">
                        <a:effectLst/>
                        <a:latin typeface="+mn-lt"/>
                        <a:ea typeface="+mn-ea"/>
                        <a:cs typeface="+mn-ea"/>
                        <a:sym typeface="+mn-lt"/>
                      </a:endParaRPr>
                    </a:p>
                  </a:txBody>
                  <a:tcPr marL="0" marR="0" marT="0" marB="0" anchor="ctr">
                    <a:solidFill>
                      <a:srgbClr val="EAEFF7"/>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15</a:t>
                      </a:r>
                      <a:endParaRPr lang="zh-CN" sz="825" kern="100" dirty="0">
                        <a:effectLst/>
                        <a:latin typeface="+mn-lt"/>
                        <a:ea typeface="+mn-ea"/>
                        <a:cs typeface="+mn-ea"/>
                        <a:sym typeface="+mn-lt"/>
                      </a:endParaRPr>
                    </a:p>
                  </a:txBody>
                  <a:tcPr marL="0" marR="0" marT="0" marB="0" anchor="ctr">
                    <a:solidFill>
                      <a:srgbClr val="EAEFF7"/>
                    </a:solidFill>
                  </a:tcPr>
                </a:tc>
              </a:tr>
              <a:tr h="163195">
                <a:tc vMerge="1">
                  <a:txBody>
                    <a:bodyPr/>
                    <a:lstStyle/>
                    <a:p>
                      <a:endParaRPr lang="zh-CN"/>
                    </a:p>
                  </a:txBody>
                  <a:tcPr/>
                </a:tc>
                <a:tc gridSpan="2">
                  <a:txBody>
                    <a:bodyPr/>
                    <a:lstStyle/>
                    <a:p>
                      <a:pPr algn="l">
                        <a:spcAft>
                          <a:spcPts val="1200"/>
                        </a:spcAft>
                      </a:pPr>
                      <a:r>
                        <a:rPr lang="en-US" altLang="zh-CN" sz="900" kern="0" dirty="0">
                          <a:effectLst/>
                          <a:latin typeface="+mn-lt"/>
                          <a:ea typeface="+mn-ea"/>
                          <a:cs typeface="+mn-ea"/>
                          <a:sym typeface="+mn-lt"/>
                        </a:rPr>
                        <a:t>  </a:t>
                      </a:r>
                      <a:r>
                        <a:rPr lang="zh-CN" sz="900" kern="0" dirty="0">
                          <a:effectLst/>
                          <a:latin typeface="+mn-lt"/>
                          <a:ea typeface="+mn-ea"/>
                          <a:cs typeface="+mn-ea"/>
                          <a:sym typeface="+mn-lt"/>
                        </a:rPr>
                        <a:t>用具、装具</a:t>
                      </a:r>
                      <a:endParaRPr lang="zh-CN" sz="825" kern="100" dirty="0">
                        <a:effectLst/>
                        <a:latin typeface="+mn-lt"/>
                        <a:ea typeface="+mn-ea"/>
                        <a:cs typeface="+mn-ea"/>
                        <a:sym typeface="+mn-lt"/>
                      </a:endParaRPr>
                    </a:p>
                  </a:txBody>
                  <a:tcPr marL="0" marR="0" marT="0" marB="0" anchor="ctr">
                    <a:solidFill>
                      <a:srgbClr val="E7F9FF"/>
                    </a:solidFill>
                  </a:tcPr>
                </a:tc>
                <a:tc hMerge="1">
                  <a:txBody>
                    <a:bodyPr/>
                    <a:lstStyle/>
                    <a:p>
                      <a:endParaRPr lang="zh-CN"/>
                    </a:p>
                  </a:txBody>
                  <a:tcPr/>
                </a:tc>
                <a:tc>
                  <a:txBody>
                    <a:bodyPr/>
                    <a:lstStyle/>
                    <a:p>
                      <a:pPr algn="l">
                        <a:spcAft>
                          <a:spcPts val="1200"/>
                        </a:spcAft>
                      </a:pPr>
                      <a:r>
                        <a:rPr lang="zh-CN" sz="900" kern="0" dirty="0">
                          <a:effectLst/>
                          <a:latin typeface="+mn-lt"/>
                          <a:ea typeface="+mn-ea"/>
                          <a:cs typeface="+mn-ea"/>
                          <a:sym typeface="+mn-lt"/>
                        </a:rPr>
                        <a:t>　　不低于</a:t>
                      </a:r>
                      <a:r>
                        <a:rPr lang="en-US" sz="900" kern="0" dirty="0">
                          <a:effectLst/>
                          <a:latin typeface="+mn-lt"/>
                          <a:ea typeface="+mn-ea"/>
                          <a:cs typeface="+mn-ea"/>
                          <a:sym typeface="+mn-lt"/>
                        </a:rPr>
                        <a:t>5</a:t>
                      </a:r>
                      <a:endParaRPr lang="zh-CN" sz="825" kern="100" dirty="0">
                        <a:effectLst/>
                        <a:latin typeface="+mn-lt"/>
                        <a:ea typeface="+mn-ea"/>
                        <a:cs typeface="+mn-ea"/>
                        <a:sym typeface="+mn-lt"/>
                      </a:endParaRPr>
                    </a:p>
                  </a:txBody>
                  <a:tcPr marL="0" marR="0" marT="0" marB="0" anchor="ctr">
                    <a:solidFill>
                      <a:srgbClr val="E7F9FF"/>
                    </a:solidFill>
                  </a:tcPr>
                </a:tc>
              </a:tr>
            </a:tbl>
          </a:graphicData>
        </a:graphic>
      </p:graphicFrame>
      <p:graphicFrame>
        <p:nvGraphicFramePr>
          <p:cNvPr id="46" name="表格 45"/>
          <p:cNvGraphicFramePr>
            <a:graphicFrameLocks noGrp="1"/>
          </p:cNvGraphicFramePr>
          <p:nvPr/>
        </p:nvGraphicFramePr>
        <p:xfrm>
          <a:off x="4478884" y="1078130"/>
          <a:ext cx="4241165" cy="4169410"/>
        </p:xfrm>
        <a:graphic>
          <a:graphicData uri="http://schemas.openxmlformats.org/drawingml/2006/table">
            <a:tbl>
              <a:tblPr firstRow="1" firstCol="1" bandRow="1">
                <a:tableStyleId>{5C22544A-7EE6-4342-B048-85BDC9FD1C3A}</a:tableStyleId>
              </a:tblPr>
              <a:tblGrid>
                <a:gridCol w="1109345"/>
                <a:gridCol w="2355850"/>
                <a:gridCol w="775970"/>
              </a:tblGrid>
              <a:tr h="283210">
                <a:tc>
                  <a:txBody>
                    <a:bodyPr/>
                    <a:lstStyle/>
                    <a:p>
                      <a:pPr algn="ctr">
                        <a:spcAft>
                          <a:spcPts val="1200"/>
                        </a:spcAft>
                      </a:pPr>
                      <a:r>
                        <a:rPr lang="zh-CN" sz="750" kern="0" dirty="0">
                          <a:effectLst/>
                          <a:latin typeface="+mn-lt"/>
                          <a:ea typeface="+mn-ea"/>
                          <a:cs typeface="+mn-ea"/>
                          <a:sym typeface="+mn-lt"/>
                        </a:rPr>
                        <a:t>固定资产类别</a:t>
                      </a:r>
                      <a:endParaRPr lang="zh-CN" sz="675" kern="100" dirty="0">
                        <a:effectLst/>
                        <a:latin typeface="+mn-lt"/>
                        <a:ea typeface="+mn-ea"/>
                        <a:cs typeface="+mn-ea"/>
                        <a:sym typeface="+mn-lt"/>
                      </a:endParaRPr>
                    </a:p>
                  </a:txBody>
                  <a:tcPr marL="0" marR="0" marT="0" marB="0" anchor="ctr">
                    <a:solidFill>
                      <a:srgbClr val="00B0F0"/>
                    </a:solidFill>
                  </a:tcPr>
                </a:tc>
                <a:tc>
                  <a:txBody>
                    <a:bodyPr/>
                    <a:lstStyle/>
                    <a:p>
                      <a:pPr algn="ctr">
                        <a:spcAft>
                          <a:spcPts val="1200"/>
                        </a:spcAft>
                      </a:pPr>
                      <a:r>
                        <a:rPr lang="zh-CN" sz="750" kern="0" dirty="0">
                          <a:effectLst/>
                          <a:latin typeface="+mn-lt"/>
                          <a:ea typeface="+mn-ea"/>
                          <a:cs typeface="+mn-ea"/>
                          <a:sym typeface="+mn-lt"/>
                        </a:rPr>
                        <a:t>　　内容</a:t>
                      </a:r>
                      <a:endParaRPr lang="zh-CN" sz="675" kern="100" dirty="0">
                        <a:effectLst/>
                        <a:latin typeface="+mn-lt"/>
                        <a:ea typeface="+mn-ea"/>
                        <a:cs typeface="+mn-ea"/>
                        <a:sym typeface="+mn-lt"/>
                      </a:endParaRPr>
                    </a:p>
                  </a:txBody>
                  <a:tcPr marL="0" marR="0" marT="0" marB="0" anchor="ctr">
                    <a:solidFill>
                      <a:srgbClr val="00B0F0"/>
                    </a:solidFill>
                  </a:tcPr>
                </a:tc>
                <a:tc>
                  <a:txBody>
                    <a:bodyPr/>
                    <a:lstStyle/>
                    <a:p>
                      <a:pPr algn="ctr">
                        <a:spcAft>
                          <a:spcPts val="1200"/>
                        </a:spcAft>
                      </a:pPr>
                      <a:r>
                        <a:rPr lang="zh-CN" sz="750" kern="0" dirty="0">
                          <a:effectLst/>
                          <a:latin typeface="+mn-lt"/>
                          <a:ea typeface="+mn-ea"/>
                          <a:cs typeface="+mn-ea"/>
                          <a:sym typeface="+mn-lt"/>
                        </a:rPr>
                        <a:t>折旧年限（年）</a:t>
                      </a:r>
                      <a:endParaRPr lang="zh-CN" sz="675" kern="100" dirty="0">
                        <a:effectLst/>
                        <a:latin typeface="+mn-lt"/>
                        <a:ea typeface="+mn-ea"/>
                        <a:cs typeface="+mn-ea"/>
                        <a:sym typeface="+mn-lt"/>
                      </a:endParaRPr>
                    </a:p>
                  </a:txBody>
                  <a:tcPr marL="0" marR="0" marT="0" marB="0" anchor="ctr">
                    <a:solidFill>
                      <a:srgbClr val="00B0F0"/>
                    </a:solidFill>
                  </a:tcPr>
                </a:tc>
              </a:tr>
              <a:tr h="0">
                <a:tc rowSpan="34">
                  <a:txBody>
                    <a:bodyPr/>
                    <a:lstStyle/>
                    <a:p>
                      <a:pPr algn="l">
                        <a:spcAft>
                          <a:spcPts val="1200"/>
                        </a:spcAft>
                      </a:pPr>
                      <a:r>
                        <a:rPr lang="zh-CN" sz="750" kern="0" dirty="0">
                          <a:effectLst/>
                          <a:latin typeface="+mn-lt"/>
                          <a:ea typeface="+mn-ea"/>
                          <a:cs typeface="+mn-ea"/>
                          <a:sym typeface="+mn-lt"/>
                        </a:rPr>
                        <a:t>　　专用设备</a:t>
                      </a:r>
                      <a:endParaRPr lang="zh-CN" sz="675" kern="100" dirty="0">
                        <a:effectLst/>
                        <a:latin typeface="+mn-lt"/>
                        <a:ea typeface="+mn-ea"/>
                        <a:cs typeface="+mn-ea"/>
                        <a:sym typeface="+mn-lt"/>
                      </a:endParaRPr>
                    </a:p>
                  </a:txBody>
                  <a:tcPr marL="0" marR="0" marT="0" marB="0" anchor="ctr">
                    <a:solidFill>
                      <a:srgbClr val="00B0F0"/>
                    </a:solidFill>
                  </a:tcPr>
                </a:tc>
                <a:tc>
                  <a:txBody>
                    <a:bodyPr/>
                    <a:lstStyle/>
                    <a:p>
                      <a:pPr algn="l">
                        <a:spcAft>
                          <a:spcPts val="1200"/>
                        </a:spcAft>
                      </a:pPr>
                      <a:r>
                        <a:rPr lang="zh-CN" sz="750" kern="0" dirty="0">
                          <a:effectLst/>
                          <a:latin typeface="+mn-lt"/>
                          <a:ea typeface="+mn-ea"/>
                          <a:cs typeface="+mn-ea"/>
                          <a:sym typeface="+mn-lt"/>
                        </a:rPr>
                        <a:t>　　探矿、采矿、选矿和造块设备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石油天然气开采专用设备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a:effectLst/>
                          <a:latin typeface="+mn-lt"/>
                          <a:ea typeface="+mn-ea"/>
                          <a:cs typeface="+mn-ea"/>
                          <a:sym typeface="+mn-lt"/>
                        </a:rPr>
                        <a:t>　　石油和化学工业专用设备</a:t>
                      </a:r>
                      <a:endParaRPr lang="zh-CN" sz="675" kern="10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炼焦和金属冶炼轧制设备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电力工业专用设备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20-30</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非金属矿物制品工业专用设备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a:effectLst/>
                          <a:latin typeface="+mn-lt"/>
                          <a:ea typeface="+mn-ea"/>
                          <a:cs typeface="+mn-ea"/>
                          <a:sym typeface="+mn-lt"/>
                        </a:rPr>
                        <a:t>　　核工业专用设备</a:t>
                      </a:r>
                      <a:endParaRPr lang="zh-CN" sz="675" kern="10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20-30</a:t>
                      </a:r>
                      <a:endParaRPr lang="zh-CN" sz="675" kern="100" dirty="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航空航天工业专用设备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20-30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a:effectLst/>
                          <a:latin typeface="+mn-lt"/>
                          <a:ea typeface="+mn-ea"/>
                          <a:cs typeface="+mn-ea"/>
                          <a:sym typeface="+mn-lt"/>
                        </a:rPr>
                        <a:t>　　工程机械</a:t>
                      </a:r>
                      <a:endParaRPr lang="zh-CN" sz="675" kern="10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农业和林业机械</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木材采集和加工设备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食品加工专用设备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饮料加工设备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烟草加工设备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粮油作物和饲料加工设备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纺织设备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缝纫、服饰、制革和毛皮加工设备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造纸和印刷机械</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化学药品和中药专用设备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5-10</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医疗设备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5-10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电工、电子专用生产设备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5-10</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安全生产设备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邮政专用设备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10-15</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环境污染防治设备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a:effectLst/>
                          <a:latin typeface="+mn-lt"/>
                          <a:ea typeface="+mn-ea"/>
                          <a:cs typeface="+mn-ea"/>
                          <a:sym typeface="+mn-lt"/>
                        </a:rPr>
                        <a:t>　　公安专用设备</a:t>
                      </a:r>
                      <a:endParaRPr lang="zh-CN" sz="675" kern="10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3-10</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水工机械</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a:effectLst/>
                          <a:latin typeface="+mn-lt"/>
                          <a:ea typeface="+mn-ea"/>
                          <a:cs typeface="+mn-ea"/>
                          <a:sym typeface="+mn-lt"/>
                        </a:rPr>
                        <a:t>　　殡葬设备及用品</a:t>
                      </a:r>
                      <a:endParaRPr lang="zh-CN" sz="675" kern="10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5-10</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铁路运输设备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水上交通运输设备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a:effectLst/>
                          <a:latin typeface="+mn-lt"/>
                          <a:ea typeface="+mn-ea"/>
                          <a:cs typeface="+mn-ea"/>
                          <a:sym typeface="+mn-lt"/>
                        </a:rPr>
                        <a:t>　　</a:t>
                      </a:r>
                      <a:r>
                        <a:rPr lang="en-US" sz="750" kern="0">
                          <a:effectLst/>
                          <a:latin typeface="+mn-lt"/>
                          <a:ea typeface="+mn-ea"/>
                          <a:cs typeface="+mn-ea"/>
                          <a:sym typeface="+mn-lt"/>
                        </a:rPr>
                        <a:t>10-20</a:t>
                      </a:r>
                      <a:endParaRPr lang="zh-CN" sz="675" kern="10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航空器及其配套设备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10-20</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a:effectLst/>
                          <a:latin typeface="+mn-lt"/>
                          <a:ea typeface="+mn-ea"/>
                          <a:cs typeface="+mn-ea"/>
                          <a:sym typeface="+mn-lt"/>
                        </a:rPr>
                        <a:t>　　专用仪器仪表</a:t>
                      </a:r>
                      <a:endParaRPr lang="zh-CN" sz="675" kern="10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5-10</a:t>
                      </a:r>
                      <a:endParaRPr lang="zh-CN" sz="675" kern="100" dirty="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文艺设备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5-15</a:t>
                      </a:r>
                      <a:endParaRPr lang="zh-CN" sz="675" kern="100" dirty="0">
                        <a:effectLst/>
                        <a:latin typeface="+mn-lt"/>
                        <a:ea typeface="+mn-ea"/>
                        <a:cs typeface="+mn-ea"/>
                        <a:sym typeface="+mn-lt"/>
                      </a:endParaRPr>
                    </a:p>
                  </a:txBody>
                  <a:tcPr marL="0" marR="0" marT="0" marB="0" anchor="ctr">
                    <a:solidFill>
                      <a:srgbClr val="EAEFF7"/>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体育设备</a:t>
                      </a:r>
                      <a:endParaRPr lang="zh-CN" sz="675" kern="100" dirty="0">
                        <a:effectLst/>
                        <a:latin typeface="+mn-lt"/>
                        <a:ea typeface="+mn-ea"/>
                        <a:cs typeface="+mn-ea"/>
                        <a:sym typeface="+mn-lt"/>
                      </a:endParaRPr>
                    </a:p>
                  </a:txBody>
                  <a:tcPr marL="0" marR="0" marT="0" marB="0" anchor="ctr">
                    <a:solidFill>
                      <a:srgbClr val="E7F9FF"/>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5-15</a:t>
                      </a:r>
                      <a:endParaRPr lang="zh-CN" sz="675" kern="100" dirty="0">
                        <a:effectLst/>
                        <a:latin typeface="+mn-lt"/>
                        <a:ea typeface="+mn-ea"/>
                        <a:cs typeface="+mn-ea"/>
                        <a:sym typeface="+mn-lt"/>
                      </a:endParaRPr>
                    </a:p>
                  </a:txBody>
                  <a:tcPr marL="0" marR="0" marT="0" marB="0" anchor="ctr">
                    <a:solidFill>
                      <a:srgbClr val="E7F9FF"/>
                    </a:solidFill>
                  </a:tcPr>
                </a:tc>
              </a:tr>
              <a:tr h="0">
                <a:tc vMerge="1">
                  <a:txBody>
                    <a:bodyPr/>
                    <a:lstStyle/>
                    <a:p>
                      <a:endParaRPr lang="zh-CN"/>
                    </a:p>
                  </a:txBody>
                  <a:tcPr/>
                </a:tc>
                <a:tc>
                  <a:txBody>
                    <a:bodyPr/>
                    <a:lstStyle/>
                    <a:p>
                      <a:pPr algn="l">
                        <a:spcAft>
                          <a:spcPts val="1200"/>
                        </a:spcAft>
                      </a:pPr>
                      <a:r>
                        <a:rPr lang="zh-CN" sz="750" kern="0" dirty="0">
                          <a:effectLst/>
                          <a:latin typeface="+mn-lt"/>
                          <a:ea typeface="+mn-ea"/>
                          <a:cs typeface="+mn-ea"/>
                          <a:sym typeface="+mn-lt"/>
                        </a:rPr>
                        <a:t>　　娱乐设备</a:t>
                      </a:r>
                      <a:endParaRPr lang="zh-CN" sz="675" kern="100" dirty="0">
                        <a:effectLst/>
                        <a:latin typeface="+mn-lt"/>
                        <a:ea typeface="+mn-ea"/>
                        <a:cs typeface="+mn-ea"/>
                        <a:sym typeface="+mn-lt"/>
                      </a:endParaRPr>
                    </a:p>
                  </a:txBody>
                  <a:tcPr marL="0" marR="0" marT="0" marB="0" anchor="ctr">
                    <a:solidFill>
                      <a:srgbClr val="EAEFF7"/>
                    </a:solidFill>
                  </a:tcPr>
                </a:tc>
                <a:tc>
                  <a:txBody>
                    <a:bodyPr/>
                    <a:lstStyle/>
                    <a:p>
                      <a:pPr algn="l">
                        <a:spcAft>
                          <a:spcPts val="1200"/>
                        </a:spcAft>
                      </a:pPr>
                      <a:r>
                        <a:rPr lang="zh-CN" sz="750" kern="0" dirty="0">
                          <a:effectLst/>
                          <a:latin typeface="+mn-lt"/>
                          <a:ea typeface="+mn-ea"/>
                          <a:cs typeface="+mn-ea"/>
                          <a:sym typeface="+mn-lt"/>
                        </a:rPr>
                        <a:t>　　</a:t>
                      </a:r>
                      <a:r>
                        <a:rPr lang="en-US" sz="750" kern="0" dirty="0">
                          <a:effectLst/>
                          <a:latin typeface="+mn-lt"/>
                          <a:ea typeface="+mn-ea"/>
                          <a:cs typeface="+mn-ea"/>
                          <a:sym typeface="+mn-lt"/>
                        </a:rPr>
                        <a:t>5-15</a:t>
                      </a:r>
                      <a:endParaRPr lang="zh-CN" sz="675" kern="100" dirty="0">
                        <a:effectLst/>
                        <a:latin typeface="+mn-lt"/>
                        <a:ea typeface="+mn-ea"/>
                        <a:cs typeface="+mn-ea"/>
                        <a:sym typeface="+mn-lt"/>
                      </a:endParaRPr>
                    </a:p>
                  </a:txBody>
                  <a:tcPr marL="0" marR="0" marT="0" marB="0" anchor="ctr">
                    <a:solidFill>
                      <a:srgbClr val="EAEFF7"/>
                    </a:solidFill>
                  </a:tcPr>
                </a:tc>
              </a:tr>
            </a:tbl>
          </a:graphicData>
        </a:graphic>
      </p:graphicFrame>
      <p:grpSp>
        <p:nvGrpSpPr>
          <p:cNvPr id="5" name="组合 4"/>
          <p:cNvGrpSpPr/>
          <p:nvPr/>
        </p:nvGrpSpPr>
        <p:grpSpPr>
          <a:xfrm>
            <a:off x="-4445" y="85725"/>
            <a:ext cx="9174480" cy="450215"/>
            <a:chOff x="-7" y="135"/>
            <a:chExt cx="14448" cy="709"/>
          </a:xfrm>
        </p:grpSpPr>
        <p:pic>
          <p:nvPicPr>
            <p:cNvPr id="3" name="图片 2" descr="吉林省财政厅（图片）"/>
            <p:cNvPicPr>
              <a:picLocks noChangeAspect="1"/>
            </p:cNvPicPr>
            <p:nvPr/>
          </p:nvPicPr>
          <p:blipFill>
            <a:blip r:embed="rId2"/>
            <a:srcRect t="16049" b="15763"/>
            <a:stretch>
              <a:fillRect/>
            </a:stretch>
          </p:blipFill>
          <p:spPr>
            <a:xfrm>
              <a:off x="10579" y="138"/>
              <a:ext cx="3862" cy="703"/>
            </a:xfrm>
            <a:prstGeom prst="rect">
              <a:avLst/>
            </a:prstGeom>
          </p:spPr>
        </p:pic>
        <p:sp>
          <p:nvSpPr>
            <p:cNvPr id="8"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占位符 7"/>
          <p:cNvSpPr txBox="1"/>
          <p:nvPr/>
        </p:nvSpPr>
        <p:spPr>
          <a:xfrm>
            <a:off x="158749" y="736900"/>
            <a:ext cx="5993473" cy="541046"/>
          </a:xfrm>
          <a:prstGeom prst="rect">
            <a:avLst/>
          </a:prstGeom>
          <a:ln w="12700" cmpd="sng">
            <a:noFill/>
          </a:ln>
        </p:spPr>
        <p:txBody>
          <a:bodyPr vert="horz" lIns="68580" tIns="34290" rIns="68580" bIns="34290" rtlCol="0" anchor="ctr"/>
          <a:lstStyle>
            <a:defPPr>
              <a:defRPr lang="zh-CN"/>
            </a:defPPr>
            <a:lvl1pPr marL="0" indent="0" algn="l" defTabSz="914400" rtl="0" eaLnBrk="1" latinLnBrk="0" hangingPunct="1">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dirty="0">
                <a:solidFill>
                  <a:srgbClr val="17288B"/>
                </a:solidFill>
                <a:latin typeface="+mn-lt"/>
                <a:ea typeface="+mn-ea"/>
                <a:cs typeface="+mn-ea"/>
                <a:sym typeface="+mn-lt"/>
              </a:rPr>
              <a:t>新旧会计制度的衔接</a:t>
            </a:r>
            <a:r>
              <a:rPr kumimoji="1" lang="en-US" altLang="zh-CN" dirty="0">
                <a:solidFill>
                  <a:srgbClr val="17288B"/>
                </a:solidFill>
                <a:latin typeface="+mn-lt"/>
                <a:ea typeface="+mn-ea"/>
                <a:cs typeface="+mn-ea"/>
                <a:sym typeface="+mn-lt"/>
              </a:rPr>
              <a:t>——</a:t>
            </a:r>
            <a:r>
              <a:rPr kumimoji="1" lang="zh-CN" altLang="en-US" dirty="0">
                <a:solidFill>
                  <a:srgbClr val="17288B"/>
                </a:solidFill>
                <a:latin typeface="+mn-lt"/>
                <a:ea typeface="+mn-ea"/>
                <a:cs typeface="+mn-ea"/>
                <a:sym typeface="+mn-lt"/>
              </a:rPr>
              <a:t>不计提折旧资产</a:t>
            </a:r>
          </a:p>
        </p:txBody>
      </p:sp>
      <p:grpSp>
        <p:nvGrpSpPr>
          <p:cNvPr id="15" name="组合 14"/>
          <p:cNvGrpSpPr/>
          <p:nvPr/>
        </p:nvGrpSpPr>
        <p:grpSpPr>
          <a:xfrm>
            <a:off x="911089" y="1277515"/>
            <a:ext cx="7321823" cy="2818502"/>
            <a:chOff x="860991" y="1036709"/>
            <a:chExt cx="9762430" cy="3758003"/>
          </a:xfrm>
        </p:grpSpPr>
        <p:grpSp>
          <p:nvGrpSpPr>
            <p:cNvPr id="16" name="组合 15"/>
            <p:cNvGrpSpPr/>
            <p:nvPr/>
          </p:nvGrpSpPr>
          <p:grpSpPr>
            <a:xfrm>
              <a:off x="4394498" y="2062473"/>
              <a:ext cx="3024707" cy="2527314"/>
              <a:chOff x="3311062" y="2883254"/>
              <a:chExt cx="3024707" cy="2527314"/>
            </a:xfrm>
          </p:grpSpPr>
          <p:grpSp>
            <p:nvGrpSpPr>
              <p:cNvPr id="22" name="组合 21"/>
              <p:cNvGrpSpPr/>
              <p:nvPr/>
            </p:nvGrpSpPr>
            <p:grpSpPr>
              <a:xfrm>
                <a:off x="3904781" y="2883254"/>
                <a:ext cx="1837268" cy="2527314"/>
                <a:chOff x="5084232" y="2950631"/>
                <a:chExt cx="1837268" cy="2527314"/>
              </a:xfrm>
            </p:grpSpPr>
            <p:sp>
              <p:nvSpPr>
                <p:cNvPr id="31" name="任意多边形: 形状 30"/>
                <p:cNvSpPr/>
                <p:nvPr/>
              </p:nvSpPr>
              <p:spPr>
                <a:xfrm>
                  <a:off x="5084232" y="2950631"/>
                  <a:ext cx="1837268" cy="2527314"/>
                </a:xfrm>
                <a:custGeom>
                  <a:avLst/>
                  <a:gdLst>
                    <a:gd name="connsiteX0" fmla="*/ 918634 w 1837268"/>
                    <a:gd name="connsiteY0" fmla="*/ 0 h 2527314"/>
                    <a:gd name="connsiteX1" fmla="*/ 1837268 w 1837268"/>
                    <a:gd name="connsiteY1" fmla="*/ 916518 h 2527314"/>
                    <a:gd name="connsiteX2" fmla="*/ 1394980 w 1837268"/>
                    <a:gd name="connsiteY2" fmla="*/ 1700348 h 2527314"/>
                    <a:gd name="connsiteX3" fmla="*/ 1332633 w 1837268"/>
                    <a:gd name="connsiteY3" fmla="*/ 1731237 h 2527314"/>
                    <a:gd name="connsiteX4" fmla="*/ 1332633 w 1837268"/>
                    <a:gd name="connsiteY4" fmla="*/ 2240961 h 2527314"/>
                    <a:gd name="connsiteX5" fmla="*/ 1173293 w 1837268"/>
                    <a:gd name="connsiteY5" fmla="*/ 2400301 h 2527314"/>
                    <a:gd name="connsiteX6" fmla="*/ 1092200 w 1837268"/>
                    <a:gd name="connsiteY6" fmla="*/ 2400301 h 2527314"/>
                    <a:gd name="connsiteX7" fmla="*/ 1092200 w 1837268"/>
                    <a:gd name="connsiteY7" fmla="*/ 2413944 h 2527314"/>
                    <a:gd name="connsiteX8" fmla="*/ 978830 w 1837268"/>
                    <a:gd name="connsiteY8" fmla="*/ 2527314 h 2527314"/>
                    <a:gd name="connsiteX9" fmla="*/ 858437 w 1837268"/>
                    <a:gd name="connsiteY9" fmla="*/ 2527314 h 2527314"/>
                    <a:gd name="connsiteX10" fmla="*/ 745067 w 1837268"/>
                    <a:gd name="connsiteY10" fmla="*/ 2413944 h 2527314"/>
                    <a:gd name="connsiteX11" fmla="*/ 745067 w 1837268"/>
                    <a:gd name="connsiteY11" fmla="*/ 2400301 h 2527314"/>
                    <a:gd name="connsiteX12" fmla="*/ 663973 w 1837268"/>
                    <a:gd name="connsiteY12" fmla="*/ 2400301 h 2527314"/>
                    <a:gd name="connsiteX13" fmla="*/ 504633 w 1837268"/>
                    <a:gd name="connsiteY13" fmla="*/ 2240961 h 2527314"/>
                    <a:gd name="connsiteX14" fmla="*/ 504633 w 1837268"/>
                    <a:gd name="connsiteY14" fmla="*/ 1731236 h 2527314"/>
                    <a:gd name="connsiteX15" fmla="*/ 442288 w 1837268"/>
                    <a:gd name="connsiteY15" fmla="*/ 1700348 h 2527314"/>
                    <a:gd name="connsiteX16" fmla="*/ 0 w 1837268"/>
                    <a:gd name="connsiteY16" fmla="*/ 916518 h 2527314"/>
                    <a:gd name="connsiteX17" fmla="*/ 918634 w 1837268"/>
                    <a:gd name="connsiteY17" fmla="*/ 0 h 25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37268" h="2527314">
                      <a:moveTo>
                        <a:pt x="918634" y="0"/>
                      </a:moveTo>
                      <a:cubicBezTo>
                        <a:pt x="1425982" y="0"/>
                        <a:pt x="1837268" y="410339"/>
                        <a:pt x="1837268" y="916518"/>
                      </a:cubicBezTo>
                      <a:cubicBezTo>
                        <a:pt x="1837268" y="1248698"/>
                        <a:pt x="1660142" y="1539603"/>
                        <a:pt x="1394980" y="1700348"/>
                      </a:cubicBezTo>
                      <a:lnTo>
                        <a:pt x="1332633" y="1731237"/>
                      </a:lnTo>
                      <a:lnTo>
                        <a:pt x="1332633" y="2240961"/>
                      </a:lnTo>
                      <a:cubicBezTo>
                        <a:pt x="1332633" y="2328962"/>
                        <a:pt x="1261294" y="2400301"/>
                        <a:pt x="1173293" y="2400301"/>
                      </a:cubicBezTo>
                      <a:lnTo>
                        <a:pt x="1092200" y="2400301"/>
                      </a:lnTo>
                      <a:lnTo>
                        <a:pt x="1092200" y="2413944"/>
                      </a:lnTo>
                      <a:cubicBezTo>
                        <a:pt x="1092200" y="2476557"/>
                        <a:pt x="1041443" y="2527314"/>
                        <a:pt x="978830" y="2527314"/>
                      </a:cubicBezTo>
                      <a:lnTo>
                        <a:pt x="858437" y="2527314"/>
                      </a:lnTo>
                      <a:cubicBezTo>
                        <a:pt x="795824" y="2527314"/>
                        <a:pt x="745067" y="2476557"/>
                        <a:pt x="745067" y="2413944"/>
                      </a:cubicBezTo>
                      <a:lnTo>
                        <a:pt x="745067" y="2400301"/>
                      </a:lnTo>
                      <a:lnTo>
                        <a:pt x="663973" y="2400301"/>
                      </a:lnTo>
                      <a:cubicBezTo>
                        <a:pt x="575972" y="2400301"/>
                        <a:pt x="504633" y="2328962"/>
                        <a:pt x="504633" y="2240961"/>
                      </a:cubicBezTo>
                      <a:lnTo>
                        <a:pt x="504633" y="1731236"/>
                      </a:lnTo>
                      <a:lnTo>
                        <a:pt x="442288" y="1700348"/>
                      </a:lnTo>
                      <a:cubicBezTo>
                        <a:pt x="177126" y="1539603"/>
                        <a:pt x="0" y="1248698"/>
                        <a:pt x="0" y="916518"/>
                      </a:cubicBezTo>
                      <a:cubicBezTo>
                        <a:pt x="0" y="410339"/>
                        <a:pt x="411286" y="0"/>
                        <a:pt x="918634" y="0"/>
                      </a:cubicBez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32" name="任意多边形: 形状 31"/>
                <p:cNvSpPr/>
                <p:nvPr/>
              </p:nvSpPr>
              <p:spPr>
                <a:xfrm flipV="1">
                  <a:off x="5262032" y="3117426"/>
                  <a:ext cx="1481668" cy="1680369"/>
                </a:xfrm>
                <a:custGeom>
                  <a:avLst/>
                  <a:gdLst>
                    <a:gd name="connsiteX0" fmla="*/ 740834 w 1481668"/>
                    <a:gd name="connsiteY0" fmla="*/ 1659464 h 1659464"/>
                    <a:gd name="connsiteX1" fmla="*/ 1481668 w 1481668"/>
                    <a:gd name="connsiteY1" fmla="*/ 910164 h 1659464"/>
                    <a:gd name="connsiteX2" fmla="*/ 1029200 w 1481668"/>
                    <a:gd name="connsiteY2" fmla="*/ 219748 h 1659464"/>
                    <a:gd name="connsiteX3" fmla="*/ 1027405 w 1481668"/>
                    <a:gd name="connsiteY3" fmla="*/ 219184 h 1659464"/>
                    <a:gd name="connsiteX4" fmla="*/ 972609 w 1481668"/>
                    <a:gd name="connsiteY4" fmla="*/ 0 h 1659464"/>
                    <a:gd name="connsiteX5" fmla="*/ 534458 w 1481668"/>
                    <a:gd name="connsiteY5" fmla="*/ 0 h 1659464"/>
                    <a:gd name="connsiteX6" fmla="*/ 481826 w 1481668"/>
                    <a:gd name="connsiteY6" fmla="*/ 210531 h 1659464"/>
                    <a:gd name="connsiteX7" fmla="*/ 452468 w 1481668"/>
                    <a:gd name="connsiteY7" fmla="*/ 219748 h 1659464"/>
                    <a:gd name="connsiteX8" fmla="*/ 0 w 1481668"/>
                    <a:gd name="connsiteY8" fmla="*/ 910164 h 1659464"/>
                    <a:gd name="connsiteX9" fmla="*/ 740834 w 1481668"/>
                    <a:gd name="connsiteY9" fmla="*/ 1659464 h 1659464"/>
                    <a:gd name="connsiteX0-1" fmla="*/ 740834 w 1481668"/>
                    <a:gd name="connsiteY0-2" fmla="*/ 1668871 h 1668871"/>
                    <a:gd name="connsiteX1-3" fmla="*/ 1481668 w 1481668"/>
                    <a:gd name="connsiteY1-4" fmla="*/ 919571 h 1668871"/>
                    <a:gd name="connsiteX2-5" fmla="*/ 1029200 w 1481668"/>
                    <a:gd name="connsiteY2-6" fmla="*/ 229155 h 1668871"/>
                    <a:gd name="connsiteX3-7" fmla="*/ 1027405 w 1481668"/>
                    <a:gd name="connsiteY3-8" fmla="*/ 228591 h 1668871"/>
                    <a:gd name="connsiteX4-9" fmla="*/ 972609 w 1481668"/>
                    <a:gd name="connsiteY4-10" fmla="*/ 9407 h 1668871"/>
                    <a:gd name="connsiteX5-11" fmla="*/ 534458 w 1481668"/>
                    <a:gd name="connsiteY5-12" fmla="*/ 9407 h 1668871"/>
                    <a:gd name="connsiteX6-13" fmla="*/ 481826 w 1481668"/>
                    <a:gd name="connsiteY6-14" fmla="*/ 219938 h 1668871"/>
                    <a:gd name="connsiteX7-15" fmla="*/ 452468 w 1481668"/>
                    <a:gd name="connsiteY7-16" fmla="*/ 229155 h 1668871"/>
                    <a:gd name="connsiteX8-17" fmla="*/ 0 w 1481668"/>
                    <a:gd name="connsiteY8-18" fmla="*/ 919571 h 1668871"/>
                    <a:gd name="connsiteX9-19" fmla="*/ 740834 w 1481668"/>
                    <a:gd name="connsiteY9-20" fmla="*/ 1668871 h 1668871"/>
                    <a:gd name="connsiteX0-21" fmla="*/ 740834 w 1481668"/>
                    <a:gd name="connsiteY0-22" fmla="*/ 1680369 h 1680369"/>
                    <a:gd name="connsiteX1-23" fmla="*/ 1481668 w 1481668"/>
                    <a:gd name="connsiteY1-24" fmla="*/ 931069 h 1680369"/>
                    <a:gd name="connsiteX2-25" fmla="*/ 1029200 w 1481668"/>
                    <a:gd name="connsiteY2-26" fmla="*/ 240653 h 1680369"/>
                    <a:gd name="connsiteX3-27" fmla="*/ 1027405 w 1481668"/>
                    <a:gd name="connsiteY3-28" fmla="*/ 240089 h 1680369"/>
                    <a:gd name="connsiteX4-29" fmla="*/ 972609 w 1481668"/>
                    <a:gd name="connsiteY4-30" fmla="*/ 20905 h 1680369"/>
                    <a:gd name="connsiteX5-31" fmla="*/ 534458 w 1481668"/>
                    <a:gd name="connsiteY5-32" fmla="*/ 20905 h 1680369"/>
                    <a:gd name="connsiteX6-33" fmla="*/ 481826 w 1481668"/>
                    <a:gd name="connsiteY6-34" fmla="*/ 231436 h 1680369"/>
                    <a:gd name="connsiteX7-35" fmla="*/ 452468 w 1481668"/>
                    <a:gd name="connsiteY7-36" fmla="*/ 240653 h 1680369"/>
                    <a:gd name="connsiteX8-37" fmla="*/ 0 w 1481668"/>
                    <a:gd name="connsiteY8-38" fmla="*/ 931069 h 1680369"/>
                    <a:gd name="connsiteX9-39" fmla="*/ 740834 w 1481668"/>
                    <a:gd name="connsiteY9-40" fmla="*/ 1680369 h 1680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481668" h="1680369">
                      <a:moveTo>
                        <a:pt x="740834" y="1680369"/>
                      </a:moveTo>
                      <a:cubicBezTo>
                        <a:pt x="1149985" y="1680369"/>
                        <a:pt x="1481668" y="1344896"/>
                        <a:pt x="1481668" y="931069"/>
                      </a:cubicBezTo>
                      <a:cubicBezTo>
                        <a:pt x="1481668" y="620699"/>
                        <a:pt x="1295097" y="354403"/>
                        <a:pt x="1029200" y="240653"/>
                      </a:cubicBezTo>
                      <a:lnTo>
                        <a:pt x="1027405" y="240089"/>
                      </a:lnTo>
                      <a:lnTo>
                        <a:pt x="972609" y="20905"/>
                      </a:lnTo>
                      <a:cubicBezTo>
                        <a:pt x="835026" y="-12962"/>
                        <a:pt x="672042" y="-261"/>
                        <a:pt x="534458" y="20905"/>
                      </a:cubicBezTo>
                      <a:lnTo>
                        <a:pt x="481826" y="231436"/>
                      </a:lnTo>
                      <a:lnTo>
                        <a:pt x="452468" y="240653"/>
                      </a:lnTo>
                      <a:cubicBezTo>
                        <a:pt x="186571" y="354403"/>
                        <a:pt x="0" y="620699"/>
                        <a:pt x="0" y="931069"/>
                      </a:cubicBezTo>
                      <a:cubicBezTo>
                        <a:pt x="0" y="1344896"/>
                        <a:pt x="331683" y="1680369"/>
                        <a:pt x="740834" y="16803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33" name="任意多边形: 形状 32"/>
                <p:cNvSpPr/>
                <p:nvPr/>
              </p:nvSpPr>
              <p:spPr>
                <a:xfrm>
                  <a:off x="5804958" y="3558767"/>
                  <a:ext cx="357717" cy="694674"/>
                </a:xfrm>
                <a:custGeom>
                  <a:avLst/>
                  <a:gdLst>
                    <a:gd name="connsiteX0" fmla="*/ 139539 w 357717"/>
                    <a:gd name="connsiteY0" fmla="*/ 0 h 694674"/>
                    <a:gd name="connsiteX1" fmla="*/ 357717 w 357717"/>
                    <a:gd name="connsiteY1" fmla="*/ 0 h 694674"/>
                    <a:gd name="connsiteX2" fmla="*/ 288167 w 357717"/>
                    <a:gd name="connsiteY2" fmla="*/ 186331 h 694674"/>
                    <a:gd name="connsiteX3" fmla="*/ 357717 w 357717"/>
                    <a:gd name="connsiteY3" fmla="*/ 186331 h 694674"/>
                    <a:gd name="connsiteX4" fmla="*/ 232712 w 357717"/>
                    <a:gd name="connsiteY4" fmla="*/ 407866 h 694674"/>
                    <a:gd name="connsiteX5" fmla="*/ 315655 w 357717"/>
                    <a:gd name="connsiteY5" fmla="*/ 407866 h 694674"/>
                    <a:gd name="connsiteX6" fmla="*/ 136797 w 357717"/>
                    <a:gd name="connsiteY6" fmla="*/ 694674 h 694674"/>
                    <a:gd name="connsiteX7" fmla="*/ 120981 w 357717"/>
                    <a:gd name="connsiteY7" fmla="*/ 523225 h 694674"/>
                    <a:gd name="connsiteX8" fmla="*/ 0 w 357717"/>
                    <a:gd name="connsiteY8" fmla="*/ 523225 h 694674"/>
                    <a:gd name="connsiteX9" fmla="*/ 149893 w 357717"/>
                    <a:gd name="connsiteY9" fmla="*/ 257584 h 694674"/>
                    <a:gd name="connsiteX10" fmla="*/ 43393 w 357717"/>
                    <a:gd name="connsiteY10" fmla="*/ 257584 h 6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717" h="694674">
                      <a:moveTo>
                        <a:pt x="139539" y="0"/>
                      </a:moveTo>
                      <a:lnTo>
                        <a:pt x="357717" y="0"/>
                      </a:lnTo>
                      <a:lnTo>
                        <a:pt x="288167" y="186331"/>
                      </a:lnTo>
                      <a:lnTo>
                        <a:pt x="357717" y="186331"/>
                      </a:lnTo>
                      <a:lnTo>
                        <a:pt x="232712" y="407866"/>
                      </a:lnTo>
                      <a:lnTo>
                        <a:pt x="315655" y="407866"/>
                      </a:lnTo>
                      <a:lnTo>
                        <a:pt x="136797" y="694674"/>
                      </a:lnTo>
                      <a:lnTo>
                        <a:pt x="120981" y="523225"/>
                      </a:lnTo>
                      <a:lnTo>
                        <a:pt x="0" y="523225"/>
                      </a:lnTo>
                      <a:lnTo>
                        <a:pt x="149893" y="257584"/>
                      </a:lnTo>
                      <a:lnTo>
                        <a:pt x="43393" y="257584"/>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grpSp>
          <p:grpSp>
            <p:nvGrpSpPr>
              <p:cNvPr id="23" name="组合 22"/>
              <p:cNvGrpSpPr/>
              <p:nvPr/>
            </p:nvGrpSpPr>
            <p:grpSpPr>
              <a:xfrm>
                <a:off x="3311062" y="3135617"/>
                <a:ext cx="461467" cy="1420110"/>
                <a:chOff x="3409034" y="3135617"/>
                <a:chExt cx="461467" cy="1420110"/>
              </a:xfrm>
              <a:solidFill>
                <a:srgbClr val="2143AF"/>
              </a:solidFill>
            </p:grpSpPr>
            <p:sp>
              <p:nvSpPr>
                <p:cNvPr id="28" name="矩形: 圆角 27"/>
                <p:cNvSpPr/>
                <p:nvPr/>
              </p:nvSpPr>
              <p:spPr>
                <a:xfrm rot="2265629">
                  <a:off x="3576126" y="3135617"/>
                  <a:ext cx="290752" cy="135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29" name="矩形: 圆角 28"/>
                <p:cNvSpPr/>
                <p:nvPr/>
              </p:nvSpPr>
              <p:spPr>
                <a:xfrm>
                  <a:off x="3409034" y="3770918"/>
                  <a:ext cx="290752" cy="135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30" name="矩形: 圆角 29"/>
                <p:cNvSpPr/>
                <p:nvPr/>
              </p:nvSpPr>
              <p:spPr>
                <a:xfrm rot="19877319">
                  <a:off x="3579749" y="4420110"/>
                  <a:ext cx="290752" cy="135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grpSp>
          <p:grpSp>
            <p:nvGrpSpPr>
              <p:cNvPr id="24" name="组合 23"/>
              <p:cNvGrpSpPr/>
              <p:nvPr/>
            </p:nvGrpSpPr>
            <p:grpSpPr>
              <a:xfrm flipH="1">
                <a:off x="5874302" y="3128671"/>
                <a:ext cx="461467" cy="1420110"/>
                <a:chOff x="3409034" y="3135617"/>
                <a:chExt cx="461467" cy="1420110"/>
              </a:xfrm>
              <a:solidFill>
                <a:srgbClr val="2143AF"/>
              </a:solidFill>
            </p:grpSpPr>
            <p:sp>
              <p:nvSpPr>
                <p:cNvPr id="25" name="矩形: 圆角 24"/>
                <p:cNvSpPr/>
                <p:nvPr/>
              </p:nvSpPr>
              <p:spPr>
                <a:xfrm rot="2265629">
                  <a:off x="3576126" y="3135617"/>
                  <a:ext cx="290752" cy="135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26" name="矩形: 圆角 25"/>
                <p:cNvSpPr/>
                <p:nvPr/>
              </p:nvSpPr>
              <p:spPr>
                <a:xfrm>
                  <a:off x="3409034" y="3770918"/>
                  <a:ext cx="290752" cy="135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27" name="矩形: 圆角 26"/>
                <p:cNvSpPr/>
                <p:nvPr/>
              </p:nvSpPr>
              <p:spPr>
                <a:xfrm rot="19877319">
                  <a:off x="3579749" y="4420110"/>
                  <a:ext cx="290752" cy="135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grpSp>
        </p:grpSp>
        <p:sp>
          <p:nvSpPr>
            <p:cNvPr id="17" name="文本框 16"/>
            <p:cNvSpPr txBox="1"/>
            <p:nvPr/>
          </p:nvSpPr>
          <p:spPr>
            <a:xfrm>
              <a:off x="860991" y="2099156"/>
              <a:ext cx="2880000" cy="552027"/>
            </a:xfrm>
            <a:prstGeom prst="rect">
              <a:avLst/>
            </a:prstGeom>
            <a:noFill/>
          </p:spPr>
          <p:txBody>
            <a:bodyPr wrap="square" rtlCol="0">
              <a:spAutoFit/>
            </a:bodyPr>
            <a:lstStyle/>
            <a:p>
              <a:pPr algn="r"/>
              <a:r>
                <a:rPr lang="zh-CN" altLang="en-US" sz="2100" b="1" dirty="0">
                  <a:cs typeface="+mn-ea"/>
                  <a:sym typeface="+mn-lt"/>
                </a:rPr>
                <a:t>文物及陈列品</a:t>
              </a:r>
            </a:p>
          </p:txBody>
        </p:sp>
        <p:sp>
          <p:nvSpPr>
            <p:cNvPr id="18" name="文本框 17"/>
            <p:cNvSpPr txBox="1"/>
            <p:nvPr/>
          </p:nvSpPr>
          <p:spPr>
            <a:xfrm>
              <a:off x="1115359" y="3811732"/>
              <a:ext cx="2625632" cy="982980"/>
            </a:xfrm>
            <a:prstGeom prst="rect">
              <a:avLst/>
            </a:prstGeom>
            <a:noFill/>
          </p:spPr>
          <p:txBody>
            <a:bodyPr wrap="square" rtlCol="0">
              <a:spAutoFit/>
            </a:bodyPr>
            <a:lstStyle/>
            <a:p>
              <a:r>
                <a:rPr lang="zh-CN" altLang="en-US" sz="2100" b="1" dirty="0">
                  <a:cs typeface="+mn-ea"/>
                  <a:sym typeface="+mn-lt"/>
                </a:rPr>
                <a:t>单独计价入账的土地</a:t>
              </a:r>
            </a:p>
          </p:txBody>
        </p:sp>
        <p:sp>
          <p:nvSpPr>
            <p:cNvPr id="19" name="文本框 18"/>
            <p:cNvSpPr txBox="1"/>
            <p:nvPr/>
          </p:nvSpPr>
          <p:spPr>
            <a:xfrm>
              <a:off x="4484661" y="1036709"/>
              <a:ext cx="2880000" cy="552027"/>
            </a:xfrm>
            <a:prstGeom prst="rect">
              <a:avLst/>
            </a:prstGeom>
            <a:noFill/>
          </p:spPr>
          <p:txBody>
            <a:bodyPr wrap="square" rtlCol="0">
              <a:spAutoFit/>
            </a:bodyPr>
            <a:lstStyle/>
            <a:p>
              <a:pPr algn="ctr"/>
              <a:r>
                <a:rPr lang="zh-CN" altLang="en-US" sz="2100" b="1" dirty="0">
                  <a:cs typeface="+mn-ea"/>
                  <a:sym typeface="+mn-lt"/>
                </a:rPr>
                <a:t>图书、档案</a:t>
              </a:r>
            </a:p>
          </p:txBody>
        </p:sp>
        <p:sp>
          <p:nvSpPr>
            <p:cNvPr id="20" name="文本框 19"/>
            <p:cNvSpPr txBox="1"/>
            <p:nvPr/>
          </p:nvSpPr>
          <p:spPr>
            <a:xfrm>
              <a:off x="7743421" y="1921087"/>
              <a:ext cx="2880000" cy="552027"/>
            </a:xfrm>
            <a:prstGeom prst="rect">
              <a:avLst/>
            </a:prstGeom>
            <a:noFill/>
          </p:spPr>
          <p:txBody>
            <a:bodyPr wrap="square" rtlCol="0">
              <a:spAutoFit/>
            </a:bodyPr>
            <a:lstStyle/>
            <a:p>
              <a:r>
                <a:rPr lang="zh-CN" altLang="en-US" sz="2100" b="1" dirty="0">
                  <a:cs typeface="+mn-ea"/>
                  <a:sym typeface="+mn-lt"/>
                </a:rPr>
                <a:t>动植物</a:t>
              </a:r>
            </a:p>
          </p:txBody>
        </p:sp>
        <p:sp>
          <p:nvSpPr>
            <p:cNvPr id="21" name="文本框 20"/>
            <p:cNvSpPr txBox="1"/>
            <p:nvPr/>
          </p:nvSpPr>
          <p:spPr>
            <a:xfrm>
              <a:off x="7743421" y="3811732"/>
              <a:ext cx="2880000" cy="982980"/>
            </a:xfrm>
            <a:prstGeom prst="rect">
              <a:avLst/>
            </a:prstGeom>
            <a:noFill/>
          </p:spPr>
          <p:txBody>
            <a:bodyPr wrap="square" rtlCol="0">
              <a:spAutoFit/>
            </a:bodyPr>
            <a:lstStyle/>
            <a:p>
              <a:r>
                <a:rPr lang="zh-CN" altLang="en-US" sz="2100" b="1" dirty="0">
                  <a:cs typeface="+mn-ea"/>
                  <a:sym typeface="+mn-lt"/>
                </a:rPr>
                <a:t>以名义金额计量的固定资产</a:t>
              </a:r>
            </a:p>
          </p:txBody>
        </p:sp>
      </p:grpSp>
      <p:grpSp>
        <p:nvGrpSpPr>
          <p:cNvPr id="5" name="组合 4"/>
          <p:cNvGrpSpPr/>
          <p:nvPr/>
        </p:nvGrpSpPr>
        <p:grpSpPr>
          <a:xfrm>
            <a:off x="-4445" y="85725"/>
            <a:ext cx="9174480" cy="450215"/>
            <a:chOff x="-7" y="135"/>
            <a:chExt cx="14448" cy="709"/>
          </a:xfrm>
        </p:grpSpPr>
        <p:pic>
          <p:nvPicPr>
            <p:cNvPr id="2" name="图片 1" descr="吉林省财政厅（图片）"/>
            <p:cNvPicPr>
              <a:picLocks noChangeAspect="1"/>
            </p:cNvPicPr>
            <p:nvPr/>
          </p:nvPicPr>
          <p:blipFill>
            <a:blip r:embed="rId2"/>
            <a:srcRect t="16049" b="15763"/>
            <a:stretch>
              <a:fillRect/>
            </a:stretch>
          </p:blipFill>
          <p:spPr>
            <a:xfrm>
              <a:off x="10579" y="138"/>
              <a:ext cx="3862" cy="703"/>
            </a:xfrm>
            <a:prstGeom prst="rect">
              <a:avLst/>
            </a:prstGeom>
          </p:spPr>
        </p:pic>
        <p:sp>
          <p:nvSpPr>
            <p:cNvPr id="8"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anose="020B0503020204020204" pitchFamily="34" charset="-122"/>
                <a:ea typeface="微软雅黑" panose="020B0503020204020204" pitchFamily="34" charset="-122"/>
              </a:rPr>
              <a:t>资产报告编报工作职责</a:t>
            </a:r>
            <a:endParaRPr lang="en-US" altLang="zh-CN" sz="1600" b="1">
              <a:solidFill>
                <a:srgbClr val="545454"/>
              </a:solidFill>
              <a:latin typeface="微软雅黑" panose="020B0503020204020204" pitchFamily="34" charset="-122"/>
              <a:ea typeface="微软雅黑" panose="020B0503020204020204" pitchFamily="34" charset="-122"/>
            </a:endParaRPr>
          </a:p>
        </p:txBody>
      </p:sp>
      <p:sp>
        <p:nvSpPr>
          <p:cNvPr id="39" name="中心文本"/>
          <p:cNvSpPr txBox="1">
            <a:spLocks noChangeArrowheads="1"/>
          </p:cNvSpPr>
          <p:nvPr/>
        </p:nvSpPr>
        <p:spPr bwMode="auto">
          <a:xfrm>
            <a:off x="3834386" y="2810417"/>
            <a:ext cx="1319742" cy="578365"/>
          </a:xfrm>
          <a:prstGeom prst="rect">
            <a:avLst/>
          </a:prstGeom>
          <a:noFill/>
          <a:ln w="9525">
            <a:noFill/>
            <a:miter lim="800000"/>
          </a:ln>
        </p:spPr>
        <p:txBody>
          <a:bodyPr lIns="69852" tIns="34926" rIns="69852" bIns="34926">
            <a:spAutoFit/>
          </a:bodyPr>
          <a:lstStyle/>
          <a:p>
            <a:pPr algn="ctr" eaLnBrk="1" hangingPunct="1"/>
            <a:r>
              <a:rPr lang="zh-CN" altLang="en-US" sz="3300" b="1">
                <a:latin typeface="微软雅黑" panose="020B0503020204020204" pitchFamily="34" charset="-122"/>
                <a:ea typeface="微软雅黑" panose="020B0503020204020204" pitchFamily="34" charset="-122"/>
              </a:rPr>
              <a:t>职责</a:t>
            </a:r>
            <a:endParaRPr lang="zh-CN" altLang="en-US" sz="4100" b="1">
              <a:latin typeface="微软雅黑" panose="020B0503020204020204" pitchFamily="34" charset="-122"/>
              <a:ea typeface="微软雅黑" panose="020B0503020204020204" pitchFamily="34" charset="-122"/>
            </a:endParaRPr>
          </a:p>
        </p:txBody>
      </p:sp>
      <p:sp>
        <p:nvSpPr>
          <p:cNvPr id="40" name="TextBox 10"/>
          <p:cNvSpPr txBox="1"/>
          <p:nvPr/>
        </p:nvSpPr>
        <p:spPr>
          <a:xfrm>
            <a:off x="5859918" y="3568451"/>
            <a:ext cx="3312000" cy="870040"/>
          </a:xfrm>
          <a:prstGeom prst="rect">
            <a:avLst/>
          </a:prstGeom>
          <a:noFill/>
        </p:spPr>
        <p:txBody>
          <a:bodyPr lIns="93136" tIns="46569" rIns="93136" bIns="46569" anchor="ctr"/>
          <a:lstStyle/>
          <a:p>
            <a:pPr>
              <a:lnSpc>
                <a:spcPct val="130000"/>
              </a:lnSpc>
              <a:defRPr/>
            </a:pPr>
            <a:r>
              <a:rPr lang="zh-CN" altLang="en-US" sz="1400" kern="0">
                <a:latin typeface="微软雅黑" panose="020B0503020204020204" pitchFamily="34" charset="-122"/>
                <a:ea typeface="微软雅黑" panose="020B0503020204020204" pitchFamily="34" charset="-122"/>
              </a:rPr>
              <a:t>三、主管部门按照财务隶属关系负责开展本部门所属行政事业单位国有资产报告相关工作。</a:t>
            </a:r>
            <a:endParaRPr lang="en-US" altLang="zh-CN" sz="1400" kern="0">
              <a:latin typeface="微软雅黑" panose="020B0503020204020204" pitchFamily="34" charset="-122"/>
              <a:ea typeface="微软雅黑" panose="020B0503020204020204" pitchFamily="34" charset="-122"/>
            </a:endParaRPr>
          </a:p>
        </p:txBody>
      </p:sp>
      <p:sp>
        <p:nvSpPr>
          <p:cNvPr id="42" name="TextBox 10"/>
          <p:cNvSpPr txBox="1"/>
          <p:nvPr/>
        </p:nvSpPr>
        <p:spPr>
          <a:xfrm>
            <a:off x="88610" y="3568451"/>
            <a:ext cx="3312000" cy="870040"/>
          </a:xfrm>
          <a:prstGeom prst="rect">
            <a:avLst/>
          </a:prstGeom>
          <a:noFill/>
        </p:spPr>
        <p:txBody>
          <a:bodyPr lIns="93136" tIns="46569" rIns="93136" bIns="46569" anchor="ctr"/>
          <a:lstStyle/>
          <a:p>
            <a:pPr>
              <a:lnSpc>
                <a:spcPct val="130000"/>
              </a:lnSpc>
              <a:defRPr/>
            </a:pPr>
            <a:r>
              <a:rPr lang="zh-CN" altLang="en-US" sz="1400" kern="0">
                <a:latin typeface="微软雅黑" panose="020B0503020204020204" pitchFamily="34" charset="-122"/>
                <a:ea typeface="微软雅黑" panose="020B0503020204020204" pitchFamily="34" charset="-122"/>
              </a:rPr>
              <a:t>四、各行政事业单位负责具体实施本单位资产报告工作。</a:t>
            </a:r>
          </a:p>
        </p:txBody>
      </p:sp>
      <p:sp>
        <p:nvSpPr>
          <p:cNvPr id="41" name="TextBox 10"/>
          <p:cNvSpPr txBox="1"/>
          <p:nvPr/>
        </p:nvSpPr>
        <p:spPr>
          <a:xfrm>
            <a:off x="50629" y="1392091"/>
            <a:ext cx="3312000" cy="1371244"/>
          </a:xfrm>
          <a:prstGeom prst="rect">
            <a:avLst/>
          </a:prstGeom>
          <a:noFill/>
        </p:spPr>
        <p:txBody>
          <a:bodyPr lIns="93136" tIns="46569" rIns="93136" bIns="46569" anchor="ctr"/>
          <a:lstStyle/>
          <a:p>
            <a:pPr>
              <a:lnSpc>
                <a:spcPct val="130000"/>
              </a:lnSpc>
              <a:defRPr/>
            </a:pPr>
            <a:r>
              <a:rPr lang="zh-CN" altLang="en-US" sz="1400" kern="0">
                <a:latin typeface="微软雅黑" panose="020B0503020204020204" pitchFamily="34" charset="-122"/>
                <a:ea typeface="微软雅黑" panose="020B0503020204020204" pitchFamily="34" charset="-122"/>
              </a:rPr>
              <a:t>一、负责资产报告的布置、收集、审核、汇总和分析工作，组织开展省本级行政事业单位国有资产年度报告工作，编报</a:t>
            </a:r>
            <a:r>
              <a:rPr lang="zh-CN" altLang="en-US" sz="1400" kern="0">
                <a:solidFill>
                  <a:srgbClr val="C00000"/>
                </a:solidFill>
                <a:latin typeface="微软雅黑" panose="020B0503020204020204" pitchFamily="34" charset="-122"/>
                <a:ea typeface="微软雅黑" panose="020B0503020204020204" pitchFamily="34" charset="-122"/>
              </a:rPr>
              <a:t>全省行政事业性国有资产报告并向省人大常委会报告。</a:t>
            </a:r>
            <a:endParaRPr lang="en-US" altLang="zh-CN" sz="1400" b="1" kern="0">
              <a:solidFill>
                <a:srgbClr val="C0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5561" y="1718825"/>
            <a:ext cx="2775339" cy="2775071"/>
            <a:chOff x="3147975" y="1581176"/>
            <a:chExt cx="2775339" cy="2775071"/>
          </a:xfrm>
        </p:grpSpPr>
        <p:grpSp>
          <p:nvGrpSpPr>
            <p:cNvPr id="26" name="组合 25"/>
            <p:cNvGrpSpPr/>
            <p:nvPr/>
          </p:nvGrpSpPr>
          <p:grpSpPr>
            <a:xfrm>
              <a:off x="3147975" y="1581176"/>
              <a:ext cx="2775339" cy="2775071"/>
              <a:chOff x="3152953" y="1452622"/>
              <a:chExt cx="2574227" cy="2574070"/>
            </a:xfrm>
            <a:solidFill>
              <a:srgbClr val="052E65"/>
            </a:solidFill>
          </p:grpSpPr>
          <p:sp>
            <p:nvSpPr>
              <p:cNvPr id="27" name="箭头1"/>
              <p:cNvSpPr>
                <a:spLocks noChangeAspect="1"/>
              </p:cNvSpPr>
              <p:nvPr/>
            </p:nvSpPr>
            <p:spPr bwMode="auto">
              <a:xfrm>
                <a:off x="4461068" y="1452622"/>
                <a:ext cx="1266112" cy="145804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3202" rIns="0" bIns="43202" anchor="ctr">
                <a:scene3d>
                  <a:camera prst="orthographicFront">
                    <a:rot lat="0" lon="0" rev="0"/>
                  </a:camera>
                  <a:lightRig rig="threePt" dir="t"/>
                </a:scene3d>
              </a:bodyPr>
              <a:lstStyle/>
              <a:p>
                <a:pPr algn="ctr">
                  <a:lnSpc>
                    <a:spcPct val="120000"/>
                  </a:lnSpc>
                  <a:spcBef>
                    <a:spcPts val="460"/>
                  </a:spcBef>
                  <a:spcAft>
                    <a:spcPts val="460"/>
                  </a:spcAft>
                  <a:defRPr/>
                </a:pPr>
                <a:endParaRPr lang="en-US" sz="2100">
                  <a:solidFill>
                    <a:schemeClr val="bg1"/>
                  </a:solidFill>
                  <a:latin typeface="微软雅黑" panose="020B0503020204020204" pitchFamily="34" charset="-122"/>
                  <a:ea typeface="微软雅黑" panose="020B0503020204020204" pitchFamily="34" charset="-122"/>
                </a:endParaRPr>
              </a:p>
            </p:txBody>
          </p:sp>
          <p:sp>
            <p:nvSpPr>
              <p:cNvPr id="28" name="箭头4"/>
              <p:cNvSpPr>
                <a:spLocks noChangeAspect="1"/>
              </p:cNvSpPr>
              <p:nvPr/>
            </p:nvSpPr>
            <p:spPr bwMode="auto">
              <a:xfrm>
                <a:off x="3152953" y="1454123"/>
                <a:ext cx="1437127" cy="133053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nSpc>
                    <a:spcPct val="120000"/>
                  </a:lnSpc>
                  <a:defRPr/>
                </a:pPr>
                <a:endParaRPr lang="en-US" sz="900">
                  <a:solidFill>
                    <a:schemeClr val="tx1"/>
                  </a:solidFill>
                  <a:latin typeface="微软雅黑" panose="020B0503020204020204" pitchFamily="34" charset="-122"/>
                </a:endParaRPr>
              </a:p>
            </p:txBody>
          </p:sp>
          <p:sp>
            <p:nvSpPr>
              <p:cNvPr id="29" name="箭头3"/>
              <p:cNvSpPr>
                <a:spLocks noChangeAspect="1"/>
              </p:cNvSpPr>
              <p:nvPr/>
            </p:nvSpPr>
            <p:spPr bwMode="auto">
              <a:xfrm>
                <a:off x="3157454" y="2655655"/>
                <a:ext cx="1302115" cy="1371037"/>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nSpc>
                    <a:spcPct val="120000"/>
                  </a:lnSpc>
                  <a:defRPr/>
                </a:pPr>
                <a:endParaRPr lang="en-US" sz="900">
                  <a:solidFill>
                    <a:schemeClr val="tx1"/>
                  </a:solidFill>
                  <a:latin typeface="微软雅黑" panose="020B0503020204020204" pitchFamily="34" charset="-122"/>
                </a:endParaRPr>
              </a:p>
            </p:txBody>
          </p:sp>
          <p:sp>
            <p:nvSpPr>
              <p:cNvPr id="38" name="箭头2"/>
              <p:cNvSpPr>
                <a:spLocks noChangeAspect="1"/>
              </p:cNvSpPr>
              <p:nvPr/>
            </p:nvSpPr>
            <p:spPr bwMode="auto">
              <a:xfrm>
                <a:off x="4333558" y="2784660"/>
                <a:ext cx="1392123" cy="123903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1754" rIns="0" bIns="31754" anchor="ctr"/>
              <a:lstStyle/>
              <a:p>
                <a:pPr marL="139700" indent="-139700">
                  <a:lnSpc>
                    <a:spcPct val="120000"/>
                  </a:lnSpc>
                  <a:spcBef>
                    <a:spcPts val="460"/>
                  </a:spcBef>
                  <a:spcAft>
                    <a:spcPts val="460"/>
                  </a:spcAft>
                  <a:buFont typeface="Arial" panose="020B0604020202020204" pitchFamily="34" charset="0"/>
                  <a:buChar char="•"/>
                  <a:defRPr/>
                </a:pPr>
                <a:endParaRPr lang="en-US" sz="1100">
                  <a:solidFill>
                    <a:schemeClr val="tx1"/>
                  </a:solidFill>
                  <a:latin typeface="微软雅黑" panose="020B0503020204020204" pitchFamily="34" charset="-122"/>
                </a:endParaRPr>
              </a:p>
            </p:txBody>
          </p:sp>
        </p:grpSp>
        <p:sp>
          <p:nvSpPr>
            <p:cNvPr id="2" name="文本框 1"/>
            <p:cNvSpPr txBox="1"/>
            <p:nvPr/>
          </p:nvSpPr>
          <p:spPr>
            <a:xfrm rot="19964829">
              <a:off x="3708738" y="2065608"/>
              <a:ext cx="877163" cy="466015"/>
            </a:xfrm>
            <a:prstGeom prst="rect">
              <a:avLst/>
            </a:prstGeom>
            <a:noFill/>
          </p:spPr>
          <p:txBody>
            <a:bodyPr wrap="none" rtlCol="0">
              <a:prstTxWarp prst="textArchUp">
                <a:avLst/>
              </a:prstTxWarp>
              <a:spAutoFit/>
            </a:bodyPr>
            <a:lstStyle/>
            <a:p>
              <a:r>
                <a:rPr lang="zh-CN" altLang="en-US" b="1">
                  <a:solidFill>
                    <a:schemeClr val="bg1"/>
                  </a:solidFill>
                  <a:latin typeface="微软雅黑" panose="020B0503020204020204" pitchFamily="34" charset="-122"/>
                  <a:ea typeface="微软雅黑" panose="020B0503020204020204" pitchFamily="34" charset="-122"/>
                </a:rPr>
                <a:t>省财政厅</a:t>
              </a:r>
            </a:p>
          </p:txBody>
        </p:sp>
        <p:sp>
          <p:nvSpPr>
            <p:cNvPr id="44" name="文本框 43"/>
            <p:cNvSpPr txBox="1"/>
            <p:nvPr/>
          </p:nvSpPr>
          <p:spPr>
            <a:xfrm rot="3495354">
              <a:off x="4527398" y="2251250"/>
              <a:ext cx="1287967" cy="466015"/>
            </a:xfrm>
            <a:prstGeom prst="rect">
              <a:avLst/>
            </a:prstGeom>
            <a:noFill/>
          </p:spPr>
          <p:txBody>
            <a:bodyPr wrap="none" rtlCol="0">
              <a:prstTxWarp prst="textArchUp">
                <a:avLst/>
              </a:prstTxWarp>
              <a:spAutoFit/>
            </a:bodyPr>
            <a:lstStyle/>
            <a:p>
              <a:r>
                <a:rPr lang="zh-CN" altLang="en-US" b="1">
                  <a:solidFill>
                    <a:schemeClr val="bg1"/>
                  </a:solidFill>
                  <a:latin typeface="微软雅黑" panose="020B0503020204020204" pitchFamily="34" charset="-122"/>
                  <a:ea typeface="微软雅黑" panose="020B0503020204020204" pitchFamily="34" charset="-122"/>
                </a:rPr>
                <a:t>市县财政部门</a:t>
              </a:r>
            </a:p>
          </p:txBody>
        </p:sp>
        <p:sp>
          <p:nvSpPr>
            <p:cNvPr id="45" name="文本框 44"/>
            <p:cNvSpPr txBox="1"/>
            <p:nvPr/>
          </p:nvSpPr>
          <p:spPr>
            <a:xfrm rot="13704667">
              <a:off x="3260646" y="3197290"/>
              <a:ext cx="1287967" cy="466015"/>
            </a:xfrm>
            <a:prstGeom prst="rect">
              <a:avLst/>
            </a:prstGeom>
            <a:noFill/>
          </p:spPr>
          <p:txBody>
            <a:bodyPr wrap="none" rtlCol="0">
              <a:prstTxWarp prst="textArchUp">
                <a:avLst/>
              </a:prstTxWarp>
              <a:spAutoFit/>
            </a:bodyPr>
            <a:lstStyle/>
            <a:p>
              <a:r>
                <a:rPr lang="zh-CN" altLang="en-US" b="1">
                  <a:solidFill>
                    <a:schemeClr val="bg1"/>
                  </a:solidFill>
                  <a:latin typeface="微软雅黑" panose="020B0503020204020204" pitchFamily="34" charset="-122"/>
                  <a:ea typeface="微软雅黑" panose="020B0503020204020204" pitchFamily="34" charset="-122"/>
                </a:rPr>
                <a:t>行政事业单位</a:t>
              </a:r>
            </a:p>
          </p:txBody>
        </p:sp>
        <p:sp>
          <p:nvSpPr>
            <p:cNvPr id="46" name="文本框 45"/>
            <p:cNvSpPr txBox="1"/>
            <p:nvPr/>
          </p:nvSpPr>
          <p:spPr>
            <a:xfrm rot="9136068">
              <a:off x="4213519" y="3470774"/>
              <a:ext cx="1287967" cy="465470"/>
            </a:xfrm>
            <a:prstGeom prst="rect">
              <a:avLst/>
            </a:prstGeom>
            <a:noFill/>
          </p:spPr>
          <p:txBody>
            <a:bodyPr wrap="none" rtlCol="0">
              <a:prstTxWarp prst="textArchUp">
                <a:avLst/>
              </a:prstTxWarp>
              <a:spAutoFit/>
            </a:bodyPr>
            <a:lstStyle/>
            <a:p>
              <a:r>
                <a:rPr lang="zh-CN" altLang="en-US" b="1">
                  <a:solidFill>
                    <a:schemeClr val="bg1"/>
                  </a:solidFill>
                  <a:latin typeface="微软雅黑" panose="020B0503020204020204" pitchFamily="34" charset="-122"/>
                  <a:ea typeface="微软雅黑" panose="020B0503020204020204" pitchFamily="34" charset="-122"/>
                </a:rPr>
                <a:t>主管部门</a:t>
              </a:r>
            </a:p>
          </p:txBody>
        </p:sp>
      </p:grpSp>
      <p:sp>
        <p:nvSpPr>
          <p:cNvPr id="43" name="TextBox 13"/>
          <p:cNvSpPr txBox="1"/>
          <p:nvPr/>
        </p:nvSpPr>
        <p:spPr>
          <a:xfrm>
            <a:off x="5795993" y="1352582"/>
            <a:ext cx="3312000" cy="1423175"/>
          </a:xfrm>
          <a:prstGeom prst="rect">
            <a:avLst/>
          </a:prstGeom>
          <a:noFill/>
        </p:spPr>
        <p:txBody>
          <a:bodyPr lIns="93136" tIns="46569" rIns="93136" bIns="46569" anchor="ctr"/>
          <a:lstStyle/>
          <a:p>
            <a:pPr>
              <a:lnSpc>
                <a:spcPct val="130000"/>
              </a:lnSpc>
              <a:defRPr/>
            </a:pPr>
            <a:r>
              <a:rPr lang="zh-CN" altLang="en-US" sz="1400" kern="0">
                <a:latin typeface="微软雅黑" panose="020B0503020204020204" pitchFamily="34" charset="-122"/>
                <a:ea typeface="微软雅黑" panose="020B0503020204020204" pitchFamily="34" charset="-122"/>
              </a:rPr>
              <a:t>二、各市县财政部门按照行政隶属关系，负责组织开展本地区行政事业单位国有资产年度报告工作，编报本地区行政事业性国有资产报告并</a:t>
            </a:r>
            <a:r>
              <a:rPr lang="zh-CN" altLang="en-US" sz="1400" kern="0">
                <a:solidFill>
                  <a:srgbClr val="C00000"/>
                </a:solidFill>
                <a:latin typeface="微软雅黑" panose="020B0503020204020204" pitchFamily="34" charset="-122"/>
                <a:ea typeface="微软雅黑" panose="020B0503020204020204" pitchFamily="34" charset="-122"/>
              </a:rPr>
              <a:t>向本级人大常委会报告</a:t>
            </a:r>
            <a:r>
              <a:rPr lang="zh-CN" altLang="en-US" sz="1400" kern="0">
                <a:latin typeface="微软雅黑" panose="020B0503020204020204" pitchFamily="34" charset="-122"/>
                <a:ea typeface="微软雅黑" panose="020B0503020204020204" pitchFamily="34" charset="-122"/>
              </a:rPr>
              <a:t>。</a:t>
            </a:r>
          </a:p>
        </p:txBody>
      </p:sp>
      <p:grpSp>
        <p:nvGrpSpPr>
          <p:cNvPr id="8" name="组合 7"/>
          <p:cNvGrpSpPr/>
          <p:nvPr/>
        </p:nvGrpSpPr>
        <p:grpSpPr>
          <a:xfrm>
            <a:off x="-4445" y="85090"/>
            <a:ext cx="9174480" cy="453390"/>
            <a:chOff x="-7" y="134"/>
            <a:chExt cx="14448" cy="714"/>
          </a:xfrm>
        </p:grpSpPr>
        <p:pic>
          <p:nvPicPr>
            <p:cNvPr id="4" name="图片 3"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5"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right)">
                                      <p:cBhvr>
                                        <p:cTn id="26" dur="500"/>
                                        <p:tgtEl>
                                          <p:spTgt spid="4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righ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2" grpId="0"/>
      <p:bldP spid="41"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占位符 7"/>
          <p:cNvSpPr txBox="1"/>
          <p:nvPr/>
        </p:nvSpPr>
        <p:spPr>
          <a:xfrm>
            <a:off x="114934" y="623235"/>
            <a:ext cx="6051206" cy="541046"/>
          </a:xfrm>
          <a:prstGeom prst="rect">
            <a:avLst/>
          </a:prstGeom>
          <a:ln w="12700" cmpd="sng">
            <a:noFill/>
          </a:ln>
        </p:spPr>
        <p:txBody>
          <a:bodyPr vert="horz" lIns="68580" tIns="34290" rIns="68580" bIns="34290" rtlCol="0" anchor="ctr"/>
          <a:lstStyle>
            <a:defPPr>
              <a:defRPr lang="zh-CN"/>
            </a:defPPr>
            <a:lvl1pPr marL="0" indent="0" algn="l" defTabSz="914400" rtl="0" eaLnBrk="1" latinLnBrk="0" hangingPunct="1">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dirty="0">
                <a:solidFill>
                  <a:srgbClr val="17288B"/>
                </a:solidFill>
                <a:latin typeface="+mn-lt"/>
                <a:ea typeface="+mn-ea"/>
                <a:cs typeface="+mn-ea"/>
                <a:sym typeface="+mn-lt"/>
              </a:rPr>
              <a:t>新旧会计制度的衔接</a:t>
            </a:r>
            <a:r>
              <a:rPr kumimoji="1" lang="en-US" altLang="zh-CN" dirty="0">
                <a:solidFill>
                  <a:srgbClr val="17288B"/>
                </a:solidFill>
                <a:latin typeface="+mn-lt"/>
                <a:ea typeface="+mn-ea"/>
                <a:cs typeface="+mn-ea"/>
                <a:sym typeface="+mn-lt"/>
              </a:rPr>
              <a:t>——</a:t>
            </a:r>
            <a:r>
              <a:rPr kumimoji="1" lang="zh-CN" altLang="en-US" dirty="0">
                <a:solidFill>
                  <a:srgbClr val="17288B"/>
                </a:solidFill>
                <a:latin typeface="+mn-lt"/>
                <a:ea typeface="+mn-ea"/>
                <a:cs typeface="+mn-ea"/>
                <a:sym typeface="+mn-lt"/>
              </a:rPr>
              <a:t>折旧补计提流程</a:t>
            </a:r>
          </a:p>
        </p:txBody>
      </p:sp>
      <p:grpSp>
        <p:nvGrpSpPr>
          <p:cNvPr id="24" name="组合 23"/>
          <p:cNvGrpSpPr/>
          <p:nvPr/>
        </p:nvGrpSpPr>
        <p:grpSpPr>
          <a:xfrm>
            <a:off x="927497" y="2691809"/>
            <a:ext cx="7506890" cy="1842066"/>
            <a:chOff x="1090613" y="1919287"/>
            <a:chExt cx="10009187" cy="2633049"/>
          </a:xfrm>
        </p:grpSpPr>
        <p:grpSp>
          <p:nvGrpSpPr>
            <p:cNvPr id="25" name="组合 6"/>
            <p:cNvGrpSpPr/>
            <p:nvPr/>
          </p:nvGrpSpPr>
          <p:grpSpPr bwMode="auto">
            <a:xfrm>
              <a:off x="1090613" y="1919287"/>
              <a:ext cx="10009187" cy="2633049"/>
              <a:chOff x="2787651" y="2895600"/>
              <a:chExt cx="6653213" cy="1330311"/>
            </a:xfrm>
          </p:grpSpPr>
          <p:sp>
            <p:nvSpPr>
              <p:cNvPr id="27" name="AutoShape 31"/>
              <p:cNvSpPr>
                <a:spLocks noChangeArrowheads="1"/>
              </p:cNvSpPr>
              <p:nvPr/>
            </p:nvSpPr>
            <p:spPr bwMode="gray">
              <a:xfrm>
                <a:off x="2787651" y="3266153"/>
                <a:ext cx="6653213" cy="959758"/>
              </a:xfrm>
              <a:prstGeom prst="roundRect">
                <a:avLst>
                  <a:gd name="adj" fmla="val 11921"/>
                </a:avLst>
              </a:prstGeom>
              <a:solidFill>
                <a:srgbClr val="99CCFF"/>
              </a:solidFill>
              <a:ln w="25400">
                <a:solidFill>
                  <a:srgbClr val="FEFEFE"/>
                </a:solidFill>
                <a:round/>
              </a:ln>
              <a:effectLst>
                <a:outerShdw dist="53882" dir="2700000" algn="ctr" rotWithShape="0">
                  <a:srgbClr val="000000">
                    <a:alpha val="50000"/>
                  </a:srgbClr>
                </a:outerShdw>
              </a:effectLst>
            </p:spPr>
            <p:txBody>
              <a:bodyPr wrap="none" anchor="ctr"/>
              <a:lstStyle/>
              <a:p>
                <a:pPr defTabSz="913130" fontAlgn="auto">
                  <a:spcBef>
                    <a:spcPts val="0"/>
                  </a:spcBef>
                  <a:spcAft>
                    <a:spcPts val="0"/>
                  </a:spcAft>
                  <a:defRPr/>
                </a:pPr>
                <a:endParaRPr lang="zh-CN" altLang="en-US" sz="1500" kern="0" dirty="0">
                  <a:solidFill>
                    <a:sysClr val="windowText" lastClr="000000"/>
                  </a:solidFill>
                  <a:cs typeface="+mn-ea"/>
                  <a:sym typeface="+mn-lt"/>
                </a:endParaRPr>
              </a:p>
            </p:txBody>
          </p:sp>
          <p:sp>
            <p:nvSpPr>
              <p:cNvPr id="28" name="AutoShape 33"/>
              <p:cNvSpPr>
                <a:spLocks noChangeArrowheads="1"/>
              </p:cNvSpPr>
              <p:nvPr/>
            </p:nvSpPr>
            <p:spPr bwMode="gray">
              <a:xfrm flipV="1">
                <a:off x="2958598" y="2895600"/>
                <a:ext cx="6397848" cy="36173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53AADB">
                      <a:alpha val="39999"/>
                    </a:srgbClr>
                  </a:gs>
                  <a:gs pos="100000">
                    <a:srgbClr val="53AADB">
                      <a:gamma/>
                      <a:tint val="0"/>
                      <a:invGamma/>
                      <a:alpha val="0"/>
                    </a:srgbClr>
                  </a:gs>
                </a:gsLst>
                <a:lin ang="5400000" scaled="1"/>
              </a:gradFill>
              <a:ln w="9525" algn="ctr">
                <a:noFill/>
                <a:miter lim="800000"/>
              </a:ln>
              <a:effectLst/>
            </p:spPr>
            <p:txBody>
              <a:bodyPr wrap="none" anchor="ctr"/>
              <a:lstStyle/>
              <a:p>
                <a:pPr defTabSz="913130" fontAlgn="auto">
                  <a:spcBef>
                    <a:spcPts val="0"/>
                  </a:spcBef>
                  <a:spcAft>
                    <a:spcPts val="0"/>
                  </a:spcAft>
                  <a:defRPr/>
                </a:pPr>
                <a:endParaRPr lang="zh-CN" altLang="en-US" sz="1500" kern="0">
                  <a:solidFill>
                    <a:sysClr val="windowText" lastClr="000000"/>
                  </a:solidFill>
                  <a:cs typeface="+mn-ea"/>
                  <a:sym typeface="+mn-lt"/>
                </a:endParaRPr>
              </a:p>
            </p:txBody>
          </p:sp>
          <p:pic>
            <p:nvPicPr>
              <p:cNvPr id="29" name="Picture 37"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51" y="3311525"/>
                <a:ext cx="6762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43"/>
              <p:cNvSpPr txBox="1">
                <a:spLocks noChangeArrowheads="1"/>
              </p:cNvSpPr>
              <p:nvPr/>
            </p:nvSpPr>
            <p:spPr bwMode="gray">
              <a:xfrm>
                <a:off x="3196024" y="3485111"/>
                <a:ext cx="6019021" cy="6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None/>
                  <a:defRPr/>
                </a:pPr>
                <a:r>
                  <a:rPr lang="zh-CN" altLang="en-US" sz="1800" dirty="0">
                    <a:latin typeface="+mn-lt"/>
                    <a:ea typeface="+mn-ea"/>
                    <a:cs typeface="+mn-ea"/>
                    <a:sym typeface="+mn-lt"/>
                  </a:rPr>
                  <a:t>折旧初始化（检查本单位设置的折旧年限是否在新制度要求的范围内，如超出，则核实修改）</a:t>
                </a:r>
                <a:r>
                  <a:rPr lang="en-US" altLang="zh-CN" sz="1800" dirty="0">
                    <a:latin typeface="+mn-lt"/>
                    <a:ea typeface="+mn-ea"/>
                    <a:cs typeface="+mn-ea"/>
                    <a:sym typeface="+mn-lt"/>
                  </a:rPr>
                  <a:t> </a:t>
                </a:r>
                <a:r>
                  <a:rPr lang="zh-CN" altLang="en-US" sz="1800" dirty="0">
                    <a:latin typeface="+mn-lt"/>
                    <a:ea typeface="+mn-ea"/>
                    <a:cs typeface="+mn-ea"/>
                    <a:sym typeface="+mn-lt"/>
                  </a:rPr>
                  <a:t>先照常折旧到</a:t>
                </a:r>
                <a:r>
                  <a:rPr lang="en-US" altLang="zh-CN" sz="1800" dirty="0">
                    <a:latin typeface="+mn-lt"/>
                    <a:ea typeface="+mn-ea"/>
                    <a:cs typeface="+mn-ea"/>
                    <a:sym typeface="+mn-lt"/>
                  </a:rPr>
                  <a:t>2018</a:t>
                </a:r>
                <a:r>
                  <a:rPr lang="zh-CN" altLang="en-US" sz="1800" dirty="0">
                    <a:latin typeface="+mn-lt"/>
                    <a:ea typeface="+mn-ea"/>
                    <a:cs typeface="+mn-ea"/>
                    <a:sym typeface="+mn-lt"/>
                  </a:rPr>
                  <a:t>年</a:t>
                </a:r>
                <a:r>
                  <a:rPr lang="en-US" altLang="zh-CN" sz="1800" dirty="0">
                    <a:latin typeface="+mn-lt"/>
                    <a:ea typeface="+mn-ea"/>
                    <a:cs typeface="+mn-ea"/>
                    <a:sym typeface="+mn-lt"/>
                  </a:rPr>
                  <a:t>12</a:t>
                </a:r>
                <a:r>
                  <a:rPr lang="zh-CN" altLang="en-US" sz="1800" dirty="0">
                    <a:latin typeface="+mn-lt"/>
                    <a:ea typeface="+mn-ea"/>
                    <a:cs typeface="+mn-ea"/>
                    <a:sym typeface="+mn-lt"/>
                  </a:rPr>
                  <a:t>月</a:t>
                </a:r>
                <a:r>
                  <a:rPr lang="en-US" altLang="zh-CN" sz="1800" dirty="0">
                    <a:latin typeface="+mn-lt"/>
                    <a:ea typeface="+mn-ea"/>
                    <a:cs typeface="+mn-ea"/>
                    <a:sym typeface="+mn-lt"/>
                  </a:rPr>
                  <a:t></a:t>
                </a:r>
                <a:r>
                  <a:rPr lang="zh-CN" altLang="en-US" sz="1800" dirty="0">
                    <a:latin typeface="+mn-lt"/>
                    <a:ea typeface="+mn-ea"/>
                    <a:cs typeface="+mn-ea"/>
                    <a:sym typeface="+mn-lt"/>
                  </a:rPr>
                  <a:t>再补提一个月折旧（入账日期为</a:t>
                </a:r>
                <a:r>
                  <a:rPr lang="en-US" altLang="zh-CN" sz="1800" dirty="0">
                    <a:latin typeface="+mn-lt"/>
                    <a:ea typeface="+mn-ea"/>
                    <a:cs typeface="+mn-ea"/>
                    <a:sym typeface="+mn-lt"/>
                  </a:rPr>
                  <a:t>2019</a:t>
                </a:r>
                <a:r>
                  <a:rPr lang="zh-CN" altLang="en-US" sz="1800" dirty="0">
                    <a:latin typeface="+mn-lt"/>
                    <a:ea typeface="+mn-ea"/>
                    <a:cs typeface="+mn-ea"/>
                    <a:sym typeface="+mn-lt"/>
                  </a:rPr>
                  <a:t>年</a:t>
                </a:r>
                <a:r>
                  <a:rPr lang="en-US" altLang="zh-CN" sz="1800" dirty="0">
                    <a:latin typeface="+mn-lt"/>
                    <a:ea typeface="+mn-ea"/>
                    <a:cs typeface="+mn-ea"/>
                    <a:sym typeface="+mn-lt"/>
                  </a:rPr>
                  <a:t>1</a:t>
                </a:r>
                <a:r>
                  <a:rPr lang="zh-CN" altLang="en-US" sz="1800" dirty="0">
                    <a:latin typeface="+mn-lt"/>
                    <a:ea typeface="+mn-ea"/>
                    <a:cs typeface="+mn-ea"/>
                    <a:sym typeface="+mn-lt"/>
                  </a:rPr>
                  <a:t>月</a:t>
                </a:r>
                <a:r>
                  <a:rPr lang="en-US" altLang="zh-CN" sz="1800" dirty="0">
                    <a:latin typeface="+mn-lt"/>
                    <a:ea typeface="+mn-ea"/>
                    <a:cs typeface="+mn-ea"/>
                    <a:sym typeface="+mn-lt"/>
                  </a:rPr>
                  <a:t>1</a:t>
                </a:r>
                <a:r>
                  <a:rPr lang="zh-CN" altLang="en-US" sz="1800" dirty="0">
                    <a:latin typeface="+mn-lt"/>
                    <a:ea typeface="+mn-ea"/>
                    <a:cs typeface="+mn-ea"/>
                    <a:sym typeface="+mn-lt"/>
                  </a:rPr>
                  <a:t>日）</a:t>
                </a:r>
              </a:p>
            </p:txBody>
          </p:sp>
        </p:grpSp>
        <p:sp>
          <p:nvSpPr>
            <p:cNvPr id="26" name="AutoShape 40"/>
            <p:cNvSpPr>
              <a:spLocks noChangeArrowheads="1"/>
            </p:cNvSpPr>
            <p:nvPr/>
          </p:nvSpPr>
          <p:spPr bwMode="gray">
            <a:xfrm>
              <a:off x="1819275" y="2162175"/>
              <a:ext cx="8712200" cy="688975"/>
            </a:xfrm>
            <a:prstGeom prst="roundRect">
              <a:avLst>
                <a:gd name="adj" fmla="val 16667"/>
              </a:avLst>
            </a:prstGeom>
            <a:solidFill>
              <a:srgbClr val="FEFFFF"/>
            </a:solidFill>
            <a:ln w="28575">
              <a:solidFill>
                <a:srgbClr val="99CCFF"/>
              </a:solidFill>
              <a:round/>
            </a:ln>
            <a:effectLst/>
          </p:spPr>
          <p:txBody>
            <a:bodyPr wrap="none" anchor="ctr"/>
            <a:lstStyle/>
            <a:p>
              <a:pPr algn="ctr" defTabSz="913130" fontAlgn="auto">
                <a:lnSpc>
                  <a:spcPct val="120000"/>
                </a:lnSpc>
                <a:spcBef>
                  <a:spcPts val="0"/>
                </a:spcBef>
                <a:spcAft>
                  <a:spcPts val="0"/>
                </a:spcAft>
                <a:defRPr/>
              </a:pPr>
              <a:r>
                <a:rPr lang="zh-CN" altLang="en-US" sz="2100" b="1" kern="0" dirty="0">
                  <a:cs typeface="+mn-ea"/>
                  <a:sym typeface="+mn-lt"/>
                </a:rPr>
                <a:t>已进行折旧计提的单位</a:t>
              </a:r>
            </a:p>
          </p:txBody>
        </p:sp>
      </p:grpSp>
      <p:grpSp>
        <p:nvGrpSpPr>
          <p:cNvPr id="31" name="组合 30"/>
          <p:cNvGrpSpPr/>
          <p:nvPr/>
        </p:nvGrpSpPr>
        <p:grpSpPr>
          <a:xfrm>
            <a:off x="927497" y="997871"/>
            <a:ext cx="7506890" cy="1573878"/>
            <a:chOff x="1090613" y="1919285"/>
            <a:chExt cx="10009187" cy="2304998"/>
          </a:xfrm>
        </p:grpSpPr>
        <p:grpSp>
          <p:nvGrpSpPr>
            <p:cNvPr id="32" name="组合 6"/>
            <p:cNvGrpSpPr/>
            <p:nvPr/>
          </p:nvGrpSpPr>
          <p:grpSpPr bwMode="auto">
            <a:xfrm>
              <a:off x="1090613" y="1919285"/>
              <a:ext cx="10009187" cy="2304998"/>
              <a:chOff x="2787651" y="2895600"/>
              <a:chExt cx="6653213" cy="1164568"/>
            </a:xfrm>
          </p:grpSpPr>
          <p:sp>
            <p:nvSpPr>
              <p:cNvPr id="34" name="AutoShape 31"/>
              <p:cNvSpPr>
                <a:spLocks noChangeArrowheads="1"/>
              </p:cNvSpPr>
              <p:nvPr/>
            </p:nvSpPr>
            <p:spPr bwMode="gray">
              <a:xfrm>
                <a:off x="2787651" y="3266154"/>
                <a:ext cx="6653213" cy="794014"/>
              </a:xfrm>
              <a:prstGeom prst="roundRect">
                <a:avLst>
                  <a:gd name="adj" fmla="val 11921"/>
                </a:avLst>
              </a:prstGeom>
              <a:solidFill>
                <a:srgbClr val="A7E8FF"/>
              </a:solidFill>
              <a:ln w="25400">
                <a:solidFill>
                  <a:srgbClr val="FEFEFE"/>
                </a:solidFill>
                <a:round/>
              </a:ln>
              <a:effectLst>
                <a:outerShdw dist="53882" dir="2700000" algn="ctr" rotWithShape="0">
                  <a:srgbClr val="000000">
                    <a:alpha val="50000"/>
                  </a:srgbClr>
                </a:outerShdw>
              </a:effectLst>
            </p:spPr>
            <p:txBody>
              <a:bodyPr wrap="none" anchor="ctr"/>
              <a:lstStyle/>
              <a:p>
                <a:pPr defTabSz="913130" fontAlgn="auto">
                  <a:spcBef>
                    <a:spcPts val="0"/>
                  </a:spcBef>
                  <a:spcAft>
                    <a:spcPts val="0"/>
                  </a:spcAft>
                  <a:defRPr/>
                </a:pPr>
                <a:endParaRPr lang="zh-CN" altLang="en-US" sz="1500" kern="0" dirty="0">
                  <a:solidFill>
                    <a:sysClr val="windowText" lastClr="000000"/>
                  </a:solidFill>
                  <a:cs typeface="+mn-ea"/>
                  <a:sym typeface="+mn-lt"/>
                </a:endParaRPr>
              </a:p>
            </p:txBody>
          </p:sp>
          <p:sp>
            <p:nvSpPr>
              <p:cNvPr id="35" name="AutoShape 33"/>
              <p:cNvSpPr>
                <a:spLocks noChangeArrowheads="1"/>
              </p:cNvSpPr>
              <p:nvPr/>
            </p:nvSpPr>
            <p:spPr bwMode="gray">
              <a:xfrm flipV="1">
                <a:off x="2958598" y="2895600"/>
                <a:ext cx="6397848" cy="36173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DFEDF9"/>
                  </a:gs>
                  <a:gs pos="100000">
                    <a:srgbClr val="53AADB">
                      <a:gamma/>
                      <a:tint val="0"/>
                      <a:invGamma/>
                      <a:alpha val="0"/>
                    </a:srgbClr>
                  </a:gs>
                </a:gsLst>
                <a:lin ang="5400000" scaled="1"/>
              </a:gradFill>
              <a:ln w="9525" algn="ctr">
                <a:noFill/>
                <a:miter lim="800000"/>
              </a:ln>
              <a:effectLst/>
            </p:spPr>
            <p:txBody>
              <a:bodyPr wrap="none" anchor="ctr"/>
              <a:lstStyle/>
              <a:p>
                <a:pPr defTabSz="913130" fontAlgn="auto">
                  <a:spcBef>
                    <a:spcPts val="0"/>
                  </a:spcBef>
                  <a:spcAft>
                    <a:spcPts val="0"/>
                  </a:spcAft>
                  <a:defRPr/>
                </a:pPr>
                <a:endParaRPr lang="zh-CN" altLang="en-US" sz="1500" kern="0">
                  <a:solidFill>
                    <a:sysClr val="windowText" lastClr="000000"/>
                  </a:solidFill>
                  <a:cs typeface="+mn-ea"/>
                  <a:sym typeface="+mn-lt"/>
                </a:endParaRPr>
              </a:p>
            </p:txBody>
          </p:sp>
          <p:pic>
            <p:nvPicPr>
              <p:cNvPr id="36" name="Picture 37"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51" y="3311525"/>
                <a:ext cx="6762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43"/>
              <p:cNvSpPr txBox="1">
                <a:spLocks noChangeArrowheads="1"/>
              </p:cNvSpPr>
              <p:nvPr/>
            </p:nvSpPr>
            <p:spPr bwMode="gray">
              <a:xfrm>
                <a:off x="3196024" y="3473796"/>
                <a:ext cx="6019021" cy="47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defRPr/>
                </a:pPr>
                <a:r>
                  <a:rPr lang="zh-CN" altLang="en-US" sz="1800" dirty="0">
                    <a:latin typeface="+mn-lt"/>
                    <a:ea typeface="+mn-ea"/>
                    <a:cs typeface="+mn-ea"/>
                    <a:sym typeface="+mn-lt"/>
                  </a:rPr>
                  <a:t>折旧初始化</a:t>
                </a:r>
                <a:r>
                  <a:rPr lang="en-US" altLang="zh-CN" sz="1800" dirty="0">
                    <a:latin typeface="+mn-lt"/>
                    <a:ea typeface="+mn-ea"/>
                    <a:cs typeface="+mn-ea"/>
                    <a:sym typeface="+mn-lt"/>
                  </a:rPr>
                  <a:t>(</a:t>
                </a:r>
                <a:r>
                  <a:rPr lang="zh-CN" altLang="en-US" sz="1800" dirty="0">
                    <a:latin typeface="+mn-lt"/>
                    <a:ea typeface="+mn-ea"/>
                    <a:cs typeface="+mn-ea"/>
                    <a:sym typeface="+mn-lt"/>
                  </a:rPr>
                  <a:t>包括折旧状态、折旧年限、残值率</a:t>
                </a:r>
                <a:r>
                  <a:rPr lang="en-US" altLang="zh-CN" sz="1800" dirty="0">
                    <a:latin typeface="+mn-lt"/>
                    <a:ea typeface="+mn-ea"/>
                    <a:cs typeface="+mn-ea"/>
                    <a:sym typeface="+mn-lt"/>
                  </a:rPr>
                  <a:t>)</a:t>
                </a:r>
                <a:r>
                  <a:rPr lang="zh-CN" altLang="en-US" sz="1800" dirty="0">
                    <a:latin typeface="+mn-lt"/>
                    <a:ea typeface="+mn-ea"/>
                    <a:cs typeface="+mn-ea"/>
                    <a:sym typeface="+mn-lt"/>
                  </a:rPr>
                  <a:t>补提折旧（入账日期为</a:t>
                </a:r>
                <a:r>
                  <a:rPr lang="en-US" altLang="zh-CN" sz="1800" dirty="0">
                    <a:latin typeface="+mn-lt"/>
                    <a:ea typeface="+mn-ea"/>
                    <a:cs typeface="+mn-ea"/>
                    <a:sym typeface="+mn-lt"/>
                  </a:rPr>
                  <a:t>2019</a:t>
                </a:r>
                <a:r>
                  <a:rPr lang="zh-CN" altLang="en-US" sz="1800" dirty="0">
                    <a:latin typeface="+mn-lt"/>
                    <a:ea typeface="+mn-ea"/>
                    <a:cs typeface="+mn-ea"/>
                    <a:sym typeface="+mn-lt"/>
                  </a:rPr>
                  <a:t>年</a:t>
                </a:r>
                <a:r>
                  <a:rPr lang="en-US" altLang="zh-CN" sz="1800" dirty="0">
                    <a:latin typeface="+mn-lt"/>
                    <a:ea typeface="+mn-ea"/>
                    <a:cs typeface="+mn-ea"/>
                    <a:sym typeface="+mn-lt"/>
                  </a:rPr>
                  <a:t>1</a:t>
                </a:r>
                <a:r>
                  <a:rPr lang="zh-CN" altLang="en-US" sz="1800" dirty="0">
                    <a:latin typeface="+mn-lt"/>
                    <a:ea typeface="+mn-ea"/>
                    <a:cs typeface="+mn-ea"/>
                    <a:sym typeface="+mn-lt"/>
                  </a:rPr>
                  <a:t>月</a:t>
                </a:r>
                <a:r>
                  <a:rPr lang="en-US" altLang="zh-CN" sz="1800" dirty="0">
                    <a:latin typeface="+mn-lt"/>
                    <a:ea typeface="+mn-ea"/>
                    <a:cs typeface="+mn-ea"/>
                    <a:sym typeface="+mn-lt"/>
                  </a:rPr>
                  <a:t>1</a:t>
                </a:r>
                <a:r>
                  <a:rPr lang="zh-CN" altLang="en-US" sz="1800" dirty="0">
                    <a:latin typeface="+mn-lt"/>
                    <a:ea typeface="+mn-ea"/>
                    <a:cs typeface="+mn-ea"/>
                    <a:sym typeface="+mn-lt"/>
                  </a:rPr>
                  <a:t>日）</a:t>
                </a:r>
              </a:p>
            </p:txBody>
          </p:sp>
        </p:grpSp>
        <p:sp>
          <p:nvSpPr>
            <p:cNvPr id="33" name="AutoShape 40"/>
            <p:cNvSpPr>
              <a:spLocks noChangeArrowheads="1"/>
            </p:cNvSpPr>
            <p:nvPr/>
          </p:nvSpPr>
          <p:spPr bwMode="gray">
            <a:xfrm>
              <a:off x="1819275" y="2268193"/>
              <a:ext cx="8712200" cy="688975"/>
            </a:xfrm>
            <a:prstGeom prst="roundRect">
              <a:avLst>
                <a:gd name="adj" fmla="val 16667"/>
              </a:avLst>
            </a:prstGeom>
            <a:solidFill>
              <a:srgbClr val="FEFFFF"/>
            </a:solidFill>
            <a:ln w="28575">
              <a:solidFill>
                <a:srgbClr val="A7E8FF"/>
              </a:solidFill>
              <a:round/>
            </a:ln>
            <a:effectLst/>
          </p:spPr>
          <p:txBody>
            <a:bodyPr wrap="none" anchor="ctr"/>
            <a:lstStyle/>
            <a:p>
              <a:pPr algn="ctr" defTabSz="913130" fontAlgn="auto">
                <a:lnSpc>
                  <a:spcPct val="120000"/>
                </a:lnSpc>
                <a:spcBef>
                  <a:spcPts val="0"/>
                </a:spcBef>
                <a:spcAft>
                  <a:spcPts val="0"/>
                </a:spcAft>
                <a:defRPr/>
              </a:pPr>
              <a:r>
                <a:rPr lang="zh-CN" altLang="en-US" sz="2100" b="1" kern="0" dirty="0">
                  <a:cs typeface="+mn-ea"/>
                  <a:sym typeface="+mn-lt"/>
                </a:rPr>
                <a:t>从未进行过折旧的单位</a:t>
              </a:r>
            </a:p>
          </p:txBody>
        </p:sp>
      </p:grpSp>
      <p:grpSp>
        <p:nvGrpSpPr>
          <p:cNvPr id="5" name="组合 4"/>
          <p:cNvGrpSpPr/>
          <p:nvPr/>
        </p:nvGrpSpPr>
        <p:grpSpPr>
          <a:xfrm>
            <a:off x="-4445" y="85725"/>
            <a:ext cx="9174480" cy="450215"/>
            <a:chOff x="-7" y="135"/>
            <a:chExt cx="14448" cy="709"/>
          </a:xfrm>
        </p:grpSpPr>
        <p:pic>
          <p:nvPicPr>
            <p:cNvPr id="2" name="图片 1"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8" name="文本框 2"/>
            <p:cNvSpPr txBox="1"/>
            <p:nvPr/>
          </p:nvSpPr>
          <p:spPr>
            <a:xfrm>
              <a:off x="-7" y="135"/>
              <a:ext cx="10587" cy="709"/>
            </a:xfrm>
            <a:prstGeom prst="rect">
              <a:avLst/>
            </a:prstGeom>
            <a:solidFill>
              <a:srgbClr val="1D62C7"/>
            </a:solidFill>
          </p:spPr>
          <p:txBody>
            <a:bodyPr wrap="square" rtlCol="0">
              <a:spAutoFit/>
            </a:bodyPr>
            <a:lstStyle/>
            <a:p>
              <a:pPr defTabSz="913765" fontAlgn="auto">
                <a:spcBef>
                  <a:spcPts val="0"/>
                </a:spcBef>
                <a:spcAft>
                  <a:spcPts val="0"/>
                </a:spcAft>
              </a:pP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6548"/>
          </a:xfrm>
          <a:prstGeom prst="rect">
            <a:avLst/>
          </a:prstGeom>
        </p:spPr>
      </p:pic>
      <p:sp>
        <p:nvSpPr>
          <p:cNvPr id="80" name="TextBox 79"/>
          <p:cNvSpPr txBox="1">
            <a:spLocks noChangeArrowheads="1"/>
          </p:cNvSpPr>
          <p:nvPr/>
        </p:nvSpPr>
        <p:spPr bwMode="auto">
          <a:xfrm>
            <a:off x="1556266" y="3172380"/>
            <a:ext cx="5981125"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defRPr/>
            </a:pPr>
            <a:r>
              <a:rPr lang="zh-CN" altLang="en-US" sz="5400" dirty="0">
                <a:solidFill>
                  <a:srgbClr val="FFFFFF"/>
                </a:solidFill>
                <a:latin typeface="微软雅黑" panose="020B0503020204020204" pitchFamily="34" charset="-122"/>
                <a:ea typeface="微软雅黑" panose="020B0503020204020204" pitchFamily="34" charset="-122"/>
              </a:rPr>
              <a:t>谢谢支持 </a:t>
            </a:r>
            <a:r>
              <a:rPr lang="en-US" altLang="zh-CN" sz="5400" dirty="0">
                <a:solidFill>
                  <a:srgbClr val="FFFFFF"/>
                </a:solidFill>
                <a:latin typeface="微软雅黑" panose="020B0503020204020204" pitchFamily="34" charset="-122"/>
                <a:ea typeface="微软雅黑" panose="020B0503020204020204" pitchFamily="34" charset="-122"/>
              </a:rPr>
              <a:t>THANKS</a:t>
            </a:r>
            <a:endParaRPr lang="zh-CN" altLang="en-US" sz="5400" dirty="0">
              <a:solidFill>
                <a:srgbClr val="FFFFFF"/>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a:off x="1556266" y="3172380"/>
            <a:ext cx="184731"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7" name="Gruppieren 43"/>
          <p:cNvGrpSpPr/>
          <p:nvPr/>
        </p:nvGrpSpPr>
        <p:grpSpPr bwMode="gray">
          <a:xfrm>
            <a:off x="3517346" y="742998"/>
            <a:ext cx="2102247" cy="2037751"/>
            <a:chOff x="2804400" y="1911431"/>
            <a:chExt cx="3535200" cy="3535200"/>
          </a:xfrm>
          <a:solidFill>
            <a:schemeClr val="accent3">
              <a:lumMod val="95000"/>
            </a:schemeClr>
          </a:solidFill>
          <a:effectLst/>
        </p:grpSpPr>
        <p:sp>
          <p:nvSpPr>
            <p:cNvPr id="1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strVal val="4*#ppt_w"/>
                                          </p:val>
                                        </p:tav>
                                        <p:tav tm="100000">
                                          <p:val>
                                            <p:strVal val="#ppt_w"/>
                                          </p:val>
                                        </p:tav>
                                      </p:tavLst>
                                    </p:anim>
                                    <p:anim calcmode="lin" valueType="num">
                                      <p:cBhvr>
                                        <p:cTn id="18" dur="500" fill="hold"/>
                                        <p:tgtEl>
                                          <p:spTgt spid="80"/>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9"/>
                                          </p:stCondLst>
                                        </p:cTn>
                                        <p:tgtEl>
                                          <p:spTgt spid="82"/>
                                        </p:tgtEl>
                                        <p:attrNameLst>
                                          <p:attrName>style.visibility</p:attrName>
                                        </p:attrNameLst>
                                      </p:cBhvr>
                                      <p:to>
                                        <p:strVal val="visible"/>
                                      </p:to>
                                    </p:set>
                                  </p:childTnLst>
                                </p:cTn>
                              </p:par>
                              <p:par>
                                <p:cTn id="22" presetID="6" presetClass="emph" presetSubtype="0" fill="hold" nodeType="withEffect">
                                  <p:stCondLst>
                                    <p:cond delay="0"/>
                                  </p:stCondLst>
                                  <p:childTnLst>
                                    <p:animScale>
                                      <p:cBhvr>
                                        <p:cTn id="23" dur="500" fill="hold"/>
                                        <p:tgtEl>
                                          <p:spTgt spid="82"/>
                                        </p:tgtEl>
                                      </p:cBhvr>
                                      <p:by x="150000" y="150000"/>
                                    </p:animScale>
                                  </p:childTnLst>
                                </p:cTn>
                              </p:par>
                              <p:par>
                                <p:cTn id="24" presetID="10" presetClass="exit" presetSubtype="0" fill="hold" nodeType="withEffect">
                                  <p:stCondLst>
                                    <p:cond delay="0"/>
                                  </p:stCondLst>
                                  <p:childTnLst>
                                    <p:animEffect transition="out" filter="fade">
                                      <p:cBhvr>
                                        <p:cTn id="25" dur="500"/>
                                        <p:tgtEl>
                                          <p:spTgt spid="82"/>
                                        </p:tgtEl>
                                      </p:cBhvr>
                                    </p:animEffect>
                                    <p:set>
                                      <p:cBhvr>
                                        <p:cTn id="26"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近年来取得的编报成效</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72190" y="2773231"/>
            <a:ext cx="1913870" cy="2008261"/>
            <a:chOff x="3474719" y="4038600"/>
            <a:chExt cx="2407479" cy="2016720"/>
          </a:xfrm>
        </p:grpSpPr>
        <p:sp>
          <p:nvSpPr>
            <p:cNvPr id="48" name="文本框 21"/>
            <p:cNvSpPr txBox="1"/>
            <p:nvPr/>
          </p:nvSpPr>
          <p:spPr>
            <a:xfrm>
              <a:off x="3474719" y="4060994"/>
              <a:ext cx="2407479" cy="1910780"/>
            </a:xfrm>
            <a:prstGeom prst="rect">
              <a:avLst/>
            </a:prstGeom>
            <a:noFill/>
          </p:spPr>
          <p:txBody>
            <a:bodyPr wrap="square" rtlCol="0">
              <a:spAutoFit/>
            </a:bodyPr>
            <a:lstStyle/>
            <a:p>
              <a:pPr defTabSz="913765" fontAlgn="auto">
                <a:lnSpc>
                  <a:spcPts val="2400"/>
                </a:lnSpc>
                <a:spcBef>
                  <a:spcPts val="0"/>
                </a:spcBef>
                <a:spcAft>
                  <a:spcPts val="0"/>
                </a:spcAft>
              </a:pPr>
              <a:r>
                <a:rPr lang="zh-CN" altLang="en-US" sz="2000" baseline="-3000" dirty="0">
                  <a:solidFill>
                    <a:prstClr val="black"/>
                  </a:solidFill>
                  <a:latin typeface="微软雅黑" panose="020B0503020204020204" pitchFamily="34" charset="-122"/>
                  <a:ea typeface="微软雅黑" panose="020B0503020204020204" pitchFamily="34" charset="-122"/>
                </a:rPr>
                <a:t>报表覆盖资产管理全过程，填报指标设置更加优化合理，更全面地反映部门（单位）国有资产的占有、使用和变化情况。</a:t>
              </a:r>
            </a:p>
          </p:txBody>
        </p:sp>
        <p:sp>
          <p:nvSpPr>
            <p:cNvPr id="49" name="矩形 48"/>
            <p:cNvSpPr/>
            <p:nvPr/>
          </p:nvSpPr>
          <p:spPr>
            <a:xfrm>
              <a:off x="3474720" y="4038600"/>
              <a:ext cx="2331720" cy="201672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fontAlgn="auto">
                <a:spcBef>
                  <a:spcPts val="0"/>
                </a:spcBef>
                <a:spcAft>
                  <a:spcPts val="0"/>
                </a:spcAft>
              </a:pPr>
              <a:endParaRPr lang="zh-CN" altLang="en-US" sz="2400" b="1">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613731" y="2773234"/>
            <a:ext cx="1853644" cy="2084456"/>
            <a:chOff x="3474720" y="4038600"/>
            <a:chExt cx="2331720" cy="2191174"/>
          </a:xfrm>
        </p:grpSpPr>
        <p:sp>
          <p:nvSpPr>
            <p:cNvPr id="52" name="文本框 32"/>
            <p:cNvSpPr txBox="1"/>
            <p:nvPr/>
          </p:nvSpPr>
          <p:spPr>
            <a:xfrm>
              <a:off x="3489961" y="4106308"/>
              <a:ext cx="2316479" cy="2123275"/>
            </a:xfrm>
            <a:prstGeom prst="rect">
              <a:avLst/>
            </a:prstGeom>
            <a:noFill/>
          </p:spPr>
          <p:txBody>
            <a:bodyPr wrap="square" rtlCol="0">
              <a:spAutoFit/>
            </a:bodyPr>
            <a:lstStyle/>
            <a:p>
              <a:pPr algn="just" defTabSz="913765" fontAlgn="auto">
                <a:lnSpc>
                  <a:spcPts val="2100"/>
                </a:lnSpc>
                <a:spcBef>
                  <a:spcPts val="0"/>
                </a:spcBef>
                <a:spcAft>
                  <a:spcPts val="0"/>
                </a:spcAft>
              </a:pPr>
              <a:r>
                <a:rPr lang="zh-CN" altLang="en-US" sz="2000" baseline="-3000" dirty="0">
                  <a:solidFill>
                    <a:prstClr val="black"/>
                  </a:solidFill>
                  <a:latin typeface="微软雅黑" panose="020B0503020204020204" pitchFamily="34" charset="-122"/>
                  <a:ea typeface="微软雅黑" panose="020B0503020204020204" pitchFamily="34" charset="-122"/>
                </a:rPr>
                <a:t>在实践中不断创新工作方式，通过开展集中会审、考核通报等工作，不断夯实编报基础，资产报告编审水平和数据质量有了长足进步。</a:t>
              </a:r>
            </a:p>
          </p:txBody>
        </p:sp>
        <p:sp>
          <p:nvSpPr>
            <p:cNvPr id="53" name="矩形 52"/>
            <p:cNvSpPr/>
            <p:nvPr/>
          </p:nvSpPr>
          <p:spPr>
            <a:xfrm>
              <a:off x="3474720" y="4038600"/>
              <a:ext cx="2331720" cy="2191174"/>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72190" y="1243779"/>
            <a:ext cx="1853644" cy="1529454"/>
            <a:chOff x="3569970" y="1908810"/>
            <a:chExt cx="2331720" cy="1920240"/>
          </a:xfrm>
        </p:grpSpPr>
        <p:sp>
          <p:nvSpPr>
            <p:cNvPr id="55" name="矩形 5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endParaRPr lang="zh-CN" altLang="en-US" sz="1575">
                <a:solidFill>
                  <a:prstClr val="black"/>
                </a:solidFill>
                <a:latin typeface="微软雅黑" panose="020B0503020204020204" pitchFamily="34" charset="-122"/>
                <a:ea typeface="微软雅黑" panose="020B0503020204020204" pitchFamily="34" charset="-122"/>
              </a:endParaRPr>
            </a:p>
          </p:txBody>
        </p:sp>
        <p:sp>
          <p:nvSpPr>
            <p:cNvPr id="56" name="Freeform 151"/>
            <p:cNvSpPr>
              <a:spLocks noEditPoints="1"/>
            </p:cNvSpPr>
            <p:nvPr/>
          </p:nvSpPr>
          <p:spPr bwMode="auto">
            <a:xfrm>
              <a:off x="4271368" y="2038971"/>
              <a:ext cx="928925" cy="973617"/>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p:spPr>
          <p:txBody>
            <a:bodyPr vert="horz" wrap="square" lIns="68544" tIns="34272" rIns="68544" bIns="34272" numCol="1" anchor="t" anchorCtr="0" compatLnSpc="1"/>
            <a:lstStyle/>
            <a:p>
              <a:pPr defTabSz="913765" fontAlgn="auto">
                <a:spcBef>
                  <a:spcPts val="0"/>
                </a:spcBef>
                <a:spcAft>
                  <a:spcPts val="0"/>
                </a:spcAft>
              </a:pPr>
              <a:endParaRPr lang="zh-CN" altLang="en-US" sz="1575">
                <a:solidFill>
                  <a:prstClr val="black"/>
                </a:solidFill>
                <a:latin typeface="微软雅黑" panose="020B0503020204020204" pitchFamily="34" charset="-122"/>
                <a:ea typeface="微软雅黑" panose="020B0503020204020204" pitchFamily="34" charset="-122"/>
              </a:endParaRPr>
            </a:p>
          </p:txBody>
        </p:sp>
        <p:sp>
          <p:nvSpPr>
            <p:cNvPr id="57" name="文本框 47"/>
            <p:cNvSpPr txBox="1"/>
            <p:nvPr/>
          </p:nvSpPr>
          <p:spPr>
            <a:xfrm>
              <a:off x="3569970" y="3091309"/>
              <a:ext cx="2308864" cy="734189"/>
            </a:xfrm>
            <a:prstGeom prst="rect">
              <a:avLst/>
            </a:prstGeom>
            <a:noFill/>
          </p:spPr>
          <p:txBody>
            <a:bodyPr wrap="square" rtlCol="0">
              <a:spAutoFit/>
            </a:bodyPr>
            <a:lstStyle/>
            <a:p>
              <a:pPr algn="ctr" defTabSz="913765" fontAlgn="auto">
                <a:spcBef>
                  <a:spcPts val="0"/>
                </a:spcBef>
                <a:spcAft>
                  <a:spcPts val="0"/>
                </a:spcAft>
              </a:pPr>
              <a:r>
                <a:rPr lang="zh-CN" altLang="en-US" sz="2400" b="1" baseline="-3000" dirty="0">
                  <a:solidFill>
                    <a:prstClr val="black"/>
                  </a:solidFill>
                  <a:latin typeface="微软雅黑" panose="020B0503020204020204" pitchFamily="34" charset="-122"/>
                  <a:ea typeface="微软雅黑" panose="020B0503020204020204" pitchFamily="34" charset="-122"/>
                </a:rPr>
                <a:t>资产报告体系不断完善</a:t>
              </a:r>
            </a:p>
          </p:txBody>
        </p:sp>
      </p:grpSp>
      <p:grpSp>
        <p:nvGrpSpPr>
          <p:cNvPr id="58" name="组合 57"/>
          <p:cNvGrpSpPr/>
          <p:nvPr/>
        </p:nvGrpSpPr>
        <p:grpSpPr>
          <a:xfrm>
            <a:off x="3625846" y="1243779"/>
            <a:ext cx="1853644" cy="1529454"/>
            <a:chOff x="6252210" y="1908810"/>
            <a:chExt cx="2331720" cy="1920240"/>
          </a:xfrm>
        </p:grpSpPr>
        <p:sp>
          <p:nvSpPr>
            <p:cNvPr id="59" name="矩形 58"/>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endParaRPr lang="zh-CN" altLang="en-US" sz="1575">
                <a:solidFill>
                  <a:prstClr val="black"/>
                </a:solidFill>
                <a:latin typeface="微软雅黑" panose="020B0503020204020204" pitchFamily="34" charset="-122"/>
                <a:ea typeface="微软雅黑" panose="020B0503020204020204" pitchFamily="34" charset="-122"/>
              </a:endParaRPr>
            </a:p>
          </p:txBody>
        </p:sp>
        <p:sp>
          <p:nvSpPr>
            <p:cNvPr id="60" name="Freeform 153"/>
            <p:cNvSpPr>
              <a:spLocks noEditPoints="1"/>
            </p:cNvSpPr>
            <p:nvPr/>
          </p:nvSpPr>
          <p:spPr bwMode="auto">
            <a:xfrm>
              <a:off x="6936705" y="213463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44" tIns="34272" rIns="68544" bIns="34272" numCol="1" anchor="t" anchorCtr="0" compatLnSpc="1"/>
            <a:lstStyle/>
            <a:p>
              <a:pPr defTabSz="913765" fontAlgn="auto">
                <a:spcBef>
                  <a:spcPts val="0"/>
                </a:spcBef>
                <a:spcAft>
                  <a:spcPts val="0"/>
                </a:spcAft>
              </a:pPr>
              <a:endParaRPr lang="zh-CN" altLang="en-US" sz="1575">
                <a:solidFill>
                  <a:prstClr val="black"/>
                </a:solidFill>
                <a:latin typeface="微软雅黑" panose="020B0503020204020204" pitchFamily="34" charset="-122"/>
                <a:ea typeface="微软雅黑" panose="020B0503020204020204" pitchFamily="34" charset="-122"/>
              </a:endParaRPr>
            </a:p>
          </p:txBody>
        </p:sp>
        <p:sp>
          <p:nvSpPr>
            <p:cNvPr id="61" name="文本框 48"/>
            <p:cNvSpPr txBox="1"/>
            <p:nvPr/>
          </p:nvSpPr>
          <p:spPr>
            <a:xfrm>
              <a:off x="6259827" y="3091309"/>
              <a:ext cx="2324103" cy="734189"/>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defTabSz="913765"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rPr>
                <a:t>资产报告编审水平明显提高</a:t>
              </a:r>
            </a:p>
          </p:txBody>
        </p:sp>
      </p:grpSp>
      <p:grpSp>
        <p:nvGrpSpPr>
          <p:cNvPr id="62" name="组合 61"/>
          <p:cNvGrpSpPr/>
          <p:nvPr/>
        </p:nvGrpSpPr>
        <p:grpSpPr>
          <a:xfrm>
            <a:off x="6867386" y="2773232"/>
            <a:ext cx="1859699" cy="2084458"/>
            <a:chOff x="3467103" y="4038600"/>
            <a:chExt cx="2339337" cy="2617053"/>
          </a:xfrm>
        </p:grpSpPr>
        <p:sp>
          <p:nvSpPr>
            <p:cNvPr id="63" name="文本框 39"/>
            <p:cNvSpPr txBox="1"/>
            <p:nvPr/>
          </p:nvSpPr>
          <p:spPr>
            <a:xfrm>
              <a:off x="3467103" y="4052971"/>
              <a:ext cx="2339337" cy="2537867"/>
            </a:xfrm>
            <a:prstGeom prst="rect">
              <a:avLst/>
            </a:prstGeom>
            <a:noFill/>
          </p:spPr>
          <p:txBody>
            <a:bodyPr wrap="square" rtlCol="0">
              <a:spAutoFit/>
            </a:bodyPr>
            <a:lstStyle/>
            <a:p>
              <a:pPr algn="just" defTabSz="913765" fontAlgn="auto">
                <a:lnSpc>
                  <a:spcPts val="1900"/>
                </a:lnSpc>
                <a:spcBef>
                  <a:spcPts val="0"/>
                </a:spcBef>
                <a:spcAft>
                  <a:spcPts val="0"/>
                </a:spcAft>
              </a:pPr>
              <a:r>
                <a:rPr lang="zh-CN" altLang="en-US" sz="2000" baseline="-3000" dirty="0">
                  <a:solidFill>
                    <a:prstClr val="black"/>
                  </a:solidFill>
                  <a:latin typeface="微软雅黑" panose="020B0503020204020204" pitchFamily="34" charset="-122"/>
                  <a:ea typeface="微软雅黑" panose="020B0503020204020204" pitchFamily="34" charset="-122"/>
                </a:rPr>
                <a:t>数据分析利用工作受到重视，分析结果为相关改革和科学决策提供了有力的数据支撑，对财政管理水平的提升和相关改革事项的推进起到了一定的促进作用。</a:t>
              </a:r>
            </a:p>
          </p:txBody>
        </p:sp>
        <p:sp>
          <p:nvSpPr>
            <p:cNvPr id="64" name="矩形 63"/>
            <p:cNvSpPr/>
            <p:nvPr/>
          </p:nvSpPr>
          <p:spPr>
            <a:xfrm>
              <a:off x="3474720" y="4038600"/>
              <a:ext cx="2331720" cy="2617053"/>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6873442" y="1213382"/>
            <a:ext cx="1858843" cy="1557022"/>
            <a:chOff x="9019350" y="1908810"/>
            <a:chExt cx="2338260" cy="1954849"/>
          </a:xfrm>
        </p:grpSpPr>
        <p:sp>
          <p:nvSpPr>
            <p:cNvPr id="66" name="矩形 65"/>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endParaRPr lang="zh-CN" altLang="en-US" sz="1575">
                <a:solidFill>
                  <a:prstClr val="black"/>
                </a:solidFill>
                <a:latin typeface="微软雅黑" panose="020B0503020204020204" pitchFamily="34" charset="-122"/>
                <a:ea typeface="微软雅黑" panose="020B0503020204020204" pitchFamily="34" charset="-122"/>
              </a:endParaRPr>
            </a:p>
          </p:txBody>
        </p:sp>
        <p:sp>
          <p:nvSpPr>
            <p:cNvPr id="67" name="Freeform 145"/>
            <p:cNvSpPr>
              <a:spLocks noChangeAspect="1" noEditPoints="1"/>
            </p:cNvSpPr>
            <p:nvPr/>
          </p:nvSpPr>
          <p:spPr bwMode="auto">
            <a:xfrm>
              <a:off x="9740033" y="2077134"/>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p:spPr>
          <p:txBody>
            <a:bodyPr vert="horz" wrap="square" lIns="68544" tIns="34272" rIns="68544" bIns="34272" numCol="1" anchor="t" anchorCtr="0" compatLnSpc="1"/>
            <a:lstStyle/>
            <a:p>
              <a:pPr defTabSz="913765" fontAlgn="auto">
                <a:spcBef>
                  <a:spcPts val="0"/>
                </a:spcBef>
                <a:spcAft>
                  <a:spcPts val="0"/>
                </a:spcAft>
              </a:pPr>
              <a:endParaRPr lang="zh-CN" altLang="en-US" sz="1575">
                <a:solidFill>
                  <a:prstClr val="black"/>
                </a:solidFill>
                <a:latin typeface="微软雅黑" panose="020B0503020204020204" pitchFamily="34" charset="-122"/>
                <a:ea typeface="微软雅黑" panose="020B0503020204020204" pitchFamily="34" charset="-122"/>
              </a:endParaRPr>
            </a:p>
          </p:txBody>
        </p:sp>
        <p:sp>
          <p:nvSpPr>
            <p:cNvPr id="68" name="文本框 49"/>
            <p:cNvSpPr txBox="1"/>
            <p:nvPr/>
          </p:nvSpPr>
          <p:spPr>
            <a:xfrm>
              <a:off x="9019350" y="3129471"/>
              <a:ext cx="2324103" cy="734188"/>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defTabSz="913765" fontAlgn="auto">
                <a:spcBef>
                  <a:spcPts val="0"/>
                </a:spcBef>
                <a:spcAft>
                  <a:spcPts val="0"/>
                </a:spcAft>
              </a:pPr>
              <a:r>
                <a:rPr lang="zh-CN" altLang="en-US" b="1" dirty="0">
                  <a:solidFill>
                    <a:prstClr val="black"/>
                  </a:solidFill>
                  <a:latin typeface="微软雅黑" panose="020B0503020204020204" pitchFamily="34" charset="-122"/>
                  <a:ea typeface="微软雅黑" panose="020B0503020204020204" pitchFamily="34" charset="-122"/>
                </a:rPr>
                <a:t>资产数据分析利用有所增强</a:t>
              </a:r>
            </a:p>
          </p:txBody>
        </p:sp>
      </p:grpSp>
      <p:grpSp>
        <p:nvGrpSpPr>
          <p:cNvPr id="8" name="组合 7"/>
          <p:cNvGrpSpPr/>
          <p:nvPr/>
        </p:nvGrpSpPr>
        <p:grpSpPr>
          <a:xfrm>
            <a:off x="-4445" y="85090"/>
            <a:ext cx="9174480" cy="453390"/>
            <a:chOff x="-7" y="134"/>
            <a:chExt cx="14448" cy="714"/>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2"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125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par>
                                <p:cTn id="23" presetID="16" presetClass="entr" presetSubtype="21" fill="hold" nodeType="withEffect">
                                  <p:stCondLst>
                                    <p:cond delay="1250"/>
                                  </p:stCondLst>
                                  <p:childTnLst>
                                    <p:set>
                                      <p:cBhvr>
                                        <p:cTn id="24" dur="1" fill="hold">
                                          <p:stCondLst>
                                            <p:cond delay="0"/>
                                          </p:stCondLst>
                                        </p:cTn>
                                        <p:tgtEl>
                                          <p:spTgt spid="51"/>
                                        </p:tgtEl>
                                        <p:attrNameLst>
                                          <p:attrName>style.visibility</p:attrName>
                                        </p:attrNameLst>
                                      </p:cBhvr>
                                      <p:to>
                                        <p:strVal val="visible"/>
                                      </p:to>
                                    </p:set>
                                    <p:animEffect transition="in" filter="barn(inVertical)">
                                      <p:cBhvr>
                                        <p:cTn id="25" dur="500"/>
                                        <p:tgtEl>
                                          <p:spTgt spid="51"/>
                                        </p:tgtEl>
                                      </p:cBhvr>
                                    </p:animEffect>
                                  </p:childTnLst>
                                </p:cTn>
                              </p:par>
                              <p:par>
                                <p:cTn id="26" presetID="16" presetClass="entr" presetSubtype="21" fill="hold" nodeType="withEffect">
                                  <p:stCondLst>
                                    <p:cond delay="250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par>
                                <p:cTn id="29" presetID="16" presetClass="entr" presetSubtype="21" fill="hold" nodeType="withEffect">
                                  <p:stCondLst>
                                    <p:cond delay="250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存在的主要问题</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sp>
        <p:nvSpPr>
          <p:cNvPr id="128" name="Freeform 5"/>
          <p:cNvSpPr/>
          <p:nvPr/>
        </p:nvSpPr>
        <p:spPr bwMode="auto">
          <a:xfrm>
            <a:off x="4310001" y="895394"/>
            <a:ext cx="1732984" cy="1665282"/>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003366"/>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29" name="Freeform 6"/>
          <p:cNvSpPr/>
          <p:nvPr/>
        </p:nvSpPr>
        <p:spPr bwMode="auto">
          <a:xfrm>
            <a:off x="4316149" y="2577736"/>
            <a:ext cx="1351133" cy="1208203"/>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rgbClr val="FF6600"/>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0" name="Freeform 7"/>
          <p:cNvSpPr/>
          <p:nvPr/>
        </p:nvSpPr>
        <p:spPr bwMode="auto">
          <a:xfrm>
            <a:off x="2829861" y="2806330"/>
            <a:ext cx="1228918" cy="1208203"/>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rgbClr val="003366"/>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1" name="Freeform 8"/>
          <p:cNvSpPr/>
          <p:nvPr/>
        </p:nvSpPr>
        <p:spPr bwMode="auto">
          <a:xfrm>
            <a:off x="2514654" y="1296172"/>
            <a:ext cx="1509084" cy="1490317"/>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rgbClr val="FF6600"/>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2" name="Freeform 9"/>
          <p:cNvSpPr/>
          <p:nvPr/>
        </p:nvSpPr>
        <p:spPr bwMode="auto">
          <a:xfrm>
            <a:off x="4147216" y="3835436"/>
            <a:ext cx="1133539" cy="1146897"/>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3" name="TextBox 8"/>
          <p:cNvSpPr txBox="1"/>
          <p:nvPr/>
        </p:nvSpPr>
        <p:spPr>
          <a:xfrm>
            <a:off x="4902914" y="1394706"/>
            <a:ext cx="678391" cy="666657"/>
          </a:xfrm>
          <a:prstGeom prst="rect">
            <a:avLst/>
          </a:prstGeom>
          <a:noFill/>
        </p:spPr>
        <p:txBody>
          <a:bodyPr wrap="none" rtlCol="0">
            <a:spAutoFit/>
          </a:bodyPr>
          <a:lstStyle/>
          <a:p>
            <a:r>
              <a:rPr lang="en-US" altLang="zh-CN" sz="3730" dirty="0">
                <a:solidFill>
                  <a:schemeClr val="bg1"/>
                </a:solidFill>
                <a:latin typeface="+mj-ea"/>
                <a:ea typeface="+mj-ea"/>
              </a:rPr>
              <a:t>01</a:t>
            </a:r>
            <a:endParaRPr lang="zh-CN" altLang="en-US" sz="3730" dirty="0">
              <a:solidFill>
                <a:schemeClr val="bg1"/>
              </a:solidFill>
              <a:latin typeface="+mj-ea"/>
              <a:ea typeface="+mj-ea"/>
            </a:endParaRPr>
          </a:p>
        </p:txBody>
      </p:sp>
      <p:sp>
        <p:nvSpPr>
          <p:cNvPr id="134" name="TextBox 9"/>
          <p:cNvSpPr txBox="1"/>
          <p:nvPr/>
        </p:nvSpPr>
        <p:spPr>
          <a:xfrm>
            <a:off x="2981272" y="1648100"/>
            <a:ext cx="678391" cy="666657"/>
          </a:xfrm>
          <a:prstGeom prst="rect">
            <a:avLst/>
          </a:prstGeom>
          <a:noFill/>
        </p:spPr>
        <p:txBody>
          <a:bodyPr wrap="none" rtlCol="0">
            <a:spAutoFit/>
          </a:bodyPr>
          <a:lstStyle/>
          <a:p>
            <a:r>
              <a:rPr lang="en-US" altLang="zh-CN" sz="3730" dirty="0">
                <a:solidFill>
                  <a:schemeClr val="bg1"/>
                </a:solidFill>
                <a:latin typeface="+mj-ea"/>
                <a:ea typeface="+mj-ea"/>
              </a:rPr>
              <a:t>02</a:t>
            </a:r>
            <a:endParaRPr lang="zh-CN" altLang="en-US" sz="3730" dirty="0">
              <a:solidFill>
                <a:schemeClr val="bg1"/>
              </a:solidFill>
              <a:latin typeface="+mj-ea"/>
              <a:ea typeface="+mj-ea"/>
            </a:endParaRPr>
          </a:p>
        </p:txBody>
      </p:sp>
      <p:sp>
        <p:nvSpPr>
          <p:cNvPr id="135" name="TextBox 10"/>
          <p:cNvSpPr txBox="1"/>
          <p:nvPr/>
        </p:nvSpPr>
        <p:spPr>
          <a:xfrm>
            <a:off x="4662696" y="2801810"/>
            <a:ext cx="697627" cy="707886"/>
          </a:xfrm>
          <a:prstGeom prst="rect">
            <a:avLst/>
          </a:prstGeom>
          <a:noFill/>
        </p:spPr>
        <p:txBody>
          <a:bodyPr wrap="none" rtlCol="0">
            <a:spAutoFit/>
          </a:bodyPr>
          <a:lstStyle/>
          <a:p>
            <a:r>
              <a:rPr lang="en-US" altLang="zh-CN" sz="4000" dirty="0">
                <a:solidFill>
                  <a:schemeClr val="bg1"/>
                </a:solidFill>
                <a:latin typeface="+mj-ea"/>
                <a:ea typeface="+mj-ea"/>
              </a:rPr>
              <a:t>03</a:t>
            </a:r>
            <a:endParaRPr lang="zh-CN" altLang="en-US" sz="4000" dirty="0">
              <a:solidFill>
                <a:schemeClr val="bg1"/>
              </a:solidFill>
              <a:latin typeface="+mj-ea"/>
              <a:ea typeface="+mj-ea"/>
            </a:endParaRPr>
          </a:p>
        </p:txBody>
      </p:sp>
      <p:sp>
        <p:nvSpPr>
          <p:cNvPr id="136" name="TextBox 11"/>
          <p:cNvSpPr txBox="1"/>
          <p:nvPr/>
        </p:nvSpPr>
        <p:spPr>
          <a:xfrm>
            <a:off x="3126087" y="3069229"/>
            <a:ext cx="646331" cy="646331"/>
          </a:xfrm>
          <a:prstGeom prst="rect">
            <a:avLst/>
          </a:prstGeom>
          <a:noFill/>
        </p:spPr>
        <p:txBody>
          <a:bodyPr wrap="none" rtlCol="0">
            <a:spAutoFit/>
          </a:bodyPr>
          <a:lstStyle/>
          <a:p>
            <a:r>
              <a:rPr lang="en-US" altLang="zh-CN" sz="3600" dirty="0">
                <a:solidFill>
                  <a:schemeClr val="bg1"/>
                </a:solidFill>
                <a:latin typeface="+mj-ea"/>
                <a:ea typeface="+mj-ea"/>
              </a:rPr>
              <a:t>04</a:t>
            </a:r>
            <a:endParaRPr lang="zh-CN" altLang="en-US" sz="3600" dirty="0">
              <a:solidFill>
                <a:schemeClr val="bg1"/>
              </a:solidFill>
              <a:latin typeface="+mj-ea"/>
              <a:ea typeface="+mj-ea"/>
            </a:endParaRPr>
          </a:p>
        </p:txBody>
      </p:sp>
      <p:sp>
        <p:nvSpPr>
          <p:cNvPr id="137" name="TextBox 12"/>
          <p:cNvSpPr txBox="1"/>
          <p:nvPr/>
        </p:nvSpPr>
        <p:spPr>
          <a:xfrm>
            <a:off x="4416467" y="4071818"/>
            <a:ext cx="595035" cy="584775"/>
          </a:xfrm>
          <a:prstGeom prst="rect">
            <a:avLst/>
          </a:prstGeom>
          <a:noFill/>
        </p:spPr>
        <p:txBody>
          <a:bodyPr wrap="none" rtlCol="0">
            <a:spAutoFit/>
          </a:bodyPr>
          <a:lstStyle/>
          <a:p>
            <a:r>
              <a:rPr lang="en-US" altLang="zh-CN" sz="3200" dirty="0">
                <a:solidFill>
                  <a:schemeClr val="bg1"/>
                </a:solidFill>
                <a:latin typeface="+mj-ea"/>
                <a:ea typeface="+mj-ea"/>
              </a:rPr>
              <a:t>05</a:t>
            </a:r>
            <a:endParaRPr lang="zh-CN" altLang="en-US" sz="3200" dirty="0">
              <a:solidFill>
                <a:schemeClr val="bg1"/>
              </a:solidFill>
              <a:latin typeface="+mj-ea"/>
              <a:ea typeface="+mj-ea"/>
            </a:endParaRPr>
          </a:p>
        </p:txBody>
      </p:sp>
      <p:sp>
        <p:nvSpPr>
          <p:cNvPr id="138" name="TextBox 13"/>
          <p:cNvSpPr txBox="1"/>
          <p:nvPr/>
        </p:nvSpPr>
        <p:spPr>
          <a:xfrm>
            <a:off x="6154148" y="936647"/>
            <a:ext cx="1995951" cy="338426"/>
          </a:xfrm>
          <a:prstGeom prst="rect">
            <a:avLst/>
          </a:prstGeom>
          <a:noFill/>
        </p:spPr>
        <p:txBody>
          <a:bodyPr wrap="square" rtlCol="0">
            <a:spAutoFit/>
          </a:bodyPr>
          <a:lstStyle/>
          <a:p>
            <a:pPr defTabSz="685165" fontAlgn="auto">
              <a:spcBef>
                <a:spcPts val="0"/>
              </a:spcBef>
              <a:spcAft>
                <a:spcPts val="0"/>
              </a:spcAft>
              <a:defRPr/>
            </a:pPr>
            <a:r>
              <a:rPr lang="zh-CN" altLang="en-US" sz="1600" b="1" dirty="0">
                <a:latin typeface="微软雅黑" panose="020B0503020204020204" pitchFamily="34" charset="-122"/>
                <a:ea typeface="微软雅黑" panose="020B0503020204020204" pitchFamily="34" charset="-122"/>
              </a:rPr>
              <a:t>重视程度不够</a:t>
            </a:r>
            <a:endParaRPr lang="en-US" altLang="zh-CN" sz="1600" b="1" dirty="0">
              <a:latin typeface="微软雅黑" panose="020B0503020204020204" pitchFamily="34" charset="-122"/>
              <a:ea typeface="微软雅黑" panose="020B0503020204020204" pitchFamily="34" charset="-122"/>
            </a:endParaRPr>
          </a:p>
        </p:txBody>
      </p:sp>
      <p:sp>
        <p:nvSpPr>
          <p:cNvPr id="139" name="TextBox 14"/>
          <p:cNvSpPr txBox="1"/>
          <p:nvPr/>
        </p:nvSpPr>
        <p:spPr>
          <a:xfrm>
            <a:off x="6154151" y="1242388"/>
            <a:ext cx="2913532" cy="923330"/>
          </a:xfrm>
          <a:prstGeom prst="rect">
            <a:avLst/>
          </a:prstGeom>
          <a:noFill/>
        </p:spPr>
        <p:txBody>
          <a:bodyPr wrap="square" rtlCol="0">
            <a:spAutoFit/>
          </a:bodyPr>
          <a:lstStyle>
            <a:defPPr>
              <a:defRPr lang="zh-CN"/>
            </a:defPPr>
            <a:lvl1pPr>
              <a:defRPr>
                <a:latin typeface="+mn-ea"/>
                <a:ea typeface="+mn-ea"/>
              </a:defRPr>
            </a:lvl1pPr>
          </a:lstStyle>
          <a:p>
            <a:pPr defTabSz="1087755" fontAlgn="auto">
              <a:lnSpc>
                <a:spcPct val="150000"/>
              </a:lnSpc>
              <a:spcBef>
                <a:spcPts val="0"/>
              </a:spcBef>
              <a:spcAft>
                <a:spcPts val="0"/>
              </a:spcAft>
              <a:defRPr/>
            </a:pPr>
            <a:r>
              <a:rPr lang="zh-CN" altLang="en-US" sz="1200" dirty="0">
                <a:latin typeface="微软雅黑" panose="020B0503020204020204" pitchFamily="34" charset="-122"/>
                <a:ea typeface="微软雅黑" panose="020B0503020204020204" pitchFamily="34" charset="-122"/>
                <a:cs typeface="Open Sans" panose="020B0606030504020204" pitchFamily="34" charset="0"/>
              </a:rPr>
              <a:t>部分地区、部分单位未按规定时间报送资产报告，经反复催报、督促才完成报送工作，影响了</a:t>
            </a:r>
            <a:r>
              <a:rPr lang="zh-CN" altLang="en-US" sz="1200" dirty="0" smtClean="0">
                <a:latin typeface="微软雅黑" panose="020B0503020204020204" pitchFamily="34" charset="-122"/>
                <a:ea typeface="微软雅黑" panose="020B0503020204020204" pitchFamily="34" charset="-122"/>
                <a:cs typeface="Open Sans" panose="020B0606030504020204" pitchFamily="34" charset="0"/>
              </a:rPr>
              <a:t>全省资产</a:t>
            </a:r>
            <a:r>
              <a:rPr lang="zh-CN" altLang="en-US" sz="1200" dirty="0">
                <a:latin typeface="微软雅黑" panose="020B0503020204020204" pitchFamily="34" charset="-122"/>
                <a:ea typeface="微软雅黑" panose="020B0503020204020204" pitchFamily="34" charset="-122"/>
                <a:cs typeface="Open Sans" panose="020B0606030504020204" pitchFamily="34" charset="0"/>
              </a:rPr>
              <a:t>数据汇总进度。</a:t>
            </a:r>
            <a:endParaRPr lang="en-US" altLang="zh-CN" sz="12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0" name="TextBox 15"/>
          <p:cNvSpPr txBox="1"/>
          <p:nvPr/>
        </p:nvSpPr>
        <p:spPr>
          <a:xfrm>
            <a:off x="5796351" y="2431405"/>
            <a:ext cx="2270852" cy="338554"/>
          </a:xfrm>
          <a:prstGeom prst="rect">
            <a:avLst/>
          </a:prstGeom>
          <a:noFill/>
        </p:spPr>
        <p:txBody>
          <a:bodyPr wrap="square" rtlCol="0">
            <a:spAutoFit/>
          </a:bodyPr>
          <a:lstStyle>
            <a:defPPr>
              <a:defRPr lang="zh-CN"/>
            </a:defPPr>
            <a:lvl1pPr>
              <a:defRPr sz="2000" b="1">
                <a:latin typeface="+mj-ea"/>
                <a:ea typeface="+mj-ea"/>
              </a:defRPr>
            </a:lvl1pPr>
          </a:lstStyle>
          <a:p>
            <a:pPr lvl="0"/>
            <a:r>
              <a:rPr lang="zh-CN" altLang="en-US" sz="1600" dirty="0">
                <a:latin typeface="微软雅黑" panose="020B0503020204020204" pitchFamily="34" charset="-122"/>
                <a:ea typeface="微软雅黑" panose="020B0503020204020204" pitchFamily="34" charset="-122"/>
              </a:rPr>
              <a:t>编报工作机制不完善</a:t>
            </a:r>
            <a:endParaRPr lang="en-US" altLang="zh-CN" sz="1600" dirty="0">
              <a:latin typeface="微软雅黑" panose="020B0503020204020204" pitchFamily="34" charset="-122"/>
              <a:ea typeface="微软雅黑" panose="020B0503020204020204" pitchFamily="34" charset="-122"/>
            </a:endParaRPr>
          </a:p>
        </p:txBody>
      </p:sp>
      <p:sp>
        <p:nvSpPr>
          <p:cNvPr id="141" name="TextBox 16"/>
          <p:cNvSpPr txBox="1"/>
          <p:nvPr/>
        </p:nvSpPr>
        <p:spPr>
          <a:xfrm>
            <a:off x="5805259" y="2693503"/>
            <a:ext cx="3269271" cy="1200329"/>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en-US" sz="1200" dirty="0">
                <a:latin typeface="微软雅黑" panose="020B0503020204020204" pitchFamily="34" charset="-122"/>
                <a:ea typeface="微软雅黑" panose="020B0503020204020204" pitchFamily="34" charset="-122"/>
                <a:cs typeface="Open Sans" panose="020B0606030504020204" pitchFamily="34" charset="0"/>
              </a:rPr>
              <a:t>财务账和资产账不一致的现象比较突出，单位内控机制有待完善。一些地区和部门尚未建立审核机制，对数据审核把关不严，数据质量有待进一步提升。</a:t>
            </a:r>
            <a:endParaRPr lang="en-US" altLang="zh-CN" sz="12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2" name="TextBox 17"/>
          <p:cNvSpPr txBox="1"/>
          <p:nvPr/>
        </p:nvSpPr>
        <p:spPr>
          <a:xfrm>
            <a:off x="5311428" y="4078893"/>
            <a:ext cx="1995951" cy="338554"/>
          </a:xfrm>
          <a:prstGeom prst="rect">
            <a:avLst/>
          </a:prstGeom>
          <a:noFill/>
        </p:spPr>
        <p:txBody>
          <a:bodyPr wrap="square" rtlCol="0">
            <a:spAutoFit/>
          </a:bodyPr>
          <a:lstStyle>
            <a:defPPr>
              <a:defRPr lang="zh-CN"/>
            </a:defPPr>
            <a:lvl1pPr>
              <a:defRPr sz="2000" b="1">
                <a:latin typeface="+mj-ea"/>
                <a:ea typeface="+mj-ea"/>
              </a:defRPr>
            </a:lvl1pPr>
          </a:lstStyle>
          <a:p>
            <a:r>
              <a:rPr lang="zh-CN" altLang="zh-CN" sz="1600" dirty="0">
                <a:latin typeface="微软雅黑" panose="020B0503020204020204" pitchFamily="34" charset="-122"/>
                <a:ea typeface="微软雅黑" panose="020B0503020204020204" pitchFamily="34" charset="-122"/>
              </a:rPr>
              <a:t>保密意识有待加强</a:t>
            </a:r>
            <a:endParaRPr lang="en-US" altLang="zh-CN" sz="1600" dirty="0">
              <a:latin typeface="微软雅黑" panose="020B0503020204020204" pitchFamily="34" charset="-122"/>
              <a:ea typeface="微软雅黑" panose="020B0503020204020204" pitchFamily="34" charset="-122"/>
            </a:endParaRPr>
          </a:p>
        </p:txBody>
      </p:sp>
      <p:sp>
        <p:nvSpPr>
          <p:cNvPr id="143" name="TextBox 18"/>
          <p:cNvSpPr txBox="1"/>
          <p:nvPr/>
        </p:nvSpPr>
        <p:spPr>
          <a:xfrm>
            <a:off x="5311428" y="4421618"/>
            <a:ext cx="3655017" cy="613694"/>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zh-CN" sz="1200" dirty="0">
                <a:latin typeface="微软雅黑" panose="020B0503020204020204" pitchFamily="34" charset="-122"/>
                <a:ea typeface="微软雅黑" panose="020B0503020204020204" pitchFamily="34" charset="-122"/>
                <a:cs typeface="Open Sans" panose="020B0606030504020204" pitchFamily="34" charset="0"/>
              </a:rPr>
              <a:t>保密无小事，在做好报告工作的同时，一定要注意数据的保密，避免发生泄密事件。</a:t>
            </a:r>
            <a:endParaRPr lang="zh-CN" alt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4" name="TextBox 19"/>
          <p:cNvSpPr txBox="1"/>
          <p:nvPr/>
        </p:nvSpPr>
        <p:spPr>
          <a:xfrm>
            <a:off x="11757" y="1367741"/>
            <a:ext cx="2445595" cy="418191"/>
          </a:xfrm>
          <a:prstGeom prst="rect">
            <a:avLst/>
          </a:prstGeom>
          <a:noFill/>
        </p:spPr>
        <p:txBody>
          <a:bodyPr wrap="square" rtlCol="0">
            <a:spAutoFit/>
          </a:bodyPr>
          <a:lstStyle>
            <a:defPPr>
              <a:defRPr lang="zh-CN"/>
            </a:defPPr>
            <a:lvl1pPr algn="r">
              <a:defRPr sz="2000" b="1">
                <a:latin typeface="+mj-ea"/>
                <a:ea typeface="+mj-ea"/>
              </a:defRPr>
            </a:lvl1pPr>
          </a:lstStyle>
          <a:p>
            <a:pPr algn="l">
              <a:lnSpc>
                <a:spcPct val="150000"/>
              </a:lnSpc>
            </a:pPr>
            <a:r>
              <a:rPr lang="zh-CN" altLang="en-US" sz="1600" dirty="0">
                <a:latin typeface="微软雅黑" panose="020B0503020204020204" pitchFamily="34" charset="-122"/>
                <a:ea typeface="微软雅黑" panose="020B0503020204020204" pitchFamily="34" charset="-122"/>
              </a:rPr>
              <a:t>管理基础薄弱</a:t>
            </a:r>
            <a:endParaRPr lang="en-US" altLang="zh-CN" sz="1600" dirty="0">
              <a:latin typeface="微软雅黑" panose="020B0503020204020204" pitchFamily="34" charset="-122"/>
              <a:ea typeface="微软雅黑" panose="020B0503020204020204" pitchFamily="34" charset="-122"/>
            </a:endParaRPr>
          </a:p>
        </p:txBody>
      </p:sp>
      <p:sp>
        <p:nvSpPr>
          <p:cNvPr id="145" name="TextBox 20"/>
          <p:cNvSpPr txBox="1"/>
          <p:nvPr/>
        </p:nvSpPr>
        <p:spPr>
          <a:xfrm>
            <a:off x="4350" y="1830500"/>
            <a:ext cx="2612847" cy="1167692"/>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en-US" sz="1200" dirty="0">
                <a:latin typeface="微软雅黑" panose="020B0503020204020204" pitchFamily="34" charset="-122"/>
                <a:ea typeface="微软雅黑" panose="020B0503020204020204" pitchFamily="34" charset="-122"/>
                <a:cs typeface="Open Sans" panose="020B0606030504020204" pitchFamily="34" charset="0"/>
              </a:rPr>
              <a:t>资产报告编报的规范性和数据质量还有待提高。账务管理不规范，资金挂账、交付使用在建工程不转固等情况长期存在。</a:t>
            </a:r>
            <a:endParaRPr lang="en-US" altLang="zh-CN" sz="12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6" name="TextBox 21"/>
          <p:cNvSpPr txBox="1"/>
          <p:nvPr/>
        </p:nvSpPr>
        <p:spPr>
          <a:xfrm>
            <a:off x="14304" y="3368005"/>
            <a:ext cx="2906429" cy="418191"/>
          </a:xfrm>
          <a:prstGeom prst="rect">
            <a:avLst/>
          </a:prstGeom>
          <a:noFill/>
        </p:spPr>
        <p:txBody>
          <a:bodyPr wrap="square" rtlCol="0">
            <a:spAutoFit/>
          </a:bodyPr>
          <a:lstStyle>
            <a:defPPr>
              <a:defRPr lang="zh-CN"/>
            </a:defPPr>
            <a:lvl1pPr>
              <a:defRPr sz="2000" b="1">
                <a:latin typeface="+mj-ea"/>
                <a:ea typeface="+mj-ea"/>
              </a:defRPr>
            </a:lvl1pPr>
          </a:lstStyle>
          <a:p>
            <a:pPr>
              <a:lnSpc>
                <a:spcPct val="150000"/>
              </a:lnSpc>
            </a:pPr>
            <a:r>
              <a:rPr lang="zh-CN" altLang="en-US" sz="1600" dirty="0">
                <a:latin typeface="微软雅黑" panose="020B0503020204020204" pitchFamily="34" charset="-122"/>
                <a:ea typeface="微软雅黑" panose="020B0503020204020204" pitchFamily="34" charset="-122"/>
              </a:rPr>
              <a:t>数据分析利用不够</a:t>
            </a:r>
            <a:endParaRPr lang="en-US" altLang="zh-CN" sz="1600" dirty="0">
              <a:latin typeface="微软雅黑" panose="020B0503020204020204" pitchFamily="34" charset="-122"/>
              <a:ea typeface="微软雅黑" panose="020B0503020204020204" pitchFamily="34" charset="-122"/>
            </a:endParaRPr>
          </a:p>
        </p:txBody>
      </p:sp>
      <p:sp>
        <p:nvSpPr>
          <p:cNvPr id="147" name="TextBox 22"/>
          <p:cNvSpPr txBox="1"/>
          <p:nvPr/>
        </p:nvSpPr>
        <p:spPr>
          <a:xfrm>
            <a:off x="0" y="3929072"/>
            <a:ext cx="3101080" cy="923330"/>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en-US" sz="1200" dirty="0">
                <a:latin typeface="微软雅黑" panose="020B0503020204020204" pitchFamily="34" charset="-122"/>
                <a:ea typeface="微软雅黑" panose="020B0503020204020204" pitchFamily="34" charset="-122"/>
              </a:rPr>
              <a:t>资产数据分析利用整体水平还有待提高</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cs typeface="Open Sans" panose="020B0606030504020204" pitchFamily="34" charset="0"/>
              </a:rPr>
              <a:t>在促进预算管理和财政改革等方面的作用有待进一步挖掘。</a:t>
            </a:r>
            <a:endParaRPr lang="en-US" altLang="zh-CN"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8" name="组合 7"/>
          <p:cNvGrpSpPr/>
          <p:nvPr/>
        </p:nvGrpSpPr>
        <p:grpSpPr>
          <a:xfrm>
            <a:off x="-4445" y="85090"/>
            <a:ext cx="9174480" cy="453390"/>
            <a:chOff x="-7" y="134"/>
            <a:chExt cx="14448" cy="714"/>
          </a:xfrm>
        </p:grpSpPr>
        <p:pic>
          <p:nvPicPr>
            <p:cNvPr id="3" name="图片 2"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2"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28"/>
                                        </p:tgtEl>
                                        <p:attrNameLst>
                                          <p:attrName>style.visibility</p:attrName>
                                        </p:attrNameLst>
                                      </p:cBhvr>
                                      <p:to>
                                        <p:strVal val="visible"/>
                                      </p:to>
                                    </p:set>
                                  </p:childTnLst>
                                </p:cTn>
                              </p:par>
                              <p:par>
                                <p:cTn id="16" presetID="49" presetClass="path" presetSubtype="0" accel="50000" decel="50000" fill="hold" grpId="1" nodeType="withEffect">
                                  <p:stCondLst>
                                    <p:cond delay="0"/>
                                  </p:stCondLst>
                                  <p:childTnLst>
                                    <p:animMotion origin="layout" path="M 3.48086E-6 -4.45883E-6 L -0.088 0.79418 " pathEditMode="relative" rAng="0" ptsTypes="AA">
                                      <p:cBhvr>
                                        <p:cTn id="17" dur="500" spd="-100000" fill="hold"/>
                                        <p:tgtEl>
                                          <p:spTgt spid="128"/>
                                        </p:tgtEl>
                                        <p:attrNameLst>
                                          <p:attrName>ppt_x</p:attrName>
                                          <p:attrName>ppt_y</p:attrName>
                                        </p:attrNameLst>
                                      </p:cBhvr>
                                      <p:rCtr x="-4400" y="39709"/>
                                    </p:animMotion>
                                  </p:childTnLst>
                                </p:cTn>
                              </p:par>
                              <p:par>
                                <p:cTn id="18" presetID="1" presetClass="entr" presetSubtype="0" fill="hold" grpId="0" nodeType="withEffect">
                                  <p:stCondLst>
                                    <p:cond delay="100"/>
                                  </p:stCondLst>
                                  <p:childTnLst>
                                    <p:set>
                                      <p:cBhvr>
                                        <p:cTn id="19" dur="1" fill="hold">
                                          <p:stCondLst>
                                            <p:cond delay="0"/>
                                          </p:stCondLst>
                                        </p:cTn>
                                        <p:tgtEl>
                                          <p:spTgt spid="131"/>
                                        </p:tgtEl>
                                        <p:attrNameLst>
                                          <p:attrName>style.visibility</p:attrName>
                                        </p:attrNameLst>
                                      </p:cBhvr>
                                      <p:to>
                                        <p:strVal val="visible"/>
                                      </p:to>
                                    </p:set>
                                  </p:childTnLst>
                                </p:cTn>
                              </p:par>
                              <p:par>
                                <p:cTn id="20" presetID="49" presetClass="path" presetSubtype="0" accel="50000" decel="50000" fill="hold" grpId="1" nodeType="withEffect">
                                  <p:stCondLst>
                                    <p:cond delay="100"/>
                                  </p:stCondLst>
                                  <p:childTnLst>
                                    <p:animMotion origin="layout" path="M 2.44728E-7 -8.41813E-7 L 0.08123 0.70907 " pathEditMode="relative" rAng="0" ptsTypes="AA">
                                      <p:cBhvr>
                                        <p:cTn id="21" dur="500" spd="-100000" fill="hold"/>
                                        <p:tgtEl>
                                          <p:spTgt spid="131"/>
                                        </p:tgtEl>
                                        <p:attrNameLst>
                                          <p:attrName>ppt_x</p:attrName>
                                          <p:attrName>ppt_y</p:attrName>
                                        </p:attrNameLst>
                                      </p:cBhvr>
                                      <p:rCtr x="4061" y="35453"/>
                                    </p:animMotion>
                                  </p:childTnLst>
                                </p:cTn>
                              </p:par>
                              <p:par>
                                <p:cTn id="22" presetID="1" presetClass="entr" presetSubtype="0" fill="hold" grpId="0" nodeType="withEffect">
                                  <p:stCondLst>
                                    <p:cond delay="200"/>
                                  </p:stCondLst>
                                  <p:childTnLst>
                                    <p:set>
                                      <p:cBhvr>
                                        <p:cTn id="23" dur="1" fill="hold">
                                          <p:stCondLst>
                                            <p:cond delay="0"/>
                                          </p:stCondLst>
                                        </p:cTn>
                                        <p:tgtEl>
                                          <p:spTgt spid="129"/>
                                        </p:tgtEl>
                                        <p:attrNameLst>
                                          <p:attrName>style.visibility</p:attrName>
                                        </p:attrNameLst>
                                      </p:cBhvr>
                                      <p:to>
                                        <p:strVal val="visible"/>
                                      </p:to>
                                    </p:set>
                                  </p:childTnLst>
                                </p:cTn>
                              </p:par>
                              <p:par>
                                <p:cTn id="24" presetID="49" presetClass="path" presetSubtype="0" accel="50000" decel="50000" fill="hold" grpId="1" nodeType="withEffect">
                                  <p:stCondLst>
                                    <p:cond delay="200"/>
                                  </p:stCondLst>
                                  <p:childTnLst>
                                    <p:animMotion origin="layout" path="M -1.46056E-6 2.17391E-6 L -0.08422 0.53261 " pathEditMode="relative" rAng="0" ptsTypes="AA">
                                      <p:cBhvr>
                                        <p:cTn id="25" dur="500" spd="-100000" fill="hold"/>
                                        <p:tgtEl>
                                          <p:spTgt spid="129"/>
                                        </p:tgtEl>
                                        <p:attrNameLst>
                                          <p:attrName>ppt_x</p:attrName>
                                          <p:attrName>ppt_y</p:attrName>
                                        </p:attrNameLst>
                                      </p:cBhvr>
                                      <p:rCtr x="-4218" y="26619"/>
                                    </p:animMotion>
                                  </p:childTnLst>
                                </p:cTn>
                              </p:par>
                              <p:par>
                                <p:cTn id="26" presetID="1" presetClass="entr" presetSubtype="0" fill="hold" grpId="0" nodeType="withEffect">
                                  <p:stCondLst>
                                    <p:cond delay="300"/>
                                  </p:stCondLst>
                                  <p:childTnLst>
                                    <p:set>
                                      <p:cBhvr>
                                        <p:cTn id="27" dur="1" fill="hold">
                                          <p:stCondLst>
                                            <p:cond delay="0"/>
                                          </p:stCondLst>
                                        </p:cTn>
                                        <p:tgtEl>
                                          <p:spTgt spid="130"/>
                                        </p:tgtEl>
                                        <p:attrNameLst>
                                          <p:attrName>style.visibility</p:attrName>
                                        </p:attrNameLst>
                                      </p:cBhvr>
                                      <p:to>
                                        <p:strVal val="visible"/>
                                      </p:to>
                                    </p:set>
                                  </p:childTnLst>
                                </p:cTn>
                              </p:par>
                              <p:par>
                                <p:cTn id="28" presetID="49" presetClass="path" presetSubtype="0" accel="50000" decel="50000" fill="hold" grpId="1" nodeType="withEffect">
                                  <p:stCondLst>
                                    <p:cond delay="300"/>
                                  </p:stCondLst>
                                  <p:childTnLst>
                                    <p:animMotion origin="layout" path="M -4.87373E-6 -2.6457E-6 L 0.06249 0.43502 " pathEditMode="relative" rAng="0" ptsTypes="AA">
                                      <p:cBhvr>
                                        <p:cTn id="29" dur="500" spd="-100000" fill="hold"/>
                                        <p:tgtEl>
                                          <p:spTgt spid="130"/>
                                        </p:tgtEl>
                                        <p:attrNameLst>
                                          <p:attrName>ppt_x</p:attrName>
                                          <p:attrName>ppt_y</p:attrName>
                                        </p:attrNameLst>
                                      </p:cBhvr>
                                      <p:rCtr x="3124" y="21739"/>
                                    </p:animMotion>
                                  </p:childTnLst>
                                </p:cTn>
                              </p:par>
                              <p:par>
                                <p:cTn id="30" presetID="1" presetClass="entr" presetSubtype="0" fill="hold" grpId="0" nodeType="withEffect">
                                  <p:stCondLst>
                                    <p:cond delay="400"/>
                                  </p:stCondLst>
                                  <p:childTnLst>
                                    <p:set>
                                      <p:cBhvr>
                                        <p:cTn id="31" dur="1" fill="hold">
                                          <p:stCondLst>
                                            <p:cond delay="0"/>
                                          </p:stCondLst>
                                        </p:cTn>
                                        <p:tgtEl>
                                          <p:spTgt spid="132"/>
                                        </p:tgtEl>
                                        <p:attrNameLst>
                                          <p:attrName>style.visibility</p:attrName>
                                        </p:attrNameLst>
                                      </p:cBhvr>
                                      <p:to>
                                        <p:strVal val="visible"/>
                                      </p:to>
                                    </p:set>
                                  </p:childTnLst>
                                </p:cTn>
                              </p:par>
                              <p:par>
                                <p:cTn id="32" presetID="49" presetClass="path" presetSubtype="0" accel="50000" decel="50000" fill="hold" grpId="1" nodeType="withEffect">
                                  <p:stCondLst>
                                    <p:cond delay="400"/>
                                  </p:stCondLst>
                                  <p:childTnLst>
                                    <p:animMotion origin="layout" path="M -1.1976E-7 6.47549E-7 L -0.05337 0.26226 " pathEditMode="relative" rAng="0" ptsTypes="AA">
                                      <p:cBhvr>
                                        <p:cTn id="33" dur="500" spd="-100000" fill="hold"/>
                                        <p:tgtEl>
                                          <p:spTgt spid="132"/>
                                        </p:tgtEl>
                                        <p:attrNameLst>
                                          <p:attrName>ppt_x</p:attrName>
                                          <p:attrName>ppt_y</p:attrName>
                                        </p:attrNameLst>
                                      </p:cBhvr>
                                      <p:rCtr x="-2669" y="13113"/>
                                    </p:animMotion>
                                  </p:childTnLst>
                                </p:cTn>
                              </p:par>
                            </p:childTnLst>
                          </p:cTn>
                        </p:par>
                        <p:par>
                          <p:cTn id="34" fill="hold">
                            <p:stCondLst>
                              <p:cond delay="1000"/>
                            </p:stCondLst>
                            <p:childTnLst>
                              <p:par>
                                <p:cTn id="35" presetID="31" presetClass="entr" presetSubtype="0"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p:cTn id="37" dur="400" fill="hold"/>
                                        <p:tgtEl>
                                          <p:spTgt spid="133"/>
                                        </p:tgtEl>
                                        <p:attrNameLst>
                                          <p:attrName>ppt_w</p:attrName>
                                        </p:attrNameLst>
                                      </p:cBhvr>
                                      <p:tavLst>
                                        <p:tav tm="0">
                                          <p:val>
                                            <p:fltVal val="0"/>
                                          </p:val>
                                        </p:tav>
                                        <p:tav tm="100000">
                                          <p:val>
                                            <p:strVal val="#ppt_w"/>
                                          </p:val>
                                        </p:tav>
                                      </p:tavLst>
                                    </p:anim>
                                    <p:anim calcmode="lin" valueType="num">
                                      <p:cBhvr>
                                        <p:cTn id="38" dur="400" fill="hold"/>
                                        <p:tgtEl>
                                          <p:spTgt spid="133"/>
                                        </p:tgtEl>
                                        <p:attrNameLst>
                                          <p:attrName>ppt_h</p:attrName>
                                        </p:attrNameLst>
                                      </p:cBhvr>
                                      <p:tavLst>
                                        <p:tav tm="0">
                                          <p:val>
                                            <p:fltVal val="0"/>
                                          </p:val>
                                        </p:tav>
                                        <p:tav tm="100000">
                                          <p:val>
                                            <p:strVal val="#ppt_h"/>
                                          </p:val>
                                        </p:tav>
                                      </p:tavLst>
                                    </p:anim>
                                    <p:anim calcmode="lin" valueType="num">
                                      <p:cBhvr>
                                        <p:cTn id="39" dur="400" fill="hold"/>
                                        <p:tgtEl>
                                          <p:spTgt spid="133"/>
                                        </p:tgtEl>
                                        <p:attrNameLst>
                                          <p:attrName>style.rotation</p:attrName>
                                        </p:attrNameLst>
                                      </p:cBhvr>
                                      <p:tavLst>
                                        <p:tav tm="0">
                                          <p:val>
                                            <p:fltVal val="90"/>
                                          </p:val>
                                        </p:tav>
                                        <p:tav tm="100000">
                                          <p:val>
                                            <p:fltVal val="0"/>
                                          </p:val>
                                        </p:tav>
                                      </p:tavLst>
                                    </p:anim>
                                    <p:animEffect transition="in" filter="fade">
                                      <p:cBhvr>
                                        <p:cTn id="40" dur="400"/>
                                        <p:tgtEl>
                                          <p:spTgt spid="133"/>
                                        </p:tgtEl>
                                      </p:cBhvr>
                                    </p:animEffect>
                                  </p:childTnLst>
                                </p:cTn>
                              </p:par>
                              <p:par>
                                <p:cTn id="41" presetID="8" presetClass="emph" presetSubtype="0" fill="hold" grpId="1" nodeType="withEffect">
                                  <p:stCondLst>
                                    <p:cond delay="0"/>
                                  </p:stCondLst>
                                  <p:childTnLst>
                                    <p:animRot by="21600000">
                                      <p:cBhvr>
                                        <p:cTn id="42" dur="400" fill="hold"/>
                                        <p:tgtEl>
                                          <p:spTgt spid="133"/>
                                        </p:tgtEl>
                                        <p:attrNameLst>
                                          <p:attrName>r</p:attrName>
                                        </p:attrNameLst>
                                      </p:cBhvr>
                                    </p:animRo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31" presetClass="entr" presetSubtype="0" fill="hold" grpId="0" nodeType="withEffect">
                                  <p:stCondLst>
                                    <p:cond delay="400"/>
                                  </p:stCondLst>
                                  <p:childTnLst>
                                    <p:set>
                                      <p:cBhvr>
                                        <p:cTn id="51" dur="1" fill="hold">
                                          <p:stCondLst>
                                            <p:cond delay="0"/>
                                          </p:stCondLst>
                                        </p:cTn>
                                        <p:tgtEl>
                                          <p:spTgt spid="134"/>
                                        </p:tgtEl>
                                        <p:attrNameLst>
                                          <p:attrName>style.visibility</p:attrName>
                                        </p:attrNameLst>
                                      </p:cBhvr>
                                      <p:to>
                                        <p:strVal val="visible"/>
                                      </p:to>
                                    </p:set>
                                    <p:anim calcmode="lin" valueType="num">
                                      <p:cBhvr>
                                        <p:cTn id="52" dur="400" fill="hold"/>
                                        <p:tgtEl>
                                          <p:spTgt spid="134"/>
                                        </p:tgtEl>
                                        <p:attrNameLst>
                                          <p:attrName>ppt_w</p:attrName>
                                        </p:attrNameLst>
                                      </p:cBhvr>
                                      <p:tavLst>
                                        <p:tav tm="0">
                                          <p:val>
                                            <p:fltVal val="0"/>
                                          </p:val>
                                        </p:tav>
                                        <p:tav tm="100000">
                                          <p:val>
                                            <p:strVal val="#ppt_w"/>
                                          </p:val>
                                        </p:tav>
                                      </p:tavLst>
                                    </p:anim>
                                    <p:anim calcmode="lin" valueType="num">
                                      <p:cBhvr>
                                        <p:cTn id="53" dur="400" fill="hold"/>
                                        <p:tgtEl>
                                          <p:spTgt spid="134"/>
                                        </p:tgtEl>
                                        <p:attrNameLst>
                                          <p:attrName>ppt_h</p:attrName>
                                        </p:attrNameLst>
                                      </p:cBhvr>
                                      <p:tavLst>
                                        <p:tav tm="0">
                                          <p:val>
                                            <p:fltVal val="0"/>
                                          </p:val>
                                        </p:tav>
                                        <p:tav tm="100000">
                                          <p:val>
                                            <p:strVal val="#ppt_h"/>
                                          </p:val>
                                        </p:tav>
                                      </p:tavLst>
                                    </p:anim>
                                    <p:anim calcmode="lin" valueType="num">
                                      <p:cBhvr>
                                        <p:cTn id="54" dur="400" fill="hold"/>
                                        <p:tgtEl>
                                          <p:spTgt spid="134"/>
                                        </p:tgtEl>
                                        <p:attrNameLst>
                                          <p:attrName>style.rotation</p:attrName>
                                        </p:attrNameLst>
                                      </p:cBhvr>
                                      <p:tavLst>
                                        <p:tav tm="0">
                                          <p:val>
                                            <p:fltVal val="90"/>
                                          </p:val>
                                        </p:tav>
                                        <p:tav tm="100000">
                                          <p:val>
                                            <p:fltVal val="0"/>
                                          </p:val>
                                        </p:tav>
                                      </p:tavLst>
                                    </p:anim>
                                    <p:animEffect transition="in" filter="fade">
                                      <p:cBhvr>
                                        <p:cTn id="55" dur="400"/>
                                        <p:tgtEl>
                                          <p:spTgt spid="134"/>
                                        </p:tgtEl>
                                      </p:cBhvr>
                                    </p:animEffect>
                                  </p:childTnLst>
                                </p:cTn>
                              </p:par>
                              <p:par>
                                <p:cTn id="56" presetID="8" presetClass="emph" presetSubtype="0" fill="hold" grpId="1" nodeType="withEffect">
                                  <p:stCondLst>
                                    <p:cond delay="400"/>
                                  </p:stCondLst>
                                  <p:childTnLst>
                                    <p:animRot by="21600000">
                                      <p:cBhvr>
                                        <p:cTn id="57" dur="400" fill="hold"/>
                                        <p:tgtEl>
                                          <p:spTgt spid="134"/>
                                        </p:tgtEl>
                                        <p:attrNameLst>
                                          <p:attrName>r</p:attrName>
                                        </p:attrNameLst>
                                      </p:cBhvr>
                                    </p:animRo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wipe(right)">
                                      <p:cBhvr>
                                        <p:cTn id="61" dur="500"/>
                                        <p:tgtEl>
                                          <p:spTgt spid="144"/>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wipe(right)">
                                      <p:cBhvr>
                                        <p:cTn id="64" dur="500"/>
                                        <p:tgtEl>
                                          <p:spTgt spid="145"/>
                                        </p:tgtEl>
                                      </p:cBhvr>
                                    </p:animEffect>
                                  </p:childTnLst>
                                </p:cTn>
                              </p:par>
                              <p:par>
                                <p:cTn id="65" presetID="31" presetClass="entr" presetSubtype="0" fill="hold" grpId="0" nodeType="withEffect">
                                  <p:stCondLst>
                                    <p:cond delay="400"/>
                                  </p:stCondLst>
                                  <p:childTnLst>
                                    <p:set>
                                      <p:cBhvr>
                                        <p:cTn id="66" dur="1" fill="hold">
                                          <p:stCondLst>
                                            <p:cond delay="0"/>
                                          </p:stCondLst>
                                        </p:cTn>
                                        <p:tgtEl>
                                          <p:spTgt spid="135"/>
                                        </p:tgtEl>
                                        <p:attrNameLst>
                                          <p:attrName>style.visibility</p:attrName>
                                        </p:attrNameLst>
                                      </p:cBhvr>
                                      <p:to>
                                        <p:strVal val="visible"/>
                                      </p:to>
                                    </p:set>
                                    <p:anim calcmode="lin" valueType="num">
                                      <p:cBhvr>
                                        <p:cTn id="67" dur="400" fill="hold"/>
                                        <p:tgtEl>
                                          <p:spTgt spid="135"/>
                                        </p:tgtEl>
                                        <p:attrNameLst>
                                          <p:attrName>ppt_w</p:attrName>
                                        </p:attrNameLst>
                                      </p:cBhvr>
                                      <p:tavLst>
                                        <p:tav tm="0">
                                          <p:val>
                                            <p:fltVal val="0"/>
                                          </p:val>
                                        </p:tav>
                                        <p:tav tm="100000">
                                          <p:val>
                                            <p:strVal val="#ppt_w"/>
                                          </p:val>
                                        </p:tav>
                                      </p:tavLst>
                                    </p:anim>
                                    <p:anim calcmode="lin" valueType="num">
                                      <p:cBhvr>
                                        <p:cTn id="68" dur="400" fill="hold"/>
                                        <p:tgtEl>
                                          <p:spTgt spid="135"/>
                                        </p:tgtEl>
                                        <p:attrNameLst>
                                          <p:attrName>ppt_h</p:attrName>
                                        </p:attrNameLst>
                                      </p:cBhvr>
                                      <p:tavLst>
                                        <p:tav tm="0">
                                          <p:val>
                                            <p:fltVal val="0"/>
                                          </p:val>
                                        </p:tav>
                                        <p:tav tm="100000">
                                          <p:val>
                                            <p:strVal val="#ppt_h"/>
                                          </p:val>
                                        </p:tav>
                                      </p:tavLst>
                                    </p:anim>
                                    <p:anim calcmode="lin" valueType="num">
                                      <p:cBhvr>
                                        <p:cTn id="69" dur="400" fill="hold"/>
                                        <p:tgtEl>
                                          <p:spTgt spid="135"/>
                                        </p:tgtEl>
                                        <p:attrNameLst>
                                          <p:attrName>style.rotation</p:attrName>
                                        </p:attrNameLst>
                                      </p:cBhvr>
                                      <p:tavLst>
                                        <p:tav tm="0">
                                          <p:val>
                                            <p:fltVal val="90"/>
                                          </p:val>
                                        </p:tav>
                                        <p:tav tm="100000">
                                          <p:val>
                                            <p:fltVal val="0"/>
                                          </p:val>
                                        </p:tav>
                                      </p:tavLst>
                                    </p:anim>
                                    <p:animEffect transition="in" filter="fade">
                                      <p:cBhvr>
                                        <p:cTn id="70" dur="400"/>
                                        <p:tgtEl>
                                          <p:spTgt spid="135"/>
                                        </p:tgtEl>
                                      </p:cBhvr>
                                    </p:animEffect>
                                  </p:childTnLst>
                                </p:cTn>
                              </p:par>
                              <p:par>
                                <p:cTn id="71" presetID="8" presetClass="emph" presetSubtype="0" fill="hold" grpId="1" nodeType="withEffect">
                                  <p:stCondLst>
                                    <p:cond delay="400"/>
                                  </p:stCondLst>
                                  <p:childTnLst>
                                    <p:animRot by="21600000">
                                      <p:cBhvr>
                                        <p:cTn id="72" dur="400" fill="hold"/>
                                        <p:tgtEl>
                                          <p:spTgt spid="135"/>
                                        </p:tgtEl>
                                        <p:attrNameLst>
                                          <p:attrName>r</p:attrName>
                                        </p:attrNameLst>
                                      </p:cBhvr>
                                    </p:animRot>
                                  </p:childTnLst>
                                </p:cTn>
                              </p:par>
                            </p:childTnLst>
                          </p:cTn>
                        </p:par>
                        <p:par>
                          <p:cTn id="73" fill="hold">
                            <p:stCondLst>
                              <p:cond delay="2500"/>
                            </p:stCondLst>
                            <p:childTnLst>
                              <p:par>
                                <p:cTn id="74" presetID="22" presetClass="entr" presetSubtype="8" fill="hold" grpId="0" nodeType="afterEffect">
                                  <p:stCondLst>
                                    <p:cond delay="0"/>
                                  </p:stCondLst>
                                  <p:childTnLst>
                                    <p:set>
                                      <p:cBhvr>
                                        <p:cTn id="75" dur="1" fill="hold">
                                          <p:stCondLst>
                                            <p:cond delay="0"/>
                                          </p:stCondLst>
                                        </p:cTn>
                                        <p:tgtEl>
                                          <p:spTgt spid="140"/>
                                        </p:tgtEl>
                                        <p:attrNameLst>
                                          <p:attrName>style.visibility</p:attrName>
                                        </p:attrNameLst>
                                      </p:cBhvr>
                                      <p:to>
                                        <p:strVal val="visible"/>
                                      </p:to>
                                    </p:set>
                                    <p:animEffect transition="in" filter="wipe(left)">
                                      <p:cBhvr>
                                        <p:cTn id="76" dur="500"/>
                                        <p:tgtEl>
                                          <p:spTgt spid="1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wipe(left)">
                                      <p:cBhvr>
                                        <p:cTn id="79" dur="500"/>
                                        <p:tgtEl>
                                          <p:spTgt spid="141"/>
                                        </p:tgtEl>
                                      </p:cBhvr>
                                    </p:animEffect>
                                  </p:childTnLst>
                                </p:cTn>
                              </p:par>
                              <p:par>
                                <p:cTn id="80" presetID="31" presetClass="entr" presetSubtype="0" fill="hold" grpId="0" nodeType="withEffect">
                                  <p:stCondLst>
                                    <p:cond delay="400"/>
                                  </p:stCondLst>
                                  <p:childTnLst>
                                    <p:set>
                                      <p:cBhvr>
                                        <p:cTn id="81" dur="1" fill="hold">
                                          <p:stCondLst>
                                            <p:cond delay="0"/>
                                          </p:stCondLst>
                                        </p:cTn>
                                        <p:tgtEl>
                                          <p:spTgt spid="136"/>
                                        </p:tgtEl>
                                        <p:attrNameLst>
                                          <p:attrName>style.visibility</p:attrName>
                                        </p:attrNameLst>
                                      </p:cBhvr>
                                      <p:to>
                                        <p:strVal val="visible"/>
                                      </p:to>
                                    </p:set>
                                    <p:anim calcmode="lin" valueType="num">
                                      <p:cBhvr>
                                        <p:cTn id="82" dur="400" fill="hold"/>
                                        <p:tgtEl>
                                          <p:spTgt spid="136"/>
                                        </p:tgtEl>
                                        <p:attrNameLst>
                                          <p:attrName>ppt_w</p:attrName>
                                        </p:attrNameLst>
                                      </p:cBhvr>
                                      <p:tavLst>
                                        <p:tav tm="0">
                                          <p:val>
                                            <p:fltVal val="0"/>
                                          </p:val>
                                        </p:tav>
                                        <p:tav tm="100000">
                                          <p:val>
                                            <p:strVal val="#ppt_w"/>
                                          </p:val>
                                        </p:tav>
                                      </p:tavLst>
                                    </p:anim>
                                    <p:anim calcmode="lin" valueType="num">
                                      <p:cBhvr>
                                        <p:cTn id="83" dur="400" fill="hold"/>
                                        <p:tgtEl>
                                          <p:spTgt spid="136"/>
                                        </p:tgtEl>
                                        <p:attrNameLst>
                                          <p:attrName>ppt_h</p:attrName>
                                        </p:attrNameLst>
                                      </p:cBhvr>
                                      <p:tavLst>
                                        <p:tav tm="0">
                                          <p:val>
                                            <p:fltVal val="0"/>
                                          </p:val>
                                        </p:tav>
                                        <p:tav tm="100000">
                                          <p:val>
                                            <p:strVal val="#ppt_h"/>
                                          </p:val>
                                        </p:tav>
                                      </p:tavLst>
                                    </p:anim>
                                    <p:anim calcmode="lin" valueType="num">
                                      <p:cBhvr>
                                        <p:cTn id="84" dur="400" fill="hold"/>
                                        <p:tgtEl>
                                          <p:spTgt spid="136"/>
                                        </p:tgtEl>
                                        <p:attrNameLst>
                                          <p:attrName>style.rotation</p:attrName>
                                        </p:attrNameLst>
                                      </p:cBhvr>
                                      <p:tavLst>
                                        <p:tav tm="0">
                                          <p:val>
                                            <p:fltVal val="90"/>
                                          </p:val>
                                        </p:tav>
                                        <p:tav tm="100000">
                                          <p:val>
                                            <p:fltVal val="0"/>
                                          </p:val>
                                        </p:tav>
                                      </p:tavLst>
                                    </p:anim>
                                    <p:animEffect transition="in" filter="fade">
                                      <p:cBhvr>
                                        <p:cTn id="85" dur="400"/>
                                        <p:tgtEl>
                                          <p:spTgt spid="136"/>
                                        </p:tgtEl>
                                      </p:cBhvr>
                                    </p:animEffect>
                                  </p:childTnLst>
                                </p:cTn>
                              </p:par>
                              <p:par>
                                <p:cTn id="86" presetID="8" presetClass="emph" presetSubtype="0" fill="hold" grpId="1" nodeType="withEffect">
                                  <p:stCondLst>
                                    <p:cond delay="400"/>
                                  </p:stCondLst>
                                  <p:childTnLst>
                                    <p:animRot by="21600000">
                                      <p:cBhvr>
                                        <p:cTn id="87" dur="400" fill="hold"/>
                                        <p:tgtEl>
                                          <p:spTgt spid="136"/>
                                        </p:tgtEl>
                                        <p:attrNameLst>
                                          <p:attrName>r</p:attrName>
                                        </p:attrNameLst>
                                      </p:cBhvr>
                                    </p:animRot>
                                  </p:childTnLst>
                                </p:cTn>
                              </p:par>
                            </p:childTnLst>
                          </p:cTn>
                        </p:par>
                        <p:par>
                          <p:cTn id="88" fill="hold">
                            <p:stCondLst>
                              <p:cond delay="3000"/>
                            </p:stCondLst>
                            <p:childTnLst>
                              <p:par>
                                <p:cTn id="89" presetID="22" presetClass="entr" presetSubtype="2" fill="hold" grpId="0" nodeType="afterEffect">
                                  <p:stCondLst>
                                    <p:cond delay="0"/>
                                  </p:stCondLst>
                                  <p:childTnLst>
                                    <p:set>
                                      <p:cBhvr>
                                        <p:cTn id="90" dur="1" fill="hold">
                                          <p:stCondLst>
                                            <p:cond delay="0"/>
                                          </p:stCondLst>
                                        </p:cTn>
                                        <p:tgtEl>
                                          <p:spTgt spid="146"/>
                                        </p:tgtEl>
                                        <p:attrNameLst>
                                          <p:attrName>style.visibility</p:attrName>
                                        </p:attrNameLst>
                                      </p:cBhvr>
                                      <p:to>
                                        <p:strVal val="visible"/>
                                      </p:to>
                                    </p:set>
                                    <p:animEffect transition="in" filter="wipe(right)">
                                      <p:cBhvr>
                                        <p:cTn id="91" dur="500"/>
                                        <p:tgtEl>
                                          <p:spTgt spid="14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right)">
                                      <p:cBhvr>
                                        <p:cTn id="94" dur="500"/>
                                        <p:tgtEl>
                                          <p:spTgt spid="147"/>
                                        </p:tgtEl>
                                      </p:cBhvr>
                                    </p:animEffect>
                                  </p:childTnLst>
                                </p:cTn>
                              </p:par>
                              <p:par>
                                <p:cTn id="95" presetID="31" presetClass="entr" presetSubtype="0" fill="hold" grpId="0" nodeType="withEffect">
                                  <p:stCondLst>
                                    <p:cond delay="400"/>
                                  </p:stCondLst>
                                  <p:childTnLst>
                                    <p:set>
                                      <p:cBhvr>
                                        <p:cTn id="96" dur="1" fill="hold">
                                          <p:stCondLst>
                                            <p:cond delay="0"/>
                                          </p:stCondLst>
                                        </p:cTn>
                                        <p:tgtEl>
                                          <p:spTgt spid="137"/>
                                        </p:tgtEl>
                                        <p:attrNameLst>
                                          <p:attrName>style.visibility</p:attrName>
                                        </p:attrNameLst>
                                      </p:cBhvr>
                                      <p:to>
                                        <p:strVal val="visible"/>
                                      </p:to>
                                    </p:set>
                                    <p:anim calcmode="lin" valueType="num">
                                      <p:cBhvr>
                                        <p:cTn id="97" dur="400" fill="hold"/>
                                        <p:tgtEl>
                                          <p:spTgt spid="137"/>
                                        </p:tgtEl>
                                        <p:attrNameLst>
                                          <p:attrName>ppt_w</p:attrName>
                                        </p:attrNameLst>
                                      </p:cBhvr>
                                      <p:tavLst>
                                        <p:tav tm="0">
                                          <p:val>
                                            <p:fltVal val="0"/>
                                          </p:val>
                                        </p:tav>
                                        <p:tav tm="100000">
                                          <p:val>
                                            <p:strVal val="#ppt_w"/>
                                          </p:val>
                                        </p:tav>
                                      </p:tavLst>
                                    </p:anim>
                                    <p:anim calcmode="lin" valueType="num">
                                      <p:cBhvr>
                                        <p:cTn id="98" dur="400" fill="hold"/>
                                        <p:tgtEl>
                                          <p:spTgt spid="137"/>
                                        </p:tgtEl>
                                        <p:attrNameLst>
                                          <p:attrName>ppt_h</p:attrName>
                                        </p:attrNameLst>
                                      </p:cBhvr>
                                      <p:tavLst>
                                        <p:tav tm="0">
                                          <p:val>
                                            <p:fltVal val="0"/>
                                          </p:val>
                                        </p:tav>
                                        <p:tav tm="100000">
                                          <p:val>
                                            <p:strVal val="#ppt_h"/>
                                          </p:val>
                                        </p:tav>
                                      </p:tavLst>
                                    </p:anim>
                                    <p:anim calcmode="lin" valueType="num">
                                      <p:cBhvr>
                                        <p:cTn id="99" dur="400" fill="hold"/>
                                        <p:tgtEl>
                                          <p:spTgt spid="137"/>
                                        </p:tgtEl>
                                        <p:attrNameLst>
                                          <p:attrName>style.rotation</p:attrName>
                                        </p:attrNameLst>
                                      </p:cBhvr>
                                      <p:tavLst>
                                        <p:tav tm="0">
                                          <p:val>
                                            <p:fltVal val="90"/>
                                          </p:val>
                                        </p:tav>
                                        <p:tav tm="100000">
                                          <p:val>
                                            <p:fltVal val="0"/>
                                          </p:val>
                                        </p:tav>
                                      </p:tavLst>
                                    </p:anim>
                                    <p:animEffect transition="in" filter="fade">
                                      <p:cBhvr>
                                        <p:cTn id="100" dur="400"/>
                                        <p:tgtEl>
                                          <p:spTgt spid="137"/>
                                        </p:tgtEl>
                                      </p:cBhvr>
                                    </p:animEffect>
                                  </p:childTnLst>
                                </p:cTn>
                              </p:par>
                              <p:par>
                                <p:cTn id="101" presetID="8" presetClass="emph" presetSubtype="0" fill="hold" grpId="1" nodeType="withEffect">
                                  <p:stCondLst>
                                    <p:cond delay="400"/>
                                  </p:stCondLst>
                                  <p:childTnLst>
                                    <p:animRot by="21600000">
                                      <p:cBhvr>
                                        <p:cTn id="102" dur="400" fill="hold"/>
                                        <p:tgtEl>
                                          <p:spTgt spid="137"/>
                                        </p:tgtEl>
                                        <p:attrNameLst>
                                          <p:attrName>r</p:attrName>
                                        </p:attrNameLst>
                                      </p:cBhvr>
                                    </p:animRot>
                                  </p:childTnLst>
                                </p:cTn>
                              </p:par>
                            </p:childTnLst>
                          </p:cTn>
                        </p:par>
                        <p:par>
                          <p:cTn id="103" fill="hold">
                            <p:stCondLst>
                              <p:cond delay="3500"/>
                            </p:stCondLst>
                            <p:childTnLst>
                              <p:par>
                                <p:cTn id="104" presetID="22" presetClass="entr" presetSubtype="8" fill="hold" grpId="0" nodeType="after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wipe(left)">
                                      <p:cBhvr>
                                        <p:cTn id="106" dur="500"/>
                                        <p:tgtEl>
                                          <p:spTgt spid="14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43"/>
                                        </p:tgtEl>
                                        <p:attrNameLst>
                                          <p:attrName>style.visibility</p:attrName>
                                        </p:attrNameLst>
                                      </p:cBhvr>
                                      <p:to>
                                        <p:strVal val="visible"/>
                                      </p:to>
                                    </p:set>
                                    <p:animEffect transition="in" filter="wipe(left)">
                                      <p:cBhvr>
                                        <p:cTn id="109"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p:bldP spid="133" grpId="1"/>
      <p:bldP spid="134" grpId="0"/>
      <p:bldP spid="134" grpId="1"/>
      <p:bldP spid="135" grpId="0"/>
      <p:bldP spid="135" grpId="1"/>
      <p:bldP spid="136" grpId="0"/>
      <p:bldP spid="136" grpId="1"/>
      <p:bldP spid="137" grpId="0"/>
      <p:bldP spid="137" grpId="1"/>
      <p:bldP spid="138" grpId="0"/>
      <p:bldP spid="139" grpId="0"/>
      <p:bldP spid="140" grpId="0"/>
      <p:bldP spid="141" grpId="0"/>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anose="020B0503020204020204" pitchFamily="34" charset="-122"/>
                <a:ea typeface="微软雅黑" panose="020B0503020204020204" pitchFamily="34" charset="-122"/>
              </a:rPr>
              <a:t>编报内容</a:t>
            </a:r>
            <a:endParaRPr lang="en-US" altLang="zh-CN" sz="1600" b="1" dirty="0">
              <a:solidFill>
                <a:srgbClr val="545454"/>
              </a:solidFill>
              <a:latin typeface="微软雅黑" panose="020B0503020204020204" pitchFamily="34" charset="-122"/>
              <a:ea typeface="微软雅黑" panose="020B0503020204020204" pitchFamily="34" charset="-122"/>
            </a:endParaRPr>
          </a:p>
        </p:txBody>
      </p:sp>
      <p:sp>
        <p:nvSpPr>
          <p:cNvPr id="123" name="矩形 122"/>
          <p:cNvSpPr/>
          <p:nvPr/>
        </p:nvSpPr>
        <p:spPr>
          <a:xfrm>
            <a:off x="5879690" y="734642"/>
            <a:ext cx="1456739" cy="4897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3765"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填报说明</a:t>
            </a:r>
          </a:p>
        </p:txBody>
      </p:sp>
      <p:sp>
        <p:nvSpPr>
          <p:cNvPr id="125" name="矩形 124"/>
          <p:cNvSpPr/>
          <p:nvPr/>
        </p:nvSpPr>
        <p:spPr>
          <a:xfrm>
            <a:off x="7534745" y="734642"/>
            <a:ext cx="1456739" cy="4897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3765"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分析报告</a:t>
            </a:r>
          </a:p>
        </p:txBody>
      </p:sp>
      <p:sp>
        <p:nvSpPr>
          <p:cNvPr id="59" name="矩形 58"/>
          <p:cNvSpPr/>
          <p:nvPr/>
        </p:nvSpPr>
        <p:spPr>
          <a:xfrm>
            <a:off x="2256210" y="734642"/>
            <a:ext cx="3458760" cy="4897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3765"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资产报表</a:t>
            </a:r>
          </a:p>
        </p:txBody>
      </p:sp>
      <p:grpSp>
        <p:nvGrpSpPr>
          <p:cNvPr id="129" name="组合 128"/>
          <p:cNvGrpSpPr/>
          <p:nvPr/>
        </p:nvGrpSpPr>
        <p:grpSpPr>
          <a:xfrm>
            <a:off x="249670" y="1224435"/>
            <a:ext cx="8741814" cy="3842944"/>
            <a:chOff x="249670" y="1224435"/>
            <a:chExt cx="8741814" cy="3842944"/>
          </a:xfrm>
        </p:grpSpPr>
        <p:sp>
          <p:nvSpPr>
            <p:cNvPr id="112" name="任意多边形: 形状 111"/>
            <p:cNvSpPr/>
            <p:nvPr/>
          </p:nvSpPr>
          <p:spPr>
            <a:xfrm>
              <a:off x="7221296" y="1424737"/>
              <a:ext cx="1770188" cy="3642642"/>
            </a:xfrm>
            <a:custGeom>
              <a:avLst/>
              <a:gdLst>
                <a:gd name="connsiteX0" fmla="*/ 0 w 1742390"/>
                <a:gd name="connsiteY0" fmla="*/ 0 h 3642642"/>
                <a:gd name="connsiteX1" fmla="*/ 1742390 w 1742390"/>
                <a:gd name="connsiteY1" fmla="*/ 0 h 3642642"/>
                <a:gd name="connsiteX2" fmla="*/ 1742390 w 1742390"/>
                <a:gd name="connsiteY2" fmla="*/ 3437733 h 3642642"/>
                <a:gd name="connsiteX3" fmla="*/ 1728698 w 1742390"/>
                <a:gd name="connsiteY3" fmla="*/ 3444589 h 3642642"/>
                <a:gd name="connsiteX4" fmla="*/ 1721902 w 1742390"/>
                <a:gd name="connsiteY4" fmla="*/ 3455952 h 3642642"/>
                <a:gd name="connsiteX5" fmla="*/ 1635399 w 1742390"/>
                <a:gd name="connsiteY5" fmla="*/ 3485154 h 3642642"/>
                <a:gd name="connsiteX6" fmla="*/ 1548897 w 1742390"/>
                <a:gd name="connsiteY6" fmla="*/ 3455952 h 3642642"/>
                <a:gd name="connsiteX7" fmla="*/ 1548897 w 1742390"/>
                <a:gd name="connsiteY7" fmla="*/ 3642642 h 3642642"/>
                <a:gd name="connsiteX8" fmla="*/ 0 w 1742390"/>
                <a:gd name="connsiteY8" fmla="*/ 3642642 h 3642642"/>
                <a:gd name="connsiteX0-1" fmla="*/ 0 w 1742390"/>
                <a:gd name="connsiteY0-2" fmla="*/ 0 h 3642642"/>
                <a:gd name="connsiteX1-3" fmla="*/ 903277 w 1742390"/>
                <a:gd name="connsiteY1-4" fmla="*/ 409 h 3642642"/>
                <a:gd name="connsiteX2-5" fmla="*/ 1742390 w 1742390"/>
                <a:gd name="connsiteY2-6" fmla="*/ 0 h 3642642"/>
                <a:gd name="connsiteX3-7" fmla="*/ 1742390 w 1742390"/>
                <a:gd name="connsiteY3-8" fmla="*/ 3437733 h 3642642"/>
                <a:gd name="connsiteX4-9" fmla="*/ 1728698 w 1742390"/>
                <a:gd name="connsiteY4-10" fmla="*/ 3444589 h 3642642"/>
                <a:gd name="connsiteX5-11" fmla="*/ 1721902 w 1742390"/>
                <a:gd name="connsiteY5-12" fmla="*/ 3455952 h 3642642"/>
                <a:gd name="connsiteX6-13" fmla="*/ 1635399 w 1742390"/>
                <a:gd name="connsiteY6-14" fmla="*/ 3485154 h 3642642"/>
                <a:gd name="connsiteX7-15" fmla="*/ 1548897 w 1742390"/>
                <a:gd name="connsiteY7-16" fmla="*/ 3455952 h 3642642"/>
                <a:gd name="connsiteX8-17" fmla="*/ 1548897 w 1742390"/>
                <a:gd name="connsiteY8-18" fmla="*/ 3642642 h 3642642"/>
                <a:gd name="connsiteX9" fmla="*/ 0 w 1742390"/>
                <a:gd name="connsiteY9" fmla="*/ 3642642 h 3642642"/>
                <a:gd name="connsiteX10" fmla="*/ 0 w 1742390"/>
                <a:gd name="connsiteY10" fmla="*/ 0 h 36426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 ang="0">
                  <a:pos x="connsiteX10" y="connsiteY10"/>
                </a:cxn>
              </a:cxnLst>
              <a:rect l="l" t="t" r="r" b="b"/>
              <a:pathLst>
                <a:path w="1742390" h="3642642">
                  <a:moveTo>
                    <a:pt x="0" y="0"/>
                  </a:moveTo>
                  <a:lnTo>
                    <a:pt x="903277" y="409"/>
                  </a:lnTo>
                  <a:lnTo>
                    <a:pt x="1742390" y="0"/>
                  </a:lnTo>
                  <a:lnTo>
                    <a:pt x="1742390" y="3437733"/>
                  </a:lnTo>
                  <a:lnTo>
                    <a:pt x="1728698" y="3444589"/>
                  </a:lnTo>
                  <a:cubicBezTo>
                    <a:pt x="1724322" y="3448083"/>
                    <a:pt x="1721902" y="3451922"/>
                    <a:pt x="1721902" y="3455952"/>
                  </a:cubicBezTo>
                  <a:cubicBezTo>
                    <a:pt x="1721902" y="3472072"/>
                    <a:pt x="1683183" y="3485154"/>
                    <a:pt x="1635399" y="3485154"/>
                  </a:cubicBezTo>
                  <a:cubicBezTo>
                    <a:pt x="1587615" y="3485154"/>
                    <a:pt x="1548897" y="3472072"/>
                    <a:pt x="1548897" y="3455952"/>
                  </a:cubicBezTo>
                  <a:lnTo>
                    <a:pt x="1548897" y="3642642"/>
                  </a:lnTo>
                  <a:lnTo>
                    <a:pt x="0" y="3642642"/>
                  </a:lnTo>
                  <a:lnTo>
                    <a:pt x="0" y="0"/>
                  </a:lnTo>
                  <a:close/>
                </a:path>
              </a:pathLst>
            </a:custGeom>
            <a:noFill/>
            <a:ln>
              <a:solidFill>
                <a:srgbClr val="1B32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rgbClr val="1B3280"/>
                  </a:solidFill>
                  <a:latin typeface="微软雅黑" panose="020B0503020204020204" pitchFamily="34" charset="-122"/>
                  <a:ea typeface="微软雅黑" panose="020B0503020204020204" pitchFamily="34" charset="-122"/>
                </a:rPr>
                <a:t>汇总表</a:t>
              </a:r>
              <a:endParaRPr lang="en-US" altLang="zh-CN" b="1" dirty="0">
                <a:solidFill>
                  <a:srgbClr val="1B3280"/>
                </a:solidFill>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300" dirty="0">
                  <a:solidFill>
                    <a:srgbClr val="1B3280"/>
                  </a:solidFill>
                  <a:latin typeface="微软雅黑" panose="020B0503020204020204" pitchFamily="34" charset="-122"/>
                  <a:ea typeface="微软雅黑" panose="020B0503020204020204" pitchFamily="34" charset="-122"/>
                </a:rPr>
                <a:t>由各行政事业单位、各级主管部门、财政部门按照财务隶属关系（行政区划）</a:t>
              </a:r>
              <a:r>
                <a:rPr lang="zh-CN" altLang="en-US" sz="1300" b="1" dirty="0">
                  <a:solidFill>
                    <a:srgbClr val="1B3280"/>
                  </a:solidFill>
                  <a:latin typeface="微软雅黑" panose="020B0503020204020204" pitchFamily="34" charset="-122"/>
                  <a:ea typeface="微软雅黑" panose="020B0503020204020204" pitchFamily="34" charset="-122"/>
                </a:rPr>
                <a:t>逐级汇总编报</a:t>
              </a:r>
              <a:r>
                <a:rPr lang="zh-CN" altLang="en-US" sz="1300" dirty="0">
                  <a:solidFill>
                    <a:srgbClr val="1B3280"/>
                  </a:solidFill>
                  <a:latin typeface="微软雅黑" panose="020B0503020204020204" pitchFamily="34" charset="-122"/>
                  <a:ea typeface="微软雅黑" panose="020B0503020204020204" pitchFamily="34" charset="-122"/>
                </a:rPr>
                <a:t>。反映部门</a:t>
              </a:r>
              <a:r>
                <a:rPr lang="zh-CN" altLang="en-US" sz="1300" b="1" dirty="0">
                  <a:solidFill>
                    <a:srgbClr val="C00000"/>
                  </a:solidFill>
                  <a:latin typeface="微软雅黑" panose="020B0503020204020204" pitchFamily="34" charset="-122"/>
                  <a:ea typeface="微软雅黑" panose="020B0503020204020204" pitchFamily="34" charset="-122"/>
                </a:rPr>
                <a:t>资产总体情况</a:t>
              </a:r>
              <a:r>
                <a:rPr lang="zh-CN" altLang="en-US" sz="1300" dirty="0">
                  <a:solidFill>
                    <a:srgbClr val="1B3280"/>
                  </a:solidFill>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存量情况</a:t>
              </a:r>
              <a:r>
                <a:rPr lang="zh-CN" altLang="en-US" sz="1300" dirty="0">
                  <a:solidFill>
                    <a:srgbClr val="1B3280"/>
                  </a:solidFill>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配置情况</a:t>
              </a:r>
              <a:r>
                <a:rPr lang="zh-CN" altLang="en-US" sz="1300" dirty="0">
                  <a:solidFill>
                    <a:srgbClr val="1B3280"/>
                  </a:solidFill>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使用情况</a:t>
              </a:r>
              <a:r>
                <a:rPr lang="zh-CN" altLang="en-US" sz="1300" dirty="0">
                  <a:solidFill>
                    <a:srgbClr val="1B3280"/>
                  </a:solidFill>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处置情况</a:t>
              </a:r>
              <a:r>
                <a:rPr lang="zh-CN" altLang="en-US" sz="1300" dirty="0">
                  <a:solidFill>
                    <a:srgbClr val="1B3280"/>
                  </a:solidFill>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收益情况</a:t>
              </a:r>
              <a:r>
                <a:rPr lang="zh-CN" altLang="en-US" sz="1300" dirty="0">
                  <a:solidFill>
                    <a:srgbClr val="1B3280"/>
                  </a:solidFill>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行政单位公共基础设施情况</a:t>
              </a:r>
              <a:r>
                <a:rPr lang="zh-CN" altLang="en-US" sz="1300" dirty="0">
                  <a:solidFill>
                    <a:srgbClr val="1B3280"/>
                  </a:solidFill>
                  <a:latin typeface="微软雅黑" panose="020B0503020204020204" pitchFamily="34" charset="-122"/>
                  <a:ea typeface="微软雅黑" panose="020B0503020204020204" pitchFamily="34" charset="-122"/>
                </a:rPr>
                <a:t>。</a:t>
              </a:r>
              <a:endParaRPr lang="en-US" altLang="zh-CN" sz="1300" dirty="0">
                <a:solidFill>
                  <a:srgbClr val="1B3280"/>
                </a:solidFill>
                <a:latin typeface="微软雅黑" panose="020B0503020204020204" pitchFamily="34" charset="-122"/>
                <a:ea typeface="微软雅黑" panose="020B0503020204020204" pitchFamily="34" charset="-122"/>
              </a:endParaRPr>
            </a:p>
            <a:p>
              <a:pPr algn="ctr"/>
              <a:endParaRPr lang="zh-CN" altLang="en-US" b="1" dirty="0">
                <a:solidFill>
                  <a:srgbClr val="1B3280"/>
                </a:solidFill>
                <a:latin typeface="微软雅黑" panose="020B0503020204020204" pitchFamily="34" charset="-122"/>
                <a:ea typeface="微软雅黑" panose="020B0503020204020204" pitchFamily="34" charset="-122"/>
              </a:endParaRPr>
            </a:p>
          </p:txBody>
        </p:sp>
        <p:sp>
          <p:nvSpPr>
            <p:cNvPr id="63" name="矩形 62"/>
            <p:cNvSpPr/>
            <p:nvPr/>
          </p:nvSpPr>
          <p:spPr>
            <a:xfrm>
              <a:off x="249670" y="2615779"/>
              <a:ext cx="368822" cy="2451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资产负债简表</a:t>
              </a:r>
            </a:p>
          </p:txBody>
        </p:sp>
        <p:sp>
          <p:nvSpPr>
            <p:cNvPr id="64" name="矩形 63"/>
            <p:cNvSpPr/>
            <p:nvPr/>
          </p:nvSpPr>
          <p:spPr>
            <a:xfrm>
              <a:off x="830747" y="2615779"/>
              <a:ext cx="368822" cy="2451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机构人员情况表</a:t>
              </a:r>
            </a:p>
          </p:txBody>
        </p:sp>
        <p:sp>
          <p:nvSpPr>
            <p:cNvPr id="65" name="矩形 64"/>
            <p:cNvSpPr/>
            <p:nvPr/>
          </p:nvSpPr>
          <p:spPr>
            <a:xfrm>
              <a:off x="1411824" y="2615779"/>
              <a:ext cx="368822" cy="2451600"/>
            </a:xfrm>
            <a:prstGeom prst="rect">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固定和无形资产存量情况表</a:t>
              </a:r>
            </a:p>
          </p:txBody>
        </p:sp>
        <p:sp>
          <p:nvSpPr>
            <p:cNvPr id="66" name="矩形 65"/>
            <p:cNvSpPr/>
            <p:nvPr/>
          </p:nvSpPr>
          <p:spPr>
            <a:xfrm>
              <a:off x="1992901" y="2615779"/>
              <a:ext cx="368822" cy="24516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固定和无形资产配置情况表</a:t>
              </a:r>
            </a:p>
          </p:txBody>
        </p:sp>
        <p:sp>
          <p:nvSpPr>
            <p:cNvPr id="67" name="矩形 66"/>
            <p:cNvSpPr/>
            <p:nvPr/>
          </p:nvSpPr>
          <p:spPr>
            <a:xfrm>
              <a:off x="2573978"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anose="020B0503020204020204" pitchFamily="34" charset="-122"/>
                  <a:ea typeface="微软雅黑" panose="020B0503020204020204" pitchFamily="34" charset="-122"/>
                </a:rPr>
                <a:t>土地情况表</a:t>
              </a:r>
            </a:p>
          </p:txBody>
        </p:sp>
        <p:sp>
          <p:nvSpPr>
            <p:cNvPr id="68" name="矩形 67"/>
            <p:cNvSpPr/>
            <p:nvPr/>
          </p:nvSpPr>
          <p:spPr>
            <a:xfrm>
              <a:off x="3736132"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车辆情况表</a:t>
              </a:r>
            </a:p>
          </p:txBody>
        </p:sp>
        <p:sp>
          <p:nvSpPr>
            <p:cNvPr id="104" name="矩形 103"/>
            <p:cNvSpPr/>
            <p:nvPr/>
          </p:nvSpPr>
          <p:spPr>
            <a:xfrm>
              <a:off x="3155055"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房屋情况表</a:t>
              </a:r>
            </a:p>
          </p:txBody>
        </p:sp>
        <p:sp>
          <p:nvSpPr>
            <p:cNvPr id="105" name="矩形 104"/>
            <p:cNvSpPr/>
            <p:nvPr/>
          </p:nvSpPr>
          <p:spPr>
            <a:xfrm>
              <a:off x="4317209"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anose="020B0503020204020204" pitchFamily="34" charset="-122"/>
                  <a:ea typeface="微软雅黑" panose="020B0503020204020204" pitchFamily="34" charset="-122"/>
                </a:rPr>
                <a:t>在建工程情况表</a:t>
              </a:r>
            </a:p>
          </p:txBody>
        </p:sp>
        <p:sp>
          <p:nvSpPr>
            <p:cNvPr id="106" name="矩形 105"/>
            <p:cNvSpPr/>
            <p:nvPr/>
          </p:nvSpPr>
          <p:spPr>
            <a:xfrm>
              <a:off x="4898286"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dirty="0">
                  <a:solidFill>
                    <a:prstClr val="black"/>
                  </a:solidFill>
                  <a:latin typeface="微软雅黑" panose="020B0503020204020204" pitchFamily="34" charset="-122"/>
                  <a:ea typeface="微软雅黑" panose="020B0503020204020204" pitchFamily="34" charset="-122"/>
                </a:rPr>
                <a:t>行政单位公共基础设施情况表</a:t>
              </a:r>
            </a:p>
          </p:txBody>
        </p:sp>
        <p:sp>
          <p:nvSpPr>
            <p:cNvPr id="107" name="矩形 106"/>
            <p:cNvSpPr/>
            <p:nvPr/>
          </p:nvSpPr>
          <p:spPr>
            <a:xfrm>
              <a:off x="5479363" y="2615779"/>
              <a:ext cx="368822" cy="2451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anose="020B0503020204020204" pitchFamily="34" charset="-122"/>
                  <a:ea typeface="微软雅黑" panose="020B0503020204020204" pitchFamily="34" charset="-122"/>
                </a:rPr>
                <a:t>资产出租出借情况表</a:t>
              </a:r>
            </a:p>
          </p:txBody>
        </p:sp>
        <p:sp>
          <p:nvSpPr>
            <p:cNvPr id="108" name="矩形 107"/>
            <p:cNvSpPr/>
            <p:nvPr/>
          </p:nvSpPr>
          <p:spPr>
            <a:xfrm>
              <a:off x="6060440" y="2615779"/>
              <a:ext cx="368822" cy="2451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anose="020B0503020204020204" pitchFamily="34" charset="-122"/>
                  <a:ea typeface="微软雅黑" panose="020B0503020204020204" pitchFamily="34" charset="-122"/>
                </a:rPr>
                <a:t>资产处置情况表</a:t>
              </a:r>
            </a:p>
          </p:txBody>
        </p:sp>
        <p:sp>
          <p:nvSpPr>
            <p:cNvPr id="109" name="矩形 108"/>
            <p:cNvSpPr/>
            <p:nvPr/>
          </p:nvSpPr>
          <p:spPr>
            <a:xfrm>
              <a:off x="6641514" y="2615779"/>
              <a:ext cx="368822" cy="2451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anose="020B0503020204020204" pitchFamily="34" charset="-122"/>
                  <a:ea typeface="微软雅黑" panose="020B0503020204020204" pitchFamily="34" charset="-122"/>
                </a:rPr>
                <a:t>对外投资情况表</a:t>
              </a:r>
            </a:p>
          </p:txBody>
        </p:sp>
        <p:sp>
          <p:nvSpPr>
            <p:cNvPr id="2" name="矩形 1"/>
            <p:cNvSpPr/>
            <p:nvPr/>
          </p:nvSpPr>
          <p:spPr>
            <a:xfrm>
              <a:off x="273214" y="1980181"/>
              <a:ext cx="902811" cy="307777"/>
            </a:xfrm>
            <a:prstGeom prst="rect">
              <a:avLst/>
            </a:prstGeom>
            <a:ln w="28575">
              <a:solidFill>
                <a:srgbClr val="FFC000"/>
              </a:solidFill>
            </a:ln>
          </p:spPr>
          <p:txBody>
            <a:bodyPr wrap="none">
              <a:spAutoFit/>
            </a:bodyPr>
            <a:lstStyle/>
            <a:p>
              <a:r>
                <a:rPr lang="zh-CN" altLang="zh-CN" sz="1400" b="1" dirty="0">
                  <a:solidFill>
                    <a:srgbClr val="1B3280"/>
                  </a:solidFill>
                  <a:latin typeface="微软雅黑" panose="020B0503020204020204" pitchFamily="34" charset="-122"/>
                  <a:ea typeface="微软雅黑" panose="020B0503020204020204" pitchFamily="34" charset="-122"/>
                </a:rPr>
                <a:t>总体情况</a:t>
              </a:r>
              <a:endParaRPr lang="zh-CN" altLang="en-US" sz="1400" b="1" dirty="0">
                <a:solidFill>
                  <a:srgbClr val="1B3280"/>
                </a:solidFill>
                <a:latin typeface="微软雅黑" panose="020B0503020204020204" pitchFamily="34" charset="-122"/>
                <a:ea typeface="微软雅黑" panose="020B0503020204020204" pitchFamily="34" charset="-122"/>
              </a:endParaRPr>
            </a:p>
          </p:txBody>
        </p:sp>
        <p:sp>
          <p:nvSpPr>
            <p:cNvPr id="3" name="矩形 2"/>
            <p:cNvSpPr/>
            <p:nvPr/>
          </p:nvSpPr>
          <p:spPr>
            <a:xfrm>
              <a:off x="1265990" y="1980181"/>
              <a:ext cx="902811" cy="307777"/>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CN" altLang="zh-CN" sz="1400" b="1" dirty="0">
                  <a:solidFill>
                    <a:srgbClr val="1B3280"/>
                  </a:solidFill>
                  <a:latin typeface="微软雅黑" panose="020B0503020204020204" pitchFamily="34" charset="-122"/>
                  <a:ea typeface="微软雅黑" panose="020B0503020204020204" pitchFamily="34" charset="-122"/>
                </a:rPr>
                <a:t>存量情况</a:t>
              </a:r>
              <a:endParaRPr lang="zh-CN" altLang="en-US" sz="1400" b="1" dirty="0">
                <a:solidFill>
                  <a:srgbClr val="1B3280"/>
                </a:solidFill>
                <a:latin typeface="微软雅黑" panose="020B0503020204020204" pitchFamily="34" charset="-122"/>
                <a:ea typeface="微软雅黑" panose="020B0503020204020204" pitchFamily="34" charset="-122"/>
              </a:endParaRPr>
            </a:p>
          </p:txBody>
        </p:sp>
        <p:sp>
          <p:nvSpPr>
            <p:cNvPr id="4" name="矩形 3"/>
            <p:cNvSpPr/>
            <p:nvPr/>
          </p:nvSpPr>
          <p:spPr>
            <a:xfrm>
              <a:off x="2243544" y="1980181"/>
              <a:ext cx="902811" cy="30777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1400" b="1" dirty="0">
                  <a:solidFill>
                    <a:srgbClr val="1B3280"/>
                  </a:solidFill>
                  <a:latin typeface="微软雅黑" panose="020B0503020204020204" pitchFamily="34" charset="-122"/>
                  <a:ea typeface="微软雅黑" panose="020B0503020204020204" pitchFamily="34" charset="-122"/>
                </a:rPr>
                <a:t>配置</a:t>
              </a:r>
              <a:r>
                <a:rPr lang="zh-CN" altLang="zh-CN" sz="1400" b="1" dirty="0">
                  <a:solidFill>
                    <a:srgbClr val="1B3280"/>
                  </a:solidFill>
                  <a:latin typeface="微软雅黑" panose="020B0503020204020204" pitchFamily="34" charset="-122"/>
                  <a:ea typeface="微软雅黑" panose="020B0503020204020204" pitchFamily="34" charset="-122"/>
                </a:rPr>
                <a:t>情况</a:t>
              </a:r>
              <a:endParaRPr lang="zh-CN" altLang="en-US" sz="1400" b="1" dirty="0">
                <a:solidFill>
                  <a:srgbClr val="1B3280"/>
                </a:solidFill>
                <a:latin typeface="微软雅黑" panose="020B0503020204020204" pitchFamily="34" charset="-122"/>
                <a:ea typeface="微软雅黑" panose="020B0503020204020204" pitchFamily="34" charset="-122"/>
              </a:endParaRPr>
            </a:p>
          </p:txBody>
        </p:sp>
        <p:sp>
          <p:nvSpPr>
            <p:cNvPr id="5" name="矩形 4"/>
            <p:cNvSpPr/>
            <p:nvPr/>
          </p:nvSpPr>
          <p:spPr>
            <a:xfrm>
              <a:off x="3293840" y="1980181"/>
              <a:ext cx="1261884"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zh-CN" sz="1400" b="1" dirty="0">
                  <a:solidFill>
                    <a:srgbClr val="1B3280"/>
                  </a:solidFill>
                  <a:latin typeface="微软雅黑" panose="020B0503020204020204" pitchFamily="34" charset="-122"/>
                  <a:ea typeface="微软雅黑" panose="020B0503020204020204" pitchFamily="34" charset="-122"/>
                </a:rPr>
                <a:t>重点资产情况</a:t>
              </a:r>
              <a:endParaRPr lang="zh-CN" altLang="en-US" sz="1400" b="1" dirty="0">
                <a:solidFill>
                  <a:srgbClr val="1B3280"/>
                </a:solidFill>
                <a:latin typeface="微软雅黑" panose="020B0503020204020204" pitchFamily="34" charset="-122"/>
                <a:ea typeface="微软雅黑" panose="020B0503020204020204" pitchFamily="34" charset="-122"/>
              </a:endParaRPr>
            </a:p>
          </p:txBody>
        </p:sp>
        <p:sp>
          <p:nvSpPr>
            <p:cNvPr id="6" name="矩形 5"/>
            <p:cNvSpPr/>
            <p:nvPr/>
          </p:nvSpPr>
          <p:spPr>
            <a:xfrm>
              <a:off x="5792145" y="1980181"/>
              <a:ext cx="902811" cy="30777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zh-CN" altLang="zh-CN" sz="1400" b="1" dirty="0">
                  <a:solidFill>
                    <a:srgbClr val="1B3280"/>
                  </a:solidFill>
                  <a:latin typeface="微软雅黑" panose="020B0503020204020204" pitchFamily="34" charset="-122"/>
                  <a:ea typeface="微软雅黑" panose="020B0503020204020204" pitchFamily="34" charset="-122"/>
                </a:rPr>
                <a:t>管理情况</a:t>
              </a:r>
              <a:endParaRPr lang="zh-CN" altLang="en-US" sz="1400" b="1" dirty="0">
                <a:solidFill>
                  <a:srgbClr val="1B3280"/>
                </a:solidFill>
                <a:latin typeface="微软雅黑" panose="020B0503020204020204" pitchFamily="34" charset="-122"/>
                <a:ea typeface="微软雅黑" panose="020B0503020204020204" pitchFamily="34" charset="-122"/>
              </a:endParaRPr>
            </a:p>
          </p:txBody>
        </p:sp>
        <p:cxnSp>
          <p:nvCxnSpPr>
            <p:cNvPr id="20" name="连接符: 肘形 19"/>
            <p:cNvCxnSpPr>
              <a:stCxn id="2" idx="2"/>
              <a:endCxn id="63" idx="0"/>
            </p:cNvCxnSpPr>
            <p:nvPr/>
          </p:nvCxnSpPr>
          <p:spPr>
            <a:xfrm rot="5400000">
              <a:off x="415441" y="2306599"/>
              <a:ext cx="327821" cy="290539"/>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连接符: 肘形 21"/>
            <p:cNvCxnSpPr>
              <a:stCxn id="2" idx="2"/>
              <a:endCxn id="64" idx="0"/>
            </p:cNvCxnSpPr>
            <p:nvPr/>
          </p:nvCxnSpPr>
          <p:spPr>
            <a:xfrm rot="16200000" flipH="1">
              <a:off x="705979" y="2306599"/>
              <a:ext cx="327821" cy="29053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连接符: 肘形 23"/>
            <p:cNvCxnSpPr>
              <a:stCxn id="3" idx="2"/>
              <a:endCxn id="65" idx="0"/>
            </p:cNvCxnSpPr>
            <p:nvPr/>
          </p:nvCxnSpPr>
          <p:spPr>
            <a:xfrm rot="5400000">
              <a:off x="1492906" y="2391288"/>
              <a:ext cx="327821" cy="121161"/>
            </a:xfrm>
            <a:prstGeom prst="bentConnector3">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26" name="连接符: 肘形 25"/>
            <p:cNvCxnSpPr>
              <a:stCxn id="4" idx="2"/>
              <a:endCxn id="66" idx="0"/>
            </p:cNvCxnSpPr>
            <p:nvPr/>
          </p:nvCxnSpPr>
          <p:spPr>
            <a:xfrm rot="5400000">
              <a:off x="2272221" y="2193049"/>
              <a:ext cx="327821" cy="517638"/>
            </a:xfrm>
            <a:prstGeom prst="bentConnector3">
              <a:avLst/>
            </a:prstGeom>
            <a:ln w="28575"/>
          </p:spPr>
          <p:style>
            <a:lnRef idx="1">
              <a:schemeClr val="accent4"/>
            </a:lnRef>
            <a:fillRef idx="0">
              <a:schemeClr val="accent4"/>
            </a:fillRef>
            <a:effectRef idx="0">
              <a:schemeClr val="accent4"/>
            </a:effectRef>
            <a:fontRef idx="minor">
              <a:schemeClr val="tx1"/>
            </a:fontRef>
          </p:style>
        </p:cxnSp>
        <p:cxnSp>
          <p:nvCxnSpPr>
            <p:cNvPr id="28" name="连接符: 肘形 27"/>
            <p:cNvCxnSpPr>
              <a:stCxn id="5" idx="2"/>
              <a:endCxn id="67" idx="0"/>
            </p:cNvCxnSpPr>
            <p:nvPr/>
          </p:nvCxnSpPr>
          <p:spPr>
            <a:xfrm rot="5400000">
              <a:off x="3177676" y="1868672"/>
              <a:ext cx="327821" cy="1166393"/>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48" name="连接符: 肘形 47"/>
            <p:cNvCxnSpPr>
              <a:stCxn id="5" idx="2"/>
              <a:endCxn id="104" idx="0"/>
            </p:cNvCxnSpPr>
            <p:nvPr/>
          </p:nvCxnSpPr>
          <p:spPr>
            <a:xfrm rot="5400000">
              <a:off x="3468214" y="2159210"/>
              <a:ext cx="327821" cy="585316"/>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51" name="连接符: 肘形 50"/>
            <p:cNvCxnSpPr>
              <a:stCxn id="5" idx="2"/>
              <a:endCxn id="68" idx="0"/>
            </p:cNvCxnSpPr>
            <p:nvPr/>
          </p:nvCxnSpPr>
          <p:spPr>
            <a:xfrm rot="5400000">
              <a:off x="3758753" y="2449749"/>
              <a:ext cx="327821" cy="4239"/>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53" name="连接符: 肘形 52"/>
            <p:cNvCxnSpPr>
              <a:stCxn id="5" idx="2"/>
              <a:endCxn id="105" idx="0"/>
            </p:cNvCxnSpPr>
            <p:nvPr/>
          </p:nvCxnSpPr>
          <p:spPr>
            <a:xfrm rot="16200000" flipH="1">
              <a:off x="4049291" y="2163449"/>
              <a:ext cx="327821" cy="576838"/>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55" name="连接符: 肘形 54"/>
            <p:cNvCxnSpPr>
              <a:stCxn id="5" idx="2"/>
              <a:endCxn id="106" idx="0"/>
            </p:cNvCxnSpPr>
            <p:nvPr/>
          </p:nvCxnSpPr>
          <p:spPr>
            <a:xfrm rot="16200000" flipH="1">
              <a:off x="4339829" y="1872910"/>
              <a:ext cx="327821" cy="1157915"/>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118" name="连接符: 肘形 117"/>
            <p:cNvCxnSpPr>
              <a:stCxn id="6" idx="2"/>
              <a:endCxn id="107" idx="0"/>
            </p:cNvCxnSpPr>
            <p:nvPr/>
          </p:nvCxnSpPr>
          <p:spPr>
            <a:xfrm rot="5400000">
              <a:off x="5789753" y="2161980"/>
              <a:ext cx="327821" cy="579777"/>
            </a:xfrm>
            <a:prstGeom prst="bentConnector3">
              <a:avLst/>
            </a:prstGeom>
          </p:spPr>
          <p:style>
            <a:lnRef idx="2">
              <a:schemeClr val="accent3"/>
            </a:lnRef>
            <a:fillRef idx="1">
              <a:schemeClr val="lt1"/>
            </a:fillRef>
            <a:effectRef idx="0">
              <a:schemeClr val="accent3"/>
            </a:effectRef>
            <a:fontRef idx="minor">
              <a:schemeClr val="dk1"/>
            </a:fontRef>
          </p:style>
        </p:cxnSp>
        <p:cxnSp>
          <p:nvCxnSpPr>
            <p:cNvPr id="120" name="连接符: 肘形 119"/>
            <p:cNvCxnSpPr>
              <a:stCxn id="6" idx="2"/>
              <a:endCxn id="108" idx="0"/>
            </p:cNvCxnSpPr>
            <p:nvPr/>
          </p:nvCxnSpPr>
          <p:spPr>
            <a:xfrm rot="16200000" flipH="1">
              <a:off x="6080291" y="2451218"/>
              <a:ext cx="327821" cy="1300"/>
            </a:xfrm>
            <a:prstGeom prst="bentConnector3">
              <a:avLst/>
            </a:prstGeom>
          </p:spPr>
          <p:style>
            <a:lnRef idx="2">
              <a:schemeClr val="accent3"/>
            </a:lnRef>
            <a:fillRef idx="1">
              <a:schemeClr val="lt1"/>
            </a:fillRef>
            <a:effectRef idx="0">
              <a:schemeClr val="accent3"/>
            </a:effectRef>
            <a:fontRef idx="minor">
              <a:schemeClr val="dk1"/>
            </a:fontRef>
          </p:style>
        </p:cxnSp>
        <p:cxnSp>
          <p:nvCxnSpPr>
            <p:cNvPr id="122" name="连接符: 肘形 121"/>
            <p:cNvCxnSpPr>
              <a:stCxn id="6" idx="2"/>
              <a:endCxn id="109" idx="0"/>
            </p:cNvCxnSpPr>
            <p:nvPr/>
          </p:nvCxnSpPr>
          <p:spPr>
            <a:xfrm rot="16200000" flipH="1">
              <a:off x="6370828" y="2160681"/>
              <a:ext cx="327821" cy="582374"/>
            </a:xfrm>
            <a:prstGeom prst="bentConnector3">
              <a:avLst/>
            </a:prstGeom>
          </p:spPr>
          <p:style>
            <a:lnRef idx="2">
              <a:schemeClr val="accent3"/>
            </a:lnRef>
            <a:fillRef idx="1">
              <a:schemeClr val="lt1"/>
            </a:fillRef>
            <a:effectRef idx="0">
              <a:schemeClr val="accent3"/>
            </a:effectRef>
            <a:fontRef idx="minor">
              <a:schemeClr val="dk1"/>
            </a:fontRef>
          </p:style>
        </p:cxnSp>
        <p:sp>
          <p:nvSpPr>
            <p:cNvPr id="69" name="矩形 68"/>
            <p:cNvSpPr/>
            <p:nvPr/>
          </p:nvSpPr>
          <p:spPr>
            <a:xfrm>
              <a:off x="797364" y="1424737"/>
              <a:ext cx="5631898" cy="369332"/>
            </a:xfrm>
            <a:prstGeom prst="rect">
              <a:avLst/>
            </a:prstGeom>
            <a:ln w="28575">
              <a:solidFill>
                <a:srgbClr val="1B3280"/>
              </a:solidFill>
            </a:ln>
          </p:spPr>
          <p:txBody>
            <a:bodyPr wrap="square">
              <a:spAutoFit/>
            </a:bodyPr>
            <a:lstStyle/>
            <a:p>
              <a:pPr algn="ctr"/>
              <a:r>
                <a:rPr lang="zh-CN" altLang="en-US" b="1" dirty="0">
                  <a:solidFill>
                    <a:srgbClr val="1B3280"/>
                  </a:solidFill>
                  <a:latin typeface="微软雅黑" panose="020B0503020204020204" pitchFamily="34" charset="-122"/>
                  <a:ea typeface="微软雅黑" panose="020B0503020204020204" pitchFamily="34" charset="-122"/>
                </a:rPr>
                <a:t>单户表</a:t>
              </a:r>
              <a:r>
                <a:rPr lang="zh-CN" altLang="en-US" sz="1400" b="1" dirty="0">
                  <a:solidFill>
                    <a:srgbClr val="1B3280"/>
                  </a:solidFill>
                  <a:latin typeface="微软雅黑" panose="020B0503020204020204" pitchFamily="34" charset="-122"/>
                  <a:ea typeface="微软雅黑" panose="020B0503020204020204" pitchFamily="34" charset="-122"/>
                </a:rPr>
                <a:t>（包括封面和</a:t>
              </a:r>
              <a:r>
                <a:rPr lang="en-US" altLang="zh-CN" sz="1400" b="1" dirty="0">
                  <a:solidFill>
                    <a:srgbClr val="1B3280"/>
                  </a:solidFill>
                  <a:latin typeface="微软雅黑" panose="020B0503020204020204" pitchFamily="34" charset="-122"/>
                  <a:ea typeface="微软雅黑" panose="020B0503020204020204" pitchFamily="34" charset="-122"/>
                </a:rPr>
                <a:t>5</a:t>
              </a:r>
              <a:r>
                <a:rPr lang="zh-CN" altLang="en-US" sz="1400" b="1" dirty="0">
                  <a:solidFill>
                    <a:srgbClr val="1B3280"/>
                  </a:solidFill>
                  <a:latin typeface="微软雅黑" panose="020B0503020204020204" pitchFamily="34" charset="-122"/>
                  <a:ea typeface="微软雅黑" panose="020B0503020204020204" pitchFamily="34" charset="-122"/>
                </a:rPr>
                <a:t>类</a:t>
              </a:r>
              <a:r>
                <a:rPr lang="en-US" altLang="zh-CN" sz="1400" b="1" dirty="0">
                  <a:solidFill>
                    <a:srgbClr val="1B3280"/>
                  </a:solidFill>
                  <a:latin typeface="微软雅黑" panose="020B0503020204020204" pitchFamily="34" charset="-122"/>
                  <a:ea typeface="微软雅黑" panose="020B0503020204020204" pitchFamily="34" charset="-122"/>
                </a:rPr>
                <a:t>12</a:t>
              </a:r>
              <a:r>
                <a:rPr lang="zh-CN" altLang="en-US" sz="1400" b="1" dirty="0">
                  <a:solidFill>
                    <a:srgbClr val="1B3280"/>
                  </a:solidFill>
                  <a:latin typeface="微软雅黑" panose="020B0503020204020204" pitchFamily="34" charset="-122"/>
                  <a:ea typeface="微软雅黑" panose="020B0503020204020204" pitchFamily="34" charset="-122"/>
                </a:rPr>
                <a:t>张主表）</a:t>
              </a:r>
              <a:endParaRPr lang="en-US" altLang="zh-CN" sz="1400" b="1" dirty="0">
                <a:solidFill>
                  <a:srgbClr val="1B3280"/>
                </a:solidFill>
                <a:latin typeface="微软雅黑" panose="020B0503020204020204" pitchFamily="34" charset="-122"/>
                <a:ea typeface="微软雅黑" panose="020B0503020204020204" pitchFamily="34" charset="-122"/>
              </a:endParaRPr>
            </a:p>
          </p:txBody>
        </p:sp>
        <p:cxnSp>
          <p:nvCxnSpPr>
            <p:cNvPr id="41" name="连接符: 肘形 40"/>
            <p:cNvCxnSpPr>
              <a:stCxn id="69" idx="2"/>
              <a:endCxn id="2" idx="0"/>
            </p:cNvCxnSpPr>
            <p:nvPr/>
          </p:nvCxnSpPr>
          <p:spPr>
            <a:xfrm rot="5400000">
              <a:off x="2075911" y="442779"/>
              <a:ext cx="186112" cy="2888693"/>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连接符: 肘形 75"/>
            <p:cNvCxnSpPr>
              <a:stCxn id="69" idx="2"/>
              <a:endCxn id="3" idx="0"/>
            </p:cNvCxnSpPr>
            <p:nvPr/>
          </p:nvCxnSpPr>
          <p:spPr>
            <a:xfrm rot="5400000">
              <a:off x="2572299" y="939167"/>
              <a:ext cx="186112" cy="1895917"/>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连接符: 肘形 77"/>
            <p:cNvCxnSpPr>
              <a:stCxn id="69" idx="2"/>
              <a:endCxn id="4" idx="0"/>
            </p:cNvCxnSpPr>
            <p:nvPr/>
          </p:nvCxnSpPr>
          <p:spPr>
            <a:xfrm rot="5400000">
              <a:off x="3061076" y="1427944"/>
              <a:ext cx="186112" cy="918363"/>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9" idx="2"/>
              <a:endCxn id="5" idx="0"/>
            </p:cNvCxnSpPr>
            <p:nvPr/>
          </p:nvCxnSpPr>
          <p:spPr>
            <a:xfrm rot="16200000" flipH="1">
              <a:off x="3675991" y="1731390"/>
              <a:ext cx="186112" cy="311469"/>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连接符: 肘形 81"/>
            <p:cNvCxnSpPr>
              <a:stCxn id="69" idx="2"/>
              <a:endCxn id="6" idx="0"/>
            </p:cNvCxnSpPr>
            <p:nvPr/>
          </p:nvCxnSpPr>
          <p:spPr>
            <a:xfrm rot="16200000" flipH="1">
              <a:off x="4835376" y="572006"/>
              <a:ext cx="186112" cy="2630238"/>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连接符: 肘形 94"/>
            <p:cNvCxnSpPr>
              <a:stCxn id="59" idx="2"/>
              <a:endCxn id="69" idx="0"/>
            </p:cNvCxnSpPr>
            <p:nvPr/>
          </p:nvCxnSpPr>
          <p:spPr>
            <a:xfrm rot="5400000">
              <a:off x="3699301" y="1138448"/>
              <a:ext cx="200302" cy="372277"/>
            </a:xfrm>
            <a:prstGeom prst="bentConnector3">
              <a:avLst>
                <a:gd name="adj1"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7230743" y="1424737"/>
              <a:ext cx="1760741" cy="47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连接符: 肘形 126"/>
            <p:cNvCxnSpPr>
              <a:stCxn id="59" idx="2"/>
              <a:endCxn id="121" idx="0"/>
            </p:cNvCxnSpPr>
            <p:nvPr/>
          </p:nvCxnSpPr>
          <p:spPr>
            <a:xfrm rot="16200000" flipH="1">
              <a:off x="5948201" y="-738176"/>
              <a:ext cx="200302" cy="4125524"/>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445" y="85090"/>
            <a:ext cx="9174480" cy="453390"/>
            <a:chOff x="-7" y="134"/>
            <a:chExt cx="14448" cy="714"/>
          </a:xfrm>
        </p:grpSpPr>
        <p:pic>
          <p:nvPicPr>
            <p:cNvPr id="7" name="图片 6" descr="吉林省财政厅（图片）"/>
            <p:cNvPicPr>
              <a:picLocks noChangeAspect="1"/>
            </p:cNvPicPr>
            <p:nvPr/>
          </p:nvPicPr>
          <p:blipFill>
            <a:blip r:embed="rId3"/>
            <a:srcRect t="16049" b="15763"/>
            <a:stretch>
              <a:fillRect/>
            </a:stretch>
          </p:blipFill>
          <p:spPr>
            <a:xfrm>
              <a:off x="10579" y="138"/>
              <a:ext cx="3862" cy="703"/>
            </a:xfrm>
            <a:prstGeom prst="rect">
              <a:avLst/>
            </a:prstGeom>
          </p:spPr>
        </p:pic>
        <p:sp>
          <p:nvSpPr>
            <p:cNvPr id="9" name="文本框 2"/>
            <p:cNvSpPr txBox="1"/>
            <p:nvPr/>
          </p:nvSpPr>
          <p:spPr>
            <a:xfrm>
              <a:off x="-7" y="134"/>
              <a:ext cx="10587" cy="714"/>
            </a:xfrm>
            <a:prstGeom prst="rect">
              <a:avLst/>
            </a:prstGeom>
            <a:solidFill>
              <a:srgbClr val="1D62C7"/>
            </a:solid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anose="020B0503020204020204" pitchFamily="34" charset="-122"/>
                  <a:ea typeface="微软雅黑" panose="020B0503020204020204" pitchFamily="34" charset="-122"/>
                </a:rPr>
                <a:t>第一部分 总体情况和编报体系</a:t>
              </a:r>
            </a:p>
          </p:txBody>
        </p:sp>
      </p:grp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1+#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additive="base">
                                        <p:cTn id="21" dur="500" fill="hold"/>
                                        <p:tgtEl>
                                          <p:spTgt spid="123"/>
                                        </p:tgtEl>
                                        <p:attrNameLst>
                                          <p:attrName>ppt_x</p:attrName>
                                        </p:attrNameLst>
                                      </p:cBhvr>
                                      <p:tavLst>
                                        <p:tav tm="0">
                                          <p:val>
                                            <p:strVal val="1+#ppt_w/2"/>
                                          </p:val>
                                        </p:tav>
                                        <p:tav tm="100000">
                                          <p:val>
                                            <p:strVal val="#ppt_x"/>
                                          </p:val>
                                        </p:tav>
                                      </p:tavLst>
                                    </p:anim>
                                    <p:anim calcmode="lin" valueType="num">
                                      <p:cBhvr additive="base">
                                        <p:cTn id="22" dur="500" fill="hold"/>
                                        <p:tgtEl>
                                          <p:spTgt spid="12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500" fill="hold"/>
                                        <p:tgtEl>
                                          <p:spTgt spid="125"/>
                                        </p:tgtEl>
                                        <p:attrNameLst>
                                          <p:attrName>ppt_x</p:attrName>
                                        </p:attrNameLst>
                                      </p:cBhvr>
                                      <p:tavLst>
                                        <p:tav tm="0">
                                          <p:val>
                                            <p:strVal val="1+#ppt_w/2"/>
                                          </p:val>
                                        </p:tav>
                                        <p:tav tm="100000">
                                          <p:val>
                                            <p:strVal val="#ppt_x"/>
                                          </p:val>
                                        </p:tav>
                                      </p:tavLst>
                                    </p:anim>
                                    <p:anim calcmode="lin" valueType="num">
                                      <p:cBhvr additive="base">
                                        <p:cTn id="27" dur="500" fill="hold"/>
                                        <p:tgtEl>
                                          <p:spTgt spid="125"/>
                                        </p:tgtEl>
                                        <p:attrNameLst>
                                          <p:attrName>ppt_y</p:attrName>
                                        </p:attrNameLst>
                                      </p:cBhvr>
                                      <p:tavLst>
                                        <p:tav tm="0">
                                          <p:val>
                                            <p:strVal val="#ppt_y"/>
                                          </p:val>
                                        </p:tav>
                                        <p:tav tm="100000">
                                          <p:val>
                                            <p:strVal val="#ppt_y"/>
                                          </p:val>
                                        </p:tav>
                                      </p:tavLst>
                                    </p:anim>
                                  </p:childTnLst>
                                </p:cTn>
                              </p:par>
                              <p:par>
                                <p:cTn id="28" presetID="22" presetClass="entr" presetSubtype="1" fill="hold" nodeType="withEffect">
                                  <p:stCondLst>
                                    <p:cond delay="1000"/>
                                  </p:stCondLst>
                                  <p:childTnLst>
                                    <p:set>
                                      <p:cBhvr>
                                        <p:cTn id="29" dur="1" fill="hold">
                                          <p:stCondLst>
                                            <p:cond delay="0"/>
                                          </p:stCondLst>
                                        </p:cTn>
                                        <p:tgtEl>
                                          <p:spTgt spid="129"/>
                                        </p:tgtEl>
                                        <p:attrNameLst>
                                          <p:attrName>style.visibility</p:attrName>
                                        </p:attrNameLst>
                                      </p:cBhvr>
                                      <p:to>
                                        <p:strVal val="visible"/>
                                      </p:to>
                                    </p:set>
                                    <p:animEffect transition="in" filter="wipe(up)">
                                      <p:cBhvr>
                                        <p:cTn id="30"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3" grpId="0" animBg="1"/>
      <p:bldP spid="125" grpId="0" animBg="1"/>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10.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文本框 1"/>
</p:tagLst>
</file>

<file path=ppt/tags/tag11.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12.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1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14.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15.xml><?xml version="1.0" encoding="utf-8"?>
<p:tagLst xmlns:a="http://schemas.openxmlformats.org/drawingml/2006/main" xmlns:r="http://schemas.openxmlformats.org/officeDocument/2006/relationships" xmlns:p="http://schemas.openxmlformats.org/presentationml/2006/main">
  <p:tag name="TIMING" val="|0.6|1.3"/>
</p:tagLst>
</file>

<file path=ppt/tags/tag1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39"/>
</p:tagLst>
</file>

<file path=ppt/tags/tag17.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1"/>
</p:tagLst>
</file>

<file path=ppt/tags/tag18.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1"/>
</p:tagLst>
</file>

<file path=ppt/tags/tag19.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2"/>
</p:tagLst>
</file>

<file path=ppt/tags/tag2.xml><?xml version="1.0" encoding="utf-8"?>
<p:tagLst xmlns:a="http://schemas.openxmlformats.org/drawingml/2006/main" xmlns:r="http://schemas.openxmlformats.org/officeDocument/2006/relationships" xmlns:p="http://schemas.openxmlformats.org/presentationml/2006/main">
  <p:tag name="TIMING" val="|0.6|1.3"/>
</p:tagLst>
</file>

<file path=ppt/tags/tag20.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21.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22.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TextBox 10"/>
</p:tagLst>
</file>

<file path=ppt/tags/tag2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文本框 1"/>
</p:tagLst>
</file>

<file path=ppt/tags/tag24.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25.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2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27.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28.xml><?xml version="1.0" encoding="utf-8"?>
<p:tagLst xmlns:a="http://schemas.openxmlformats.org/drawingml/2006/main" xmlns:r="http://schemas.openxmlformats.org/officeDocument/2006/relationships" xmlns:p="http://schemas.openxmlformats.org/presentationml/2006/main">
  <p:tag name="TIMING" val="|0.6|1.3"/>
</p:tagLst>
</file>

<file path=ppt/tags/tag29.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39"/>
</p:tagLst>
</file>

<file path=ppt/tags/tag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39"/>
</p:tagLst>
</file>

<file path=ppt/tags/tag30.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1"/>
</p:tagLst>
</file>

<file path=ppt/tags/tag31.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1"/>
</p:tagLst>
</file>

<file path=ppt/tags/tag32.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2"/>
</p:tagLst>
</file>

<file path=ppt/tags/tag3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34.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35.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TextBox 10"/>
</p:tagLst>
</file>

<file path=ppt/tags/tag3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文本框 1"/>
</p:tagLst>
</file>

<file path=ppt/tags/tag37.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38.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39.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4.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1"/>
</p:tagLst>
</file>

<file path=ppt/tags/tag40.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41.xml><?xml version="1.0" encoding="utf-8"?>
<p:tagLst xmlns:a="http://schemas.openxmlformats.org/drawingml/2006/main" xmlns:r="http://schemas.openxmlformats.org/officeDocument/2006/relationships" xmlns:p="http://schemas.openxmlformats.org/presentationml/2006/main">
  <p:tag name="TIMING" val="|0.6|1.3"/>
</p:tagLst>
</file>

<file path=ppt/tags/tag42.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39"/>
</p:tagLst>
</file>

<file path=ppt/tags/tag4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1"/>
</p:tagLst>
</file>

<file path=ppt/tags/tag44.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1"/>
</p:tagLst>
</file>

<file path=ppt/tags/tag45.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2"/>
</p:tagLst>
</file>

<file path=ppt/tags/tag4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47.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48.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TextBox 10"/>
</p:tagLst>
</file>

<file path=ppt/tags/tag49.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文本框 1"/>
</p:tagLst>
</file>

<file path=ppt/tags/tag5.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1"/>
</p:tagLst>
</file>

<file path=ppt/tags/tag50.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51.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52.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5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54.xml><?xml version="1.0" encoding="utf-8"?>
<p:tagLst xmlns:a="http://schemas.openxmlformats.org/drawingml/2006/main" xmlns:r="http://schemas.openxmlformats.org/officeDocument/2006/relationships" xmlns:p="http://schemas.openxmlformats.org/presentationml/2006/main">
  <p:tag name="TIMING" val="|0.6|1.3"/>
</p:tagLst>
</file>

<file path=ppt/tags/tag55.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39"/>
</p:tagLst>
</file>

<file path=ppt/tags/tag5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1"/>
</p:tagLst>
</file>

<file path=ppt/tags/tag57.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1"/>
</p:tagLst>
</file>

<file path=ppt/tags/tag58.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2"/>
</p:tagLst>
</file>

<file path=ppt/tags/tag59.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2"/>
</p:tagLst>
</file>

<file path=ppt/tags/tag60.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61.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TextBox 10"/>
</p:tagLst>
</file>

<file path=ppt/tags/tag62.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文本框 1"/>
</p:tagLst>
</file>

<file path=ppt/tags/tag63.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64.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65.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66.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67.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Freeform 44"/>
</p:tagLst>
</file>

<file path=ppt/tags/tag70.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4"/>
</p:tagLst>
</file>

<file path=ppt/tags/tag71.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5"/>
</p:tagLst>
</file>

<file path=ppt/tags/tag72.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3"/>
</p:tagLst>
</file>

<file path=ppt/tags/tag75.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4"/>
</p:tagLst>
</file>

<file path=ppt/tags/tag76.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5"/>
</p:tagLst>
</file>

<file path=ppt/tags/tag77.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Hexagon 45"/>
</p:tagLst>
</file>

<file path=ppt/tags/tag80.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90109163323"/>
  <p:tag name="MH_LIBRARY" val="GRAPHIC"/>
  <p:tag name="MH_TYPE" val="Other"/>
  <p:tag name="MH_ORDER" val="5"/>
</p:tagLst>
</file>

<file path=ppt/tags/tag82.xml><?xml version="1.0" encoding="utf-8"?>
<p:tagLst xmlns:a="http://schemas.openxmlformats.org/drawingml/2006/main" xmlns:r="http://schemas.openxmlformats.org/officeDocument/2006/relationships" xmlns:p="http://schemas.openxmlformats.org/presentationml/2006/main">
  <p:tag name="TIMING" val="|0.6|1.3"/>
</p:tagLst>
</file>

<file path=ppt/tags/tag9.xml><?xml version="1.0" encoding="utf-8"?>
<p:tagLst xmlns:a="http://schemas.openxmlformats.org/drawingml/2006/main" xmlns:r="http://schemas.openxmlformats.org/officeDocument/2006/relationships" xmlns:p="http://schemas.openxmlformats.org/presentationml/2006/main">
  <p:tag name="MH" val="20170213113136"/>
  <p:tag name="MH_LIBRARY" val="GRAPHIC"/>
  <p:tag name="MH_ORDER" val="TextBox 10"/>
</p:tagLst>
</file>

<file path=ppt/theme/theme1.xml><?xml version="1.0" encoding="utf-8"?>
<a:theme xmlns:a="http://schemas.openxmlformats.org/drawingml/2006/main" name="3_Default Design">
  <a:themeElements>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7268</Words>
  <Application>Microsoft Office PowerPoint</Application>
  <PresentationFormat>全屏显示(16:9)</PresentationFormat>
  <Paragraphs>679</Paragraphs>
  <Slides>61</Slides>
  <Notes>57</Notes>
  <HiddenSlides>0</HiddenSlides>
  <MMClips>0</MMClips>
  <ScaleCrop>false</ScaleCrop>
  <HeadingPairs>
    <vt:vector size="6" baseType="variant">
      <vt:variant>
        <vt:lpstr>主题</vt:lpstr>
      </vt:variant>
      <vt:variant>
        <vt:i4>2</vt:i4>
      </vt:variant>
      <vt:variant>
        <vt:lpstr>幻灯片标题</vt:lpstr>
      </vt:variant>
      <vt:variant>
        <vt:i4>61</vt:i4>
      </vt:variant>
      <vt:variant>
        <vt:lpstr>自定义放映</vt:lpstr>
      </vt:variant>
      <vt:variant>
        <vt:i4>1</vt:i4>
      </vt:variant>
    </vt:vector>
  </HeadingPairs>
  <TitlesOfParts>
    <vt:vector size="64" baseType="lpstr">
      <vt:lpstr>3_Default Design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Guild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PPT544</dc:title>
  <dc:creator>www.themegallery.com</dc:creator>
  <cp:lastModifiedBy>lenovo</cp:lastModifiedBy>
  <cp:revision>710</cp:revision>
  <cp:lastPrinted>2411-12-30T00:00:00Z</cp:lastPrinted>
  <dcterms:created xsi:type="dcterms:W3CDTF">2008-02-28T09:07:00Z</dcterms:created>
  <dcterms:modified xsi:type="dcterms:W3CDTF">2019-02-26T07:12:10Z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